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2"/>
  </p:notesMasterIdLst>
  <p:sldIdLst>
    <p:sldId id="256" r:id="rId2"/>
    <p:sldId id="477" r:id="rId3"/>
    <p:sldId id="491" r:id="rId4"/>
    <p:sldId id="492" r:id="rId5"/>
    <p:sldId id="512" r:id="rId6"/>
    <p:sldId id="505" r:id="rId7"/>
    <p:sldId id="506" r:id="rId8"/>
    <p:sldId id="507" r:id="rId9"/>
    <p:sldId id="508" r:id="rId10"/>
    <p:sldId id="509" r:id="rId11"/>
    <p:sldId id="288" r:id="rId12"/>
    <p:sldId id="281" r:id="rId13"/>
    <p:sldId id="262" r:id="rId14"/>
    <p:sldId id="283" r:id="rId15"/>
    <p:sldId id="510" r:id="rId16"/>
    <p:sldId id="285" r:id="rId17"/>
    <p:sldId id="287" r:id="rId18"/>
    <p:sldId id="513" r:id="rId19"/>
    <p:sldId id="267" r:id="rId20"/>
    <p:sldId id="413" r:id="rId2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37D141-7574-41A9-9B40-DECFCAD3C7E3}">
          <p14:sldIdLst>
            <p14:sldId id="256"/>
            <p14:sldId id="477"/>
            <p14:sldId id="491"/>
            <p14:sldId id="492"/>
            <p14:sldId id="512"/>
            <p14:sldId id="505"/>
          </p14:sldIdLst>
        </p14:section>
        <p14:section name="Untitled Section" id="{AF8A1040-3967-446F-ADD9-78B72DCD892C}">
          <p14:sldIdLst>
            <p14:sldId id="506"/>
            <p14:sldId id="507"/>
            <p14:sldId id="508"/>
            <p14:sldId id="509"/>
            <p14:sldId id="288"/>
            <p14:sldId id="281"/>
            <p14:sldId id="262"/>
            <p14:sldId id="283"/>
            <p14:sldId id="510"/>
            <p14:sldId id="285"/>
            <p14:sldId id="287"/>
            <p14:sldId id="513"/>
            <p14:sldId id="267"/>
            <p14:sldId id="4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A8"/>
    <a:srgbClr val="3A8F98"/>
    <a:srgbClr val="D1FCFF"/>
    <a:srgbClr val="C83F17"/>
    <a:srgbClr val="E87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57048" autoAdjust="0"/>
  </p:normalViewPr>
  <p:slideViewPr>
    <p:cSldViewPr snapToGrid="0">
      <p:cViewPr varScale="1">
        <p:scale>
          <a:sx n="71" d="100"/>
          <a:sy n="71" d="100"/>
        </p:scale>
        <p:origin x="36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CDA14-E3EE-4405-AD63-C7679DD942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56001-7B01-49BE-989F-C250F8C423A6}">
      <dgm:prSet/>
      <dgm:spPr/>
      <dgm:t>
        <a:bodyPr/>
        <a:lstStyle/>
        <a:p>
          <a:r>
            <a:rPr lang="en-AU" dirty="0"/>
            <a:t>Speak at a community forum</a:t>
          </a:r>
          <a:endParaRPr lang="en-US" dirty="0"/>
        </a:p>
      </dgm:t>
    </dgm:pt>
    <dgm:pt modelId="{79A04503-91EB-4655-800F-79E5831BD84F}" type="parTrans" cxnId="{CE5C4CF9-9959-4446-BBC6-07C5A8A48EF5}">
      <dgm:prSet/>
      <dgm:spPr/>
      <dgm:t>
        <a:bodyPr/>
        <a:lstStyle/>
        <a:p>
          <a:endParaRPr lang="en-US"/>
        </a:p>
      </dgm:t>
    </dgm:pt>
    <dgm:pt modelId="{996AA80C-DAE1-42D1-A450-59DE02713B4A}" type="sibTrans" cxnId="{CE5C4CF9-9959-4446-BBC6-07C5A8A48EF5}">
      <dgm:prSet/>
      <dgm:spPr/>
      <dgm:t>
        <a:bodyPr/>
        <a:lstStyle/>
        <a:p>
          <a:endParaRPr lang="en-US"/>
        </a:p>
      </dgm:t>
    </dgm:pt>
    <dgm:pt modelId="{317A7F70-7B56-41C7-B4A8-98F590D71015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AU" dirty="0"/>
            <a:t>Share your story at a private session</a:t>
          </a:r>
        </a:p>
      </dgm:t>
    </dgm:pt>
    <dgm:pt modelId="{E0378930-B4BC-4389-B352-92DF68474E72}" type="parTrans" cxnId="{A42B78CA-8131-4877-9751-5EF609288A6A}">
      <dgm:prSet/>
      <dgm:spPr/>
      <dgm:t>
        <a:bodyPr/>
        <a:lstStyle/>
        <a:p>
          <a:endParaRPr lang="en-AU"/>
        </a:p>
      </dgm:t>
    </dgm:pt>
    <dgm:pt modelId="{F8603D08-A022-4FD1-AC36-92184D3CC939}" type="sibTrans" cxnId="{A42B78CA-8131-4877-9751-5EF609288A6A}">
      <dgm:prSet/>
      <dgm:spPr/>
      <dgm:t>
        <a:bodyPr/>
        <a:lstStyle/>
        <a:p>
          <a:endParaRPr lang="en-AU"/>
        </a:p>
      </dgm:t>
    </dgm:pt>
    <dgm:pt modelId="{5F82A247-C037-48C4-A73A-38665B608F09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AU" dirty="0"/>
            <a:t>Respond to a notice to produce or summons</a:t>
          </a:r>
        </a:p>
      </dgm:t>
    </dgm:pt>
    <dgm:pt modelId="{B2311D23-B352-4013-9FCE-FA4C2B937186}" type="parTrans" cxnId="{2974D748-F9ED-4D3A-90FF-B36E1F6F3B3E}">
      <dgm:prSet/>
      <dgm:spPr/>
      <dgm:t>
        <a:bodyPr/>
        <a:lstStyle/>
        <a:p>
          <a:endParaRPr lang="en-AU"/>
        </a:p>
      </dgm:t>
    </dgm:pt>
    <dgm:pt modelId="{EAE592D6-7DF6-4C1D-BFD0-AD51363389C3}" type="sibTrans" cxnId="{2974D748-F9ED-4D3A-90FF-B36E1F6F3B3E}">
      <dgm:prSet/>
      <dgm:spPr/>
      <dgm:t>
        <a:bodyPr/>
        <a:lstStyle/>
        <a:p>
          <a:endParaRPr lang="en-AU"/>
        </a:p>
      </dgm:t>
    </dgm:pt>
    <dgm:pt modelId="{3C0651CD-7C89-44FC-9A30-394DF1563F61}">
      <dgm:prSet/>
      <dgm:spPr/>
      <dgm:t>
        <a:bodyPr/>
        <a:lstStyle/>
        <a:p>
          <a:r>
            <a:rPr lang="en-AU" dirty="0"/>
            <a:t>Make a voluntary submission</a:t>
          </a:r>
          <a:endParaRPr lang="en-US" b="1" dirty="0"/>
        </a:p>
      </dgm:t>
    </dgm:pt>
    <dgm:pt modelId="{6997684C-3964-4A28-B614-E018B7F66CEC}" type="parTrans" cxnId="{A934BC32-45D7-486B-8DB5-318F5506B0AC}">
      <dgm:prSet/>
      <dgm:spPr/>
      <dgm:t>
        <a:bodyPr/>
        <a:lstStyle/>
        <a:p>
          <a:endParaRPr lang="en-AU"/>
        </a:p>
      </dgm:t>
    </dgm:pt>
    <dgm:pt modelId="{D5406288-7262-4C05-848A-84A7E06433B6}" type="sibTrans" cxnId="{A934BC32-45D7-486B-8DB5-318F5506B0AC}">
      <dgm:prSet/>
      <dgm:spPr/>
      <dgm:t>
        <a:bodyPr/>
        <a:lstStyle/>
        <a:p>
          <a:endParaRPr lang="en-AU"/>
        </a:p>
      </dgm:t>
    </dgm:pt>
    <dgm:pt modelId="{B2DBB1B1-373B-4F89-BA0F-63EA4D995F2C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dirty="0"/>
            <a:t>Give evidence at a Public Hearing</a:t>
          </a:r>
          <a:endParaRPr lang="en-AU" dirty="0"/>
        </a:p>
      </dgm:t>
    </dgm:pt>
    <dgm:pt modelId="{4A8E3F83-D657-4934-B007-07535F0B2805}" type="parTrans" cxnId="{6DD717E3-BFA2-41C2-974D-724672D9EC4E}">
      <dgm:prSet/>
      <dgm:spPr/>
      <dgm:t>
        <a:bodyPr/>
        <a:lstStyle/>
        <a:p>
          <a:endParaRPr lang="en-AU"/>
        </a:p>
      </dgm:t>
    </dgm:pt>
    <dgm:pt modelId="{500AF084-33C5-4078-A54A-8B05DCB91AD2}" type="sibTrans" cxnId="{6DD717E3-BFA2-41C2-974D-724672D9EC4E}">
      <dgm:prSet/>
      <dgm:spPr/>
      <dgm:t>
        <a:bodyPr/>
        <a:lstStyle/>
        <a:p>
          <a:endParaRPr lang="en-AU"/>
        </a:p>
      </dgm:t>
    </dgm:pt>
    <dgm:pt modelId="{CDA61FCD-9BA4-0746-9135-88672DA5B6DA}" type="pres">
      <dgm:prSet presAssocID="{9ABCDA14-E3EE-4405-AD63-C7679DD942B7}" presName="linear" presStyleCnt="0">
        <dgm:presLayoutVars>
          <dgm:animLvl val="lvl"/>
          <dgm:resizeHandles val="exact"/>
        </dgm:presLayoutVars>
      </dgm:prSet>
      <dgm:spPr/>
    </dgm:pt>
    <dgm:pt modelId="{9FF13C04-1F30-054E-AD73-824A6B4EE95D}" type="pres">
      <dgm:prSet presAssocID="{5CF56001-7B01-49BE-989F-C250F8C423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FC04E1-7FAD-D24B-AD32-FD3BFD04E0E8}" type="pres">
      <dgm:prSet presAssocID="{996AA80C-DAE1-42D1-A450-59DE02713B4A}" presName="spacer" presStyleCnt="0"/>
      <dgm:spPr/>
    </dgm:pt>
    <dgm:pt modelId="{14DA72DD-000C-4D64-BB48-3476FE12A903}" type="pres">
      <dgm:prSet presAssocID="{3C0651CD-7C89-44FC-9A30-394DF1563F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1F22A13-E489-4BFC-9437-4A70532C67C9}" type="pres">
      <dgm:prSet presAssocID="{D5406288-7262-4C05-848A-84A7E06433B6}" presName="spacer" presStyleCnt="0"/>
      <dgm:spPr/>
    </dgm:pt>
    <dgm:pt modelId="{5D66F5C8-CF62-455D-B5B9-8230B611148E}" type="pres">
      <dgm:prSet presAssocID="{317A7F70-7B56-41C7-B4A8-98F590D710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A370CF-D8BF-4E05-AD4F-12903FFA8B0A}" type="pres">
      <dgm:prSet presAssocID="{F8603D08-A022-4FD1-AC36-92184D3CC939}" presName="spacer" presStyleCnt="0"/>
      <dgm:spPr/>
    </dgm:pt>
    <dgm:pt modelId="{87EF3163-F831-418F-8743-8942E7A8C208}" type="pres">
      <dgm:prSet presAssocID="{5F82A247-C037-48C4-A73A-38665B608F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090ED6-CB05-49E6-894F-401C2DE1614A}" type="pres">
      <dgm:prSet presAssocID="{EAE592D6-7DF6-4C1D-BFD0-AD51363389C3}" presName="spacer" presStyleCnt="0"/>
      <dgm:spPr/>
    </dgm:pt>
    <dgm:pt modelId="{2B433DC9-7B31-40BC-A6B2-694F466120DC}" type="pres">
      <dgm:prSet presAssocID="{B2DBB1B1-373B-4F89-BA0F-63EA4D995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34BC32-45D7-486B-8DB5-318F5506B0AC}" srcId="{9ABCDA14-E3EE-4405-AD63-C7679DD942B7}" destId="{3C0651CD-7C89-44FC-9A30-394DF1563F61}" srcOrd="1" destOrd="0" parTransId="{6997684C-3964-4A28-B614-E018B7F66CEC}" sibTransId="{D5406288-7262-4C05-848A-84A7E06433B6}"/>
    <dgm:cxn modelId="{2974D748-F9ED-4D3A-90FF-B36E1F6F3B3E}" srcId="{9ABCDA14-E3EE-4405-AD63-C7679DD942B7}" destId="{5F82A247-C037-48C4-A73A-38665B608F09}" srcOrd="3" destOrd="0" parTransId="{B2311D23-B352-4013-9FCE-FA4C2B937186}" sibTransId="{EAE592D6-7DF6-4C1D-BFD0-AD51363389C3}"/>
    <dgm:cxn modelId="{224DF16A-DECD-409C-9E00-6A9F04451DF1}" type="presOf" srcId="{5F82A247-C037-48C4-A73A-38665B608F09}" destId="{87EF3163-F831-418F-8743-8942E7A8C208}" srcOrd="0" destOrd="0" presId="urn:microsoft.com/office/officeart/2005/8/layout/vList2"/>
    <dgm:cxn modelId="{8AB7FF78-F175-4CC8-969B-72F5D0EAC713}" type="presOf" srcId="{B2DBB1B1-373B-4F89-BA0F-63EA4D995F2C}" destId="{2B433DC9-7B31-40BC-A6B2-694F466120DC}" srcOrd="0" destOrd="0" presId="urn:microsoft.com/office/officeart/2005/8/layout/vList2"/>
    <dgm:cxn modelId="{050B7AC2-6F3A-DC4F-9A79-9C2E1BE72758}" type="presOf" srcId="{9ABCDA14-E3EE-4405-AD63-C7679DD942B7}" destId="{CDA61FCD-9BA4-0746-9135-88672DA5B6DA}" srcOrd="0" destOrd="0" presId="urn:microsoft.com/office/officeart/2005/8/layout/vList2"/>
    <dgm:cxn modelId="{65D286C5-01BA-4B42-A44D-66BFD3CFDE49}" type="presOf" srcId="{5CF56001-7B01-49BE-989F-C250F8C423A6}" destId="{9FF13C04-1F30-054E-AD73-824A6B4EE95D}" srcOrd="0" destOrd="0" presId="urn:microsoft.com/office/officeart/2005/8/layout/vList2"/>
    <dgm:cxn modelId="{A42B78CA-8131-4877-9751-5EF609288A6A}" srcId="{9ABCDA14-E3EE-4405-AD63-C7679DD942B7}" destId="{317A7F70-7B56-41C7-B4A8-98F590D71015}" srcOrd="2" destOrd="0" parTransId="{E0378930-B4BC-4389-B352-92DF68474E72}" sibTransId="{F8603D08-A022-4FD1-AC36-92184D3CC939}"/>
    <dgm:cxn modelId="{C21CC3D4-23D3-4054-A852-8699BB11AA21}" type="presOf" srcId="{3C0651CD-7C89-44FC-9A30-394DF1563F61}" destId="{14DA72DD-000C-4D64-BB48-3476FE12A903}" srcOrd="0" destOrd="0" presId="urn:microsoft.com/office/officeart/2005/8/layout/vList2"/>
    <dgm:cxn modelId="{1CA567E2-B8BF-4492-9ACD-077200F0A20E}" type="presOf" srcId="{317A7F70-7B56-41C7-B4A8-98F590D71015}" destId="{5D66F5C8-CF62-455D-B5B9-8230B611148E}" srcOrd="0" destOrd="0" presId="urn:microsoft.com/office/officeart/2005/8/layout/vList2"/>
    <dgm:cxn modelId="{6DD717E3-BFA2-41C2-974D-724672D9EC4E}" srcId="{9ABCDA14-E3EE-4405-AD63-C7679DD942B7}" destId="{B2DBB1B1-373B-4F89-BA0F-63EA4D995F2C}" srcOrd="4" destOrd="0" parTransId="{4A8E3F83-D657-4934-B007-07535F0B2805}" sibTransId="{500AF084-33C5-4078-A54A-8B05DCB91AD2}"/>
    <dgm:cxn modelId="{CE5C4CF9-9959-4446-BBC6-07C5A8A48EF5}" srcId="{9ABCDA14-E3EE-4405-AD63-C7679DD942B7}" destId="{5CF56001-7B01-49BE-989F-C250F8C423A6}" srcOrd="0" destOrd="0" parTransId="{79A04503-91EB-4655-800F-79E5831BD84F}" sibTransId="{996AA80C-DAE1-42D1-A450-59DE02713B4A}"/>
    <dgm:cxn modelId="{AB67D789-970E-0240-A79F-4D218D3A3C19}" type="presParOf" srcId="{CDA61FCD-9BA4-0746-9135-88672DA5B6DA}" destId="{9FF13C04-1F30-054E-AD73-824A6B4EE95D}" srcOrd="0" destOrd="0" presId="urn:microsoft.com/office/officeart/2005/8/layout/vList2"/>
    <dgm:cxn modelId="{20467B86-8F28-CE49-9731-28E68091EDEE}" type="presParOf" srcId="{CDA61FCD-9BA4-0746-9135-88672DA5B6DA}" destId="{2AFC04E1-7FAD-D24B-AD32-FD3BFD04E0E8}" srcOrd="1" destOrd="0" presId="urn:microsoft.com/office/officeart/2005/8/layout/vList2"/>
    <dgm:cxn modelId="{1DB06F95-94AD-4044-9619-D601866E1E7A}" type="presParOf" srcId="{CDA61FCD-9BA4-0746-9135-88672DA5B6DA}" destId="{14DA72DD-000C-4D64-BB48-3476FE12A903}" srcOrd="2" destOrd="0" presId="urn:microsoft.com/office/officeart/2005/8/layout/vList2"/>
    <dgm:cxn modelId="{A7AEF6C9-9EEF-48C9-AC93-055B0001E940}" type="presParOf" srcId="{CDA61FCD-9BA4-0746-9135-88672DA5B6DA}" destId="{61F22A13-E489-4BFC-9437-4A70532C67C9}" srcOrd="3" destOrd="0" presId="urn:microsoft.com/office/officeart/2005/8/layout/vList2"/>
    <dgm:cxn modelId="{F7922F76-81B8-4F96-B746-86F139D2577C}" type="presParOf" srcId="{CDA61FCD-9BA4-0746-9135-88672DA5B6DA}" destId="{5D66F5C8-CF62-455D-B5B9-8230B611148E}" srcOrd="4" destOrd="0" presId="urn:microsoft.com/office/officeart/2005/8/layout/vList2"/>
    <dgm:cxn modelId="{91846B98-2DC5-45E6-9988-3FF3739B14FF}" type="presParOf" srcId="{CDA61FCD-9BA4-0746-9135-88672DA5B6DA}" destId="{5FA370CF-D8BF-4E05-AD4F-12903FFA8B0A}" srcOrd="5" destOrd="0" presId="urn:microsoft.com/office/officeart/2005/8/layout/vList2"/>
    <dgm:cxn modelId="{0C5C2173-54F5-4BC9-8F69-136C1F6D3C6B}" type="presParOf" srcId="{CDA61FCD-9BA4-0746-9135-88672DA5B6DA}" destId="{87EF3163-F831-418F-8743-8942E7A8C208}" srcOrd="6" destOrd="0" presId="urn:microsoft.com/office/officeart/2005/8/layout/vList2"/>
    <dgm:cxn modelId="{B0C45105-D6C1-4747-A7F7-B217BC9888DD}" type="presParOf" srcId="{CDA61FCD-9BA4-0746-9135-88672DA5B6DA}" destId="{A7090ED6-CB05-49E6-894F-401C2DE1614A}" srcOrd="7" destOrd="0" presId="urn:microsoft.com/office/officeart/2005/8/layout/vList2"/>
    <dgm:cxn modelId="{778D63BC-37E2-4A55-8057-6542EAF6E80C}" type="presParOf" srcId="{CDA61FCD-9BA4-0746-9135-88672DA5B6DA}" destId="{2B433DC9-7B31-40BC-A6B2-694F466120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CDA14-E3EE-4405-AD63-C7679DD942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56001-7B01-49BE-989F-C250F8C423A6}">
      <dgm:prSet custT="1"/>
      <dgm:spPr/>
      <dgm:t>
        <a:bodyPr/>
        <a:lstStyle/>
        <a:p>
          <a:r>
            <a:rPr lang="en-AU" sz="2800" dirty="0"/>
            <a:t>Funded by the Commonwealth Attorney General’s Department</a:t>
          </a:r>
          <a:endParaRPr lang="en-US" sz="2800" dirty="0"/>
        </a:p>
      </dgm:t>
    </dgm:pt>
    <dgm:pt modelId="{79A04503-91EB-4655-800F-79E5831BD84F}" type="parTrans" cxnId="{CE5C4CF9-9959-4446-BBC6-07C5A8A48EF5}">
      <dgm:prSet/>
      <dgm:spPr/>
      <dgm:t>
        <a:bodyPr/>
        <a:lstStyle/>
        <a:p>
          <a:endParaRPr lang="en-US"/>
        </a:p>
      </dgm:t>
    </dgm:pt>
    <dgm:pt modelId="{996AA80C-DAE1-42D1-A450-59DE02713B4A}" type="sibTrans" cxnId="{CE5C4CF9-9959-4446-BBC6-07C5A8A48EF5}">
      <dgm:prSet/>
      <dgm:spPr/>
      <dgm:t>
        <a:bodyPr/>
        <a:lstStyle/>
        <a:p>
          <a:endParaRPr lang="en-US"/>
        </a:p>
      </dgm:t>
    </dgm:pt>
    <dgm:pt modelId="{FC4CD1BF-C075-4079-90E0-8968B54A05DB}">
      <dgm:prSet custT="1"/>
      <dgm:spPr/>
      <dgm:t>
        <a:bodyPr/>
        <a:lstStyle/>
        <a:p>
          <a:r>
            <a:rPr lang="en-AU" sz="2800" dirty="0"/>
            <a:t>Delivered by National Legal Aid and the National Aboriginal and Torres Strait Islander Legal Services</a:t>
          </a:r>
          <a:endParaRPr lang="en-US" sz="2800" dirty="0"/>
        </a:p>
      </dgm:t>
    </dgm:pt>
    <dgm:pt modelId="{F1D9C7C5-4262-408C-A75C-F9E10D8C2229}" type="parTrans" cxnId="{1F6C9BB2-1455-4389-B11E-C2C97D558AC1}">
      <dgm:prSet/>
      <dgm:spPr/>
      <dgm:t>
        <a:bodyPr/>
        <a:lstStyle/>
        <a:p>
          <a:endParaRPr lang="en-US"/>
        </a:p>
      </dgm:t>
    </dgm:pt>
    <dgm:pt modelId="{6469E33A-19C2-4D76-A984-B497C89DC454}" type="sibTrans" cxnId="{1F6C9BB2-1455-4389-B11E-C2C97D558AC1}">
      <dgm:prSet/>
      <dgm:spPr/>
      <dgm:t>
        <a:bodyPr/>
        <a:lstStyle/>
        <a:p>
          <a:endParaRPr lang="en-US"/>
        </a:p>
      </dgm:t>
    </dgm:pt>
    <dgm:pt modelId="{E1052937-B252-4118-8DD7-DD28D0735002}">
      <dgm:prSet custT="1"/>
      <dgm:spPr/>
      <dgm:t>
        <a:bodyPr/>
        <a:lstStyle/>
        <a:p>
          <a:r>
            <a:rPr lang="en-AU" sz="2800" dirty="0"/>
            <a:t>Independent from the Disability Royal Commission</a:t>
          </a:r>
          <a:endParaRPr lang="en-US" sz="2800" dirty="0"/>
        </a:p>
      </dgm:t>
    </dgm:pt>
    <dgm:pt modelId="{174E140F-6B38-4F7E-8A29-EAD09C20DE2C}" type="parTrans" cxnId="{1DEB51F9-99B6-463E-879B-4F423D947BC2}">
      <dgm:prSet/>
      <dgm:spPr/>
      <dgm:t>
        <a:bodyPr/>
        <a:lstStyle/>
        <a:p>
          <a:endParaRPr lang="en-US"/>
        </a:p>
      </dgm:t>
    </dgm:pt>
    <dgm:pt modelId="{C4A51DB5-926D-4AD8-9236-6DE798077E19}" type="sibTrans" cxnId="{1DEB51F9-99B6-463E-879B-4F423D947BC2}">
      <dgm:prSet/>
      <dgm:spPr/>
      <dgm:t>
        <a:bodyPr/>
        <a:lstStyle/>
        <a:p>
          <a:endParaRPr lang="en-US"/>
        </a:p>
      </dgm:t>
    </dgm:pt>
    <dgm:pt modelId="{CDA61FCD-9BA4-0746-9135-88672DA5B6DA}" type="pres">
      <dgm:prSet presAssocID="{9ABCDA14-E3EE-4405-AD63-C7679DD942B7}" presName="linear" presStyleCnt="0">
        <dgm:presLayoutVars>
          <dgm:animLvl val="lvl"/>
          <dgm:resizeHandles val="exact"/>
        </dgm:presLayoutVars>
      </dgm:prSet>
      <dgm:spPr/>
    </dgm:pt>
    <dgm:pt modelId="{9FF13C04-1F30-054E-AD73-824A6B4EE95D}" type="pres">
      <dgm:prSet presAssocID="{5CF56001-7B01-49BE-989F-C250F8C423A6}" presName="parentText" presStyleLbl="node1" presStyleIdx="0" presStyleCnt="3" custLinFactY="77141" custLinFactNeighborX="227" custLinFactNeighborY="100000">
        <dgm:presLayoutVars>
          <dgm:chMax val="0"/>
          <dgm:bulletEnabled val="1"/>
        </dgm:presLayoutVars>
      </dgm:prSet>
      <dgm:spPr/>
    </dgm:pt>
    <dgm:pt modelId="{2AFC04E1-7FAD-D24B-AD32-FD3BFD04E0E8}" type="pres">
      <dgm:prSet presAssocID="{996AA80C-DAE1-42D1-A450-59DE02713B4A}" presName="spacer" presStyleCnt="0"/>
      <dgm:spPr/>
    </dgm:pt>
    <dgm:pt modelId="{A69C7A5C-8586-F245-9405-05559B6D68BF}" type="pres">
      <dgm:prSet presAssocID="{FC4CD1BF-C075-4079-90E0-8968B54A05DB}" presName="parentText" presStyleLbl="node1" presStyleIdx="1" presStyleCnt="3" custLinFactY="266414" custLinFactNeighborX="-978" custLinFactNeighborY="300000">
        <dgm:presLayoutVars>
          <dgm:chMax val="0"/>
          <dgm:bulletEnabled val="1"/>
        </dgm:presLayoutVars>
      </dgm:prSet>
      <dgm:spPr/>
    </dgm:pt>
    <dgm:pt modelId="{18D98E9D-56FB-B14E-9292-C2326A96E633}" type="pres">
      <dgm:prSet presAssocID="{6469E33A-19C2-4D76-A984-B497C89DC454}" presName="spacer" presStyleCnt="0"/>
      <dgm:spPr/>
    </dgm:pt>
    <dgm:pt modelId="{0BE93DDD-6803-3146-9BF0-ACCB7E803020}" type="pres">
      <dgm:prSet presAssocID="{E1052937-B252-4118-8DD7-DD28D0735002}" presName="parentText" presStyleLbl="node1" presStyleIdx="2" presStyleCnt="3" custScaleY="75909" custLinFactY="-230666" custLinFactNeighborX="-1136" custLinFactNeighborY="-300000">
        <dgm:presLayoutVars>
          <dgm:chMax val="0"/>
          <dgm:bulletEnabled val="1"/>
        </dgm:presLayoutVars>
      </dgm:prSet>
      <dgm:spPr/>
    </dgm:pt>
  </dgm:ptLst>
  <dgm:cxnLst>
    <dgm:cxn modelId="{D7E00C62-1D16-5144-BEC3-6911B08D7FA5}" type="presOf" srcId="{FC4CD1BF-C075-4079-90E0-8968B54A05DB}" destId="{A69C7A5C-8586-F245-9405-05559B6D68BF}" srcOrd="0" destOrd="0" presId="urn:microsoft.com/office/officeart/2005/8/layout/vList2"/>
    <dgm:cxn modelId="{21466050-6C71-BE47-8D86-FAE625313946}" type="presOf" srcId="{E1052937-B252-4118-8DD7-DD28D0735002}" destId="{0BE93DDD-6803-3146-9BF0-ACCB7E803020}" srcOrd="0" destOrd="0" presId="urn:microsoft.com/office/officeart/2005/8/layout/vList2"/>
    <dgm:cxn modelId="{1F6C9BB2-1455-4389-B11E-C2C97D558AC1}" srcId="{9ABCDA14-E3EE-4405-AD63-C7679DD942B7}" destId="{FC4CD1BF-C075-4079-90E0-8968B54A05DB}" srcOrd="1" destOrd="0" parTransId="{F1D9C7C5-4262-408C-A75C-F9E10D8C2229}" sibTransId="{6469E33A-19C2-4D76-A984-B497C89DC454}"/>
    <dgm:cxn modelId="{050B7AC2-6F3A-DC4F-9A79-9C2E1BE72758}" type="presOf" srcId="{9ABCDA14-E3EE-4405-AD63-C7679DD942B7}" destId="{CDA61FCD-9BA4-0746-9135-88672DA5B6DA}" srcOrd="0" destOrd="0" presId="urn:microsoft.com/office/officeart/2005/8/layout/vList2"/>
    <dgm:cxn modelId="{65D286C5-01BA-4B42-A44D-66BFD3CFDE49}" type="presOf" srcId="{5CF56001-7B01-49BE-989F-C250F8C423A6}" destId="{9FF13C04-1F30-054E-AD73-824A6B4EE95D}" srcOrd="0" destOrd="0" presId="urn:microsoft.com/office/officeart/2005/8/layout/vList2"/>
    <dgm:cxn modelId="{CE5C4CF9-9959-4446-BBC6-07C5A8A48EF5}" srcId="{9ABCDA14-E3EE-4405-AD63-C7679DD942B7}" destId="{5CF56001-7B01-49BE-989F-C250F8C423A6}" srcOrd="0" destOrd="0" parTransId="{79A04503-91EB-4655-800F-79E5831BD84F}" sibTransId="{996AA80C-DAE1-42D1-A450-59DE02713B4A}"/>
    <dgm:cxn modelId="{1DEB51F9-99B6-463E-879B-4F423D947BC2}" srcId="{9ABCDA14-E3EE-4405-AD63-C7679DD942B7}" destId="{E1052937-B252-4118-8DD7-DD28D0735002}" srcOrd="2" destOrd="0" parTransId="{174E140F-6B38-4F7E-8A29-EAD09C20DE2C}" sibTransId="{C4A51DB5-926D-4AD8-9236-6DE798077E19}"/>
    <dgm:cxn modelId="{AB67D789-970E-0240-A79F-4D218D3A3C19}" type="presParOf" srcId="{CDA61FCD-9BA4-0746-9135-88672DA5B6DA}" destId="{9FF13C04-1F30-054E-AD73-824A6B4EE95D}" srcOrd="0" destOrd="0" presId="urn:microsoft.com/office/officeart/2005/8/layout/vList2"/>
    <dgm:cxn modelId="{20467B86-8F28-CE49-9731-28E68091EDEE}" type="presParOf" srcId="{CDA61FCD-9BA4-0746-9135-88672DA5B6DA}" destId="{2AFC04E1-7FAD-D24B-AD32-FD3BFD04E0E8}" srcOrd="1" destOrd="0" presId="urn:microsoft.com/office/officeart/2005/8/layout/vList2"/>
    <dgm:cxn modelId="{2723E187-CF01-1148-9A53-0A0DD3D24848}" type="presParOf" srcId="{CDA61FCD-9BA4-0746-9135-88672DA5B6DA}" destId="{A69C7A5C-8586-F245-9405-05559B6D68BF}" srcOrd="2" destOrd="0" presId="urn:microsoft.com/office/officeart/2005/8/layout/vList2"/>
    <dgm:cxn modelId="{8859D70B-2DEE-764A-AD9B-E8B48B1B4A4C}" type="presParOf" srcId="{CDA61FCD-9BA4-0746-9135-88672DA5B6DA}" destId="{18D98E9D-56FB-B14E-9292-C2326A96E633}" srcOrd="3" destOrd="0" presId="urn:microsoft.com/office/officeart/2005/8/layout/vList2"/>
    <dgm:cxn modelId="{E788C239-6C07-8047-B46A-56DAF24D3C01}" type="presParOf" srcId="{CDA61FCD-9BA4-0746-9135-88672DA5B6DA}" destId="{0BE93DDD-6803-3146-9BF0-ACCB7E8030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13C04-1F30-054E-AD73-824A6B4EE95D}">
      <dsp:nvSpPr>
        <dsp:cNvPr id="0" name=""/>
        <dsp:cNvSpPr/>
      </dsp:nvSpPr>
      <dsp:spPr>
        <a:xfrm>
          <a:off x="0" y="854392"/>
          <a:ext cx="649287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Speak at a community forum</a:t>
          </a:r>
          <a:endParaRPr lang="en-US" sz="2700" kern="1200" dirty="0"/>
        </a:p>
      </dsp:txBody>
      <dsp:txXfrm>
        <a:off x="31613" y="886005"/>
        <a:ext cx="6429649" cy="584369"/>
      </dsp:txXfrm>
    </dsp:sp>
    <dsp:sp modelId="{14DA72DD-000C-4D64-BB48-3476FE12A903}">
      <dsp:nvSpPr>
        <dsp:cNvPr id="0" name=""/>
        <dsp:cNvSpPr/>
      </dsp:nvSpPr>
      <dsp:spPr>
        <a:xfrm>
          <a:off x="0" y="1579747"/>
          <a:ext cx="6492875" cy="647595"/>
        </a:xfrm>
        <a:prstGeom prst="roundRect">
          <a:avLst/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Make a voluntary submission</a:t>
          </a:r>
          <a:endParaRPr lang="en-US" sz="2700" b="1" kern="1200" dirty="0"/>
        </a:p>
      </dsp:txBody>
      <dsp:txXfrm>
        <a:off x="31613" y="1611360"/>
        <a:ext cx="6429649" cy="584369"/>
      </dsp:txXfrm>
    </dsp:sp>
    <dsp:sp modelId="{5D66F5C8-CF62-455D-B5B9-8230B611148E}">
      <dsp:nvSpPr>
        <dsp:cNvPr id="0" name=""/>
        <dsp:cNvSpPr/>
      </dsp:nvSpPr>
      <dsp:spPr>
        <a:xfrm>
          <a:off x="0" y="2305102"/>
          <a:ext cx="6492875" cy="647595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AU" sz="2700" kern="1200" dirty="0"/>
            <a:t>Share your story at a private session</a:t>
          </a:r>
        </a:p>
      </dsp:txBody>
      <dsp:txXfrm>
        <a:off x="31613" y="2336715"/>
        <a:ext cx="6429649" cy="584369"/>
      </dsp:txXfrm>
    </dsp:sp>
    <dsp:sp modelId="{87EF3163-F831-418F-8743-8942E7A8C208}">
      <dsp:nvSpPr>
        <dsp:cNvPr id="0" name=""/>
        <dsp:cNvSpPr/>
      </dsp:nvSpPr>
      <dsp:spPr>
        <a:xfrm>
          <a:off x="0" y="3030457"/>
          <a:ext cx="6492875" cy="647595"/>
        </a:xfrm>
        <a:prstGeom prst="roundRect">
          <a:avLst/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AU" sz="2700" kern="1200" dirty="0"/>
            <a:t>Respond to a notice to produce or summons</a:t>
          </a:r>
        </a:p>
      </dsp:txBody>
      <dsp:txXfrm>
        <a:off x="31613" y="3062070"/>
        <a:ext cx="6429649" cy="584369"/>
      </dsp:txXfrm>
    </dsp:sp>
    <dsp:sp modelId="{2B433DC9-7B31-40BC-A6B2-694F466120DC}">
      <dsp:nvSpPr>
        <dsp:cNvPr id="0" name=""/>
        <dsp:cNvSpPr/>
      </dsp:nvSpPr>
      <dsp:spPr>
        <a:xfrm>
          <a:off x="0" y="3755812"/>
          <a:ext cx="6492875" cy="647595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700" kern="1200" dirty="0"/>
            <a:t>Give evidence at a Public Hearing</a:t>
          </a:r>
          <a:endParaRPr lang="en-AU" sz="2700" kern="1200" dirty="0"/>
        </a:p>
      </dsp:txBody>
      <dsp:txXfrm>
        <a:off x="31613" y="3787425"/>
        <a:ext cx="6429649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13C04-1F30-054E-AD73-824A6B4EE95D}">
      <dsp:nvSpPr>
        <dsp:cNvPr id="0" name=""/>
        <dsp:cNvSpPr/>
      </dsp:nvSpPr>
      <dsp:spPr>
        <a:xfrm>
          <a:off x="0" y="2055135"/>
          <a:ext cx="6492875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Funded by the Commonwealth Attorney General’s Department</a:t>
          </a:r>
          <a:endParaRPr lang="en-US" sz="2800" kern="1200" dirty="0"/>
        </a:p>
      </dsp:txBody>
      <dsp:txXfrm>
        <a:off x="76105" y="2131240"/>
        <a:ext cx="6340665" cy="1406815"/>
      </dsp:txXfrm>
    </dsp:sp>
    <dsp:sp modelId="{A69C7A5C-8586-F245-9405-05559B6D68BF}">
      <dsp:nvSpPr>
        <dsp:cNvPr id="0" name=""/>
        <dsp:cNvSpPr/>
      </dsp:nvSpPr>
      <dsp:spPr>
        <a:xfrm>
          <a:off x="0" y="4447441"/>
          <a:ext cx="6492875" cy="1559025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Delivered by National Legal Aid and the National Aboriginal and Torres Strait Islander Legal Services</a:t>
          </a:r>
          <a:endParaRPr lang="en-US" sz="2800" kern="1200" dirty="0"/>
        </a:p>
      </dsp:txBody>
      <dsp:txXfrm>
        <a:off x="76105" y="4523546"/>
        <a:ext cx="6340665" cy="1406815"/>
      </dsp:txXfrm>
    </dsp:sp>
    <dsp:sp modelId="{0BE93DDD-6803-3146-9BF0-ACCB7E803020}">
      <dsp:nvSpPr>
        <dsp:cNvPr id="0" name=""/>
        <dsp:cNvSpPr/>
      </dsp:nvSpPr>
      <dsp:spPr>
        <a:xfrm>
          <a:off x="0" y="0"/>
          <a:ext cx="6492875" cy="1183440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Independent from the Disability Royal Commission</a:t>
          </a:r>
          <a:endParaRPr lang="en-US" sz="2800" kern="1200" dirty="0"/>
        </a:p>
      </dsp:txBody>
      <dsp:txXfrm>
        <a:off x="57771" y="57771"/>
        <a:ext cx="6377333" cy="1067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23BC6BAD-8F9D-443B-B1F4-F3BF4464D8CA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F1BD0F93-A989-40F4-A2FB-DDBDFE1BE5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787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23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709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51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D0F93-A989-40F4-A2FB-DDBDFE1BE5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7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103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203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697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62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D0F93-A989-40F4-A2FB-DDBDFE1BE5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3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158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6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4614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32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41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15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111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94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99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75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0F93-A989-40F4-A2FB-DDBDFE1BE596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56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5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9D8654-0CA9-AD46-A658-ACDC9D46C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" y="49150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562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453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9C11FF-8EEC-6D41-A400-B6AAFA1C0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316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86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486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8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362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38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047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A86C96-3B52-D743-B2FB-535A1F58E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316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341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5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266321-E207-3A48-8C4E-2D099DB80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792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80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3A333A-1D81-E84D-ADE8-B63996B7225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165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8D7B3E-C012-43D0-8DD7-AE29C66CF5C6}" type="datetimeFigureOut">
              <a:rPr lang="en-AU" smtClean="0"/>
              <a:t>9/10/2020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5903E1-3DED-4CAC-94C4-978E92676A5D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storydisabilitylegal.org.a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yourstorydisability@vla.vic.gov.au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hyperlink" Target="http://www.yourstorydisabilitylegal.org.au/" TargetMode="External"/><Relationship Id="rId4" Type="http://schemas.openxmlformats.org/officeDocument/2006/relationships/hyperlink" Target="mailto:apotter@vals.org.au" TargetMode="External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74479-0AFC-3F48-86BC-90ED73BBE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BE5E8-6F63-4C57-8819-4550CA2A8FDE}"/>
              </a:ext>
            </a:extLst>
          </p:cNvPr>
          <p:cNvSpPr txBox="1"/>
          <p:nvPr/>
        </p:nvSpPr>
        <p:spPr>
          <a:xfrm>
            <a:off x="6094427" y="504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46C50-DB26-9D4B-88EC-B1F70C28A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98" y="1617258"/>
            <a:ext cx="4603472" cy="3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Royal Commission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b="1" dirty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The Royal Commission will run for three years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 Public hearings will be held around Australia in capital cities and in regional cities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 Interim report will be released October 2020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No closing date for submissions has been set, but a final report is due by April 2022</a:t>
            </a:r>
            <a:endParaRPr lang="en-AU" b="1" dirty="0"/>
          </a:p>
          <a:p>
            <a:pPr marL="0" indent="0">
              <a:lnSpc>
                <a:spcPct val="200000"/>
              </a:lnSpc>
              <a:buNone/>
            </a:pP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64833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C957-76CB-482B-A883-BE63B873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of Hearings 2020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E1DE-CDF2-45D6-8F46-8CF3608DD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b="1" dirty="0"/>
          </a:p>
          <a:p>
            <a:pPr marL="0" indent="0">
              <a:buNone/>
            </a:pPr>
            <a:r>
              <a:rPr lang="en-AU" b="1" dirty="0"/>
              <a:t>  Week beginning 12 October – Brisbane – </a:t>
            </a:r>
            <a:r>
              <a:rPr lang="en-AU" dirty="0"/>
              <a:t>Barriers    experienced by students with disability in accessing education </a:t>
            </a:r>
          </a:p>
          <a:p>
            <a:r>
              <a:rPr lang="en-AU" b="1" dirty="0"/>
              <a:t>Week beginning 23 November – Brisbane</a:t>
            </a:r>
            <a:r>
              <a:rPr lang="en-AU" dirty="0"/>
              <a:t> – First Nations people &amp; the child protection system</a:t>
            </a:r>
          </a:p>
          <a:p>
            <a:r>
              <a:rPr lang="en-AU" b="1" dirty="0"/>
              <a:t>TBC December – Sydney – </a:t>
            </a:r>
            <a:r>
              <a:rPr lang="en-AU" dirty="0"/>
              <a:t>Training &amp; education of health care professionals in relation to people with cognitive disability </a:t>
            </a:r>
          </a:p>
          <a:p>
            <a:r>
              <a:rPr lang="en-AU" b="1" dirty="0"/>
              <a:t>TBC December – Sydney – </a:t>
            </a:r>
            <a:r>
              <a:rPr lang="en-AU" dirty="0"/>
              <a:t>Systemic barriers in the pathway to employment for people with disability </a:t>
            </a:r>
          </a:p>
          <a:p>
            <a:r>
              <a:rPr lang="en-AU" b="1" dirty="0"/>
              <a:t>Week beginning 15 February 2021 – venue TBC – </a:t>
            </a:r>
            <a:r>
              <a:rPr lang="en-AU" dirty="0"/>
              <a:t>Long term detention and interactions with the criminal justice system experienced by people with disability 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FF2F0-4345-4306-8996-06B0FC74B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sz="1600" dirty="0"/>
              <a:t>Held in a COVID safe manner: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Use of video conferencing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Livestreamed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 The hearing room is not open to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Witnesses appear by video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11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605-C7FB-49CA-BB02-A5E7EFB2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95300"/>
            <a:ext cx="3517900" cy="391754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4100" b="1" dirty="0">
                <a:solidFill>
                  <a:srgbClr val="FFFFFF"/>
                </a:solidFill>
              </a:rPr>
              <a:t>How to tell your story to the Disability Royal Commission?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0FF713-ADD2-4B1F-8A8D-D4885FD93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653829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7A9246C-83DA-4967-8B9D-994B2EE6F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7" y="4412845"/>
            <a:ext cx="2810262" cy="2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605-C7FB-49CA-BB02-A5E7EFB2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When legal support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E616-26BA-4541-8E76-7E25D989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182196" cy="4440766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AU" sz="2100" dirty="0"/>
              <a:t>Not everyone will need legal support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100" dirty="0"/>
              <a:t>Getting legal support is not about being in trouble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100" dirty="0"/>
              <a:t>Legal</a:t>
            </a:r>
            <a:r>
              <a:rPr lang="en-AU" sz="2100" baseline="0" dirty="0"/>
              <a:t> support can be useful</a:t>
            </a:r>
            <a:r>
              <a:rPr lang="en-AU" sz="2100" dirty="0"/>
              <a:t> if someone: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dirty="0"/>
          </a:p>
          <a:p>
            <a:pPr marL="544068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wants to </a:t>
            </a:r>
            <a:r>
              <a:rPr lang="en-AU" b="1" dirty="0"/>
              <a:t>name a person or organisation</a:t>
            </a:r>
            <a:r>
              <a:rPr lang="en-AU" dirty="0"/>
              <a:t> in their story or submission</a:t>
            </a:r>
            <a:endParaRPr lang="en-AU" sz="2000" dirty="0"/>
          </a:p>
          <a:p>
            <a:pPr marL="6583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has a </a:t>
            </a:r>
            <a:r>
              <a:rPr lang="en-AU" sz="2000" b="1" dirty="0"/>
              <a:t>confidentiality or non-disclosure agreement </a:t>
            </a:r>
            <a:r>
              <a:rPr lang="en-AU" sz="2000" dirty="0"/>
              <a:t>that stops them from telling part, or all, of their story</a:t>
            </a:r>
          </a:p>
          <a:p>
            <a:pPr marL="6583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is </a:t>
            </a:r>
            <a:r>
              <a:rPr lang="en-AU" sz="2000" b="1" dirty="0"/>
              <a:t>concerned about retribution or payback </a:t>
            </a:r>
          </a:p>
          <a:p>
            <a:pPr marL="6583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wants their story or </a:t>
            </a:r>
            <a:r>
              <a:rPr lang="en-AU" sz="2000" b="1" dirty="0"/>
              <a:t>submission, or parts of it, to be kept private</a:t>
            </a:r>
          </a:p>
          <a:p>
            <a:pPr marL="6583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is registered to </a:t>
            </a:r>
            <a:r>
              <a:rPr lang="en-AU" sz="2000" b="1" dirty="0"/>
              <a:t>speak at a community forum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1700" dirty="0"/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BD0D17E2-A107-4160-B120-F394DEB8C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7770" y="2154607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605-C7FB-49CA-BB02-A5E7EFB2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327914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4100" b="1" dirty="0">
                <a:solidFill>
                  <a:srgbClr val="FFFFFF"/>
                </a:solidFill>
              </a:rPr>
              <a:t>Your Story Disability Legal 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0FF713-ADD2-4B1F-8A8D-D4885FD93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6606"/>
              </p:ext>
            </p:extLst>
          </p:nvPr>
        </p:nvGraphicFramePr>
        <p:xfrm>
          <a:off x="4772025" y="594358"/>
          <a:ext cx="6492875" cy="600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CDFF9-2064-493C-8DD7-42D5C39C0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3" y="4008818"/>
            <a:ext cx="3325882" cy="13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2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595834"/>
            <a:ext cx="649224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Provide legal advice and information to people seeking information about the Royal Commission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Provide information, legal advice and assistance to people wanting to engage with the Royal Commission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Deliver CLE to interested groups, services and people in the community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Work collaboratively with other stakeholders involved in the Royal Commission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Make appropriate referrals for legal and non-legal matters that are not directly related to the Royal Commission</a:t>
            </a:r>
          </a:p>
          <a:p>
            <a:pPr marL="0" indent="0">
              <a:lnSpc>
                <a:spcPct val="200000"/>
              </a:lnSpc>
              <a:buNone/>
            </a:pP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71252"/>
            <a:ext cx="3200400" cy="4033952"/>
          </a:xfrm>
        </p:spPr>
        <p:txBody>
          <a:bodyPr>
            <a:normAutofit/>
          </a:bodyPr>
          <a:lstStyle/>
          <a:p>
            <a:r>
              <a:rPr lang="en-AU" sz="4000" b="1" dirty="0"/>
              <a:t>Your Story Disability Legal Support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8222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605-C7FB-49CA-BB02-A5E7EFB2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AU" sz="4100" b="1" dirty="0">
                <a:solidFill>
                  <a:srgbClr val="FFFFFF"/>
                </a:solidFill>
              </a:rPr>
            </a:br>
            <a:br>
              <a:rPr lang="en-AU" sz="4100" b="1" dirty="0">
                <a:solidFill>
                  <a:srgbClr val="FFFFFF"/>
                </a:solidFill>
              </a:rPr>
            </a:br>
            <a:br>
              <a:rPr lang="en-AU" sz="4100" b="1" dirty="0">
                <a:solidFill>
                  <a:srgbClr val="FFFFFF"/>
                </a:solidFill>
              </a:rPr>
            </a:br>
            <a:r>
              <a:rPr lang="en-AU" sz="4900" b="1" dirty="0">
                <a:solidFill>
                  <a:srgbClr val="FFFFFF"/>
                </a:solidFill>
              </a:rPr>
              <a:t>How we work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F828F8-1280-4BE7-B665-EDD994AC755E}"/>
              </a:ext>
            </a:extLst>
          </p:cNvPr>
          <p:cNvGrpSpPr/>
          <p:nvPr/>
        </p:nvGrpSpPr>
        <p:grpSpPr>
          <a:xfrm>
            <a:off x="5135916" y="437455"/>
            <a:ext cx="6492875" cy="6210995"/>
            <a:chOff x="5135916" y="437455"/>
            <a:chExt cx="6492875" cy="621099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41BA68-FE6B-4F82-9D43-C5D90DC52FBC}"/>
                </a:ext>
              </a:extLst>
            </p:cNvPr>
            <p:cNvSpPr/>
            <p:nvPr/>
          </p:nvSpPr>
          <p:spPr>
            <a:xfrm>
              <a:off x="5135916" y="437455"/>
              <a:ext cx="6492875" cy="2286000"/>
            </a:xfrm>
            <a:custGeom>
              <a:avLst/>
              <a:gdLst>
                <a:gd name="connsiteX0" fmla="*/ 0 w 6492875"/>
                <a:gd name="connsiteY0" fmla="*/ 266180 h 1597050"/>
                <a:gd name="connsiteX1" fmla="*/ 266180 w 6492875"/>
                <a:gd name="connsiteY1" fmla="*/ 0 h 1597050"/>
                <a:gd name="connsiteX2" fmla="*/ 6226695 w 6492875"/>
                <a:gd name="connsiteY2" fmla="*/ 0 h 1597050"/>
                <a:gd name="connsiteX3" fmla="*/ 6492875 w 6492875"/>
                <a:gd name="connsiteY3" fmla="*/ 266180 h 1597050"/>
                <a:gd name="connsiteX4" fmla="*/ 6492875 w 6492875"/>
                <a:gd name="connsiteY4" fmla="*/ 1330870 h 1597050"/>
                <a:gd name="connsiteX5" fmla="*/ 6226695 w 6492875"/>
                <a:gd name="connsiteY5" fmla="*/ 1597050 h 1597050"/>
                <a:gd name="connsiteX6" fmla="*/ 266180 w 6492875"/>
                <a:gd name="connsiteY6" fmla="*/ 1597050 h 1597050"/>
                <a:gd name="connsiteX7" fmla="*/ 0 w 6492875"/>
                <a:gd name="connsiteY7" fmla="*/ 1330870 h 1597050"/>
                <a:gd name="connsiteX8" fmla="*/ 0 w 6492875"/>
                <a:gd name="connsiteY8" fmla="*/ 266180 h 1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2875" h="1597050">
                  <a:moveTo>
                    <a:pt x="0" y="266180"/>
                  </a:moveTo>
                  <a:cubicBezTo>
                    <a:pt x="0" y="119173"/>
                    <a:pt x="119173" y="0"/>
                    <a:pt x="266180" y="0"/>
                  </a:cubicBezTo>
                  <a:lnTo>
                    <a:pt x="6226695" y="0"/>
                  </a:lnTo>
                  <a:cubicBezTo>
                    <a:pt x="6373702" y="0"/>
                    <a:pt x="6492875" y="119173"/>
                    <a:pt x="6492875" y="266180"/>
                  </a:cubicBezTo>
                  <a:lnTo>
                    <a:pt x="6492875" y="1330870"/>
                  </a:lnTo>
                  <a:cubicBezTo>
                    <a:pt x="6492875" y="1477877"/>
                    <a:pt x="6373702" y="1597050"/>
                    <a:pt x="6226695" y="1597050"/>
                  </a:cubicBezTo>
                  <a:lnTo>
                    <a:pt x="266180" y="1597050"/>
                  </a:lnTo>
                  <a:cubicBezTo>
                    <a:pt x="119173" y="1597050"/>
                    <a:pt x="0" y="1477877"/>
                    <a:pt x="0" y="1330870"/>
                  </a:cubicBezTo>
                  <a:lnTo>
                    <a:pt x="0" y="2661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022" tIns="177022" rIns="177022" bIns="177022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Our Clients</a:t>
              </a:r>
            </a:p>
            <a:p>
              <a:pPr lvl="1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/>
                <a:t>- People with disability</a:t>
              </a:r>
            </a:p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dirty="0"/>
                <a:t>	- </a:t>
              </a:r>
              <a:r>
                <a:rPr lang="en-US" sz="2600" kern="1200" dirty="0"/>
                <a:t>their Family or Carers </a:t>
              </a:r>
            </a:p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 	- their supporters or advocates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934216-29DE-43FC-84F0-4FA95E993A59}"/>
                </a:ext>
              </a:extLst>
            </p:cNvPr>
            <p:cNvSpPr/>
            <p:nvPr/>
          </p:nvSpPr>
          <p:spPr>
            <a:xfrm>
              <a:off x="5135916" y="2744890"/>
              <a:ext cx="6492875" cy="2285075"/>
            </a:xfrm>
            <a:custGeom>
              <a:avLst/>
              <a:gdLst>
                <a:gd name="connsiteX0" fmla="*/ 0 w 6492875"/>
                <a:gd name="connsiteY0" fmla="*/ 380853 h 2285075"/>
                <a:gd name="connsiteX1" fmla="*/ 380853 w 6492875"/>
                <a:gd name="connsiteY1" fmla="*/ 0 h 2285075"/>
                <a:gd name="connsiteX2" fmla="*/ 6112022 w 6492875"/>
                <a:gd name="connsiteY2" fmla="*/ 0 h 2285075"/>
                <a:gd name="connsiteX3" fmla="*/ 6492875 w 6492875"/>
                <a:gd name="connsiteY3" fmla="*/ 380853 h 2285075"/>
                <a:gd name="connsiteX4" fmla="*/ 6492875 w 6492875"/>
                <a:gd name="connsiteY4" fmla="*/ 1904222 h 2285075"/>
                <a:gd name="connsiteX5" fmla="*/ 6112022 w 6492875"/>
                <a:gd name="connsiteY5" fmla="*/ 2285075 h 2285075"/>
                <a:gd name="connsiteX6" fmla="*/ 380853 w 6492875"/>
                <a:gd name="connsiteY6" fmla="*/ 2285075 h 2285075"/>
                <a:gd name="connsiteX7" fmla="*/ 0 w 6492875"/>
                <a:gd name="connsiteY7" fmla="*/ 1904222 h 2285075"/>
                <a:gd name="connsiteX8" fmla="*/ 0 w 6492875"/>
                <a:gd name="connsiteY8" fmla="*/ 380853 h 228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2875" h="2285075">
                  <a:moveTo>
                    <a:pt x="0" y="380853"/>
                  </a:moveTo>
                  <a:cubicBezTo>
                    <a:pt x="0" y="170514"/>
                    <a:pt x="170514" y="0"/>
                    <a:pt x="380853" y="0"/>
                  </a:cubicBezTo>
                  <a:lnTo>
                    <a:pt x="6112022" y="0"/>
                  </a:lnTo>
                  <a:cubicBezTo>
                    <a:pt x="6322361" y="0"/>
                    <a:pt x="6492875" y="170514"/>
                    <a:pt x="6492875" y="380853"/>
                  </a:cubicBezTo>
                  <a:lnTo>
                    <a:pt x="6492875" y="1904222"/>
                  </a:lnTo>
                  <a:cubicBezTo>
                    <a:pt x="6492875" y="2114561"/>
                    <a:pt x="6322361" y="2285075"/>
                    <a:pt x="6112022" y="2285075"/>
                  </a:cubicBezTo>
                  <a:lnTo>
                    <a:pt x="380853" y="2285075"/>
                  </a:lnTo>
                  <a:cubicBezTo>
                    <a:pt x="170514" y="2285075"/>
                    <a:pt x="0" y="2114561"/>
                    <a:pt x="0" y="1904222"/>
                  </a:cubicBezTo>
                  <a:lnTo>
                    <a:pt x="0" y="3808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3100"/>
                <a:satOff val="-4962"/>
                <a:lumOff val="2549"/>
                <a:alphaOff val="0"/>
              </a:schemeClr>
            </a:fillRef>
            <a:effectRef idx="0">
              <a:schemeClr val="accent2">
                <a:hueOff val="-723100"/>
                <a:satOff val="-4962"/>
                <a:lumOff val="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468" tIns="233468" rIns="233468" bIns="233468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kern="1200" dirty="0"/>
                <a:t>Our Service</a:t>
              </a:r>
            </a:p>
            <a:p>
              <a:pPr lvl="1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600" kern="1200" dirty="0"/>
                <a:t>- Information </a:t>
              </a:r>
            </a:p>
            <a:p>
              <a:pPr lvl="1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600" kern="1200" dirty="0"/>
                <a:t>- Legal advice </a:t>
              </a:r>
            </a:p>
            <a:p>
              <a:pPr lvl="1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600" kern="1200" dirty="0"/>
                <a:t> - Referrals</a:t>
              </a:r>
              <a:endParaRPr lang="en-US" sz="2600" b="1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0954B2-D69A-4BF2-B27E-DCA2D701B572}"/>
                </a:ext>
              </a:extLst>
            </p:cNvPr>
            <p:cNvSpPr/>
            <p:nvPr/>
          </p:nvSpPr>
          <p:spPr>
            <a:xfrm>
              <a:off x="5135916" y="5051400"/>
              <a:ext cx="6492875" cy="1597050"/>
            </a:xfrm>
            <a:custGeom>
              <a:avLst/>
              <a:gdLst>
                <a:gd name="connsiteX0" fmla="*/ 0 w 6492875"/>
                <a:gd name="connsiteY0" fmla="*/ 266180 h 1597050"/>
                <a:gd name="connsiteX1" fmla="*/ 266180 w 6492875"/>
                <a:gd name="connsiteY1" fmla="*/ 0 h 1597050"/>
                <a:gd name="connsiteX2" fmla="*/ 6226695 w 6492875"/>
                <a:gd name="connsiteY2" fmla="*/ 0 h 1597050"/>
                <a:gd name="connsiteX3" fmla="*/ 6492875 w 6492875"/>
                <a:gd name="connsiteY3" fmla="*/ 266180 h 1597050"/>
                <a:gd name="connsiteX4" fmla="*/ 6492875 w 6492875"/>
                <a:gd name="connsiteY4" fmla="*/ 1330870 h 1597050"/>
                <a:gd name="connsiteX5" fmla="*/ 6226695 w 6492875"/>
                <a:gd name="connsiteY5" fmla="*/ 1597050 h 1597050"/>
                <a:gd name="connsiteX6" fmla="*/ 266180 w 6492875"/>
                <a:gd name="connsiteY6" fmla="*/ 1597050 h 1597050"/>
                <a:gd name="connsiteX7" fmla="*/ 0 w 6492875"/>
                <a:gd name="connsiteY7" fmla="*/ 1330870 h 1597050"/>
                <a:gd name="connsiteX8" fmla="*/ 0 w 6492875"/>
                <a:gd name="connsiteY8" fmla="*/ 266180 h 1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2875" h="1597050">
                  <a:moveTo>
                    <a:pt x="0" y="266180"/>
                  </a:moveTo>
                  <a:cubicBezTo>
                    <a:pt x="0" y="119173"/>
                    <a:pt x="119173" y="0"/>
                    <a:pt x="266180" y="0"/>
                  </a:cubicBezTo>
                  <a:lnTo>
                    <a:pt x="6226695" y="0"/>
                  </a:lnTo>
                  <a:cubicBezTo>
                    <a:pt x="6373702" y="0"/>
                    <a:pt x="6492875" y="119173"/>
                    <a:pt x="6492875" y="266180"/>
                  </a:cubicBezTo>
                  <a:lnTo>
                    <a:pt x="6492875" y="1330870"/>
                  </a:lnTo>
                  <a:cubicBezTo>
                    <a:pt x="6492875" y="1477877"/>
                    <a:pt x="6373702" y="1597050"/>
                    <a:pt x="6226695" y="1597050"/>
                  </a:cubicBezTo>
                  <a:lnTo>
                    <a:pt x="266180" y="1597050"/>
                  </a:lnTo>
                  <a:cubicBezTo>
                    <a:pt x="119173" y="1597050"/>
                    <a:pt x="0" y="1477877"/>
                    <a:pt x="0" y="1330870"/>
                  </a:cubicBezTo>
                  <a:lnTo>
                    <a:pt x="0" y="2661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46200"/>
                <a:satOff val="-9924"/>
                <a:lumOff val="5098"/>
                <a:alphaOff val="0"/>
              </a:schemeClr>
            </a:fillRef>
            <a:effectRef idx="0">
              <a:schemeClr val="accent2">
                <a:hueOff val="-1446200"/>
                <a:satOff val="-9924"/>
                <a:lumOff val="5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882" tIns="199882" rIns="199882" bIns="199882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Font typeface="Symbol" panose="05050102010706020507" pitchFamily="18" charset="2"/>
                <a:buNone/>
              </a:pPr>
              <a:r>
                <a:rPr lang="en-AU" sz="3200" kern="1200" dirty="0"/>
                <a:t>Our Approach  </a:t>
              </a:r>
            </a:p>
            <a:p>
              <a:pPr lvl="1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</a:pPr>
              <a:r>
                <a:rPr lang="en-AU" sz="2600" kern="1200" dirty="0"/>
                <a:t>- No Wrong Door!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60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605-C7FB-49CA-BB02-A5E7EFB2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24" y="594359"/>
            <a:ext cx="2759075" cy="22860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AU" sz="4000" b="1" dirty="0">
                <a:solidFill>
                  <a:srgbClr val="FFFFFF"/>
                </a:solidFill>
              </a:rPr>
              <a:t>Working together with you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75EF0A58-032A-4C85-ADEF-9275402A6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024" y="3398861"/>
            <a:ext cx="2178424" cy="21784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38F37-B214-4744-8A44-64C730823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72940B-79AB-4DE5-9880-8E46F12BB9B8}"/>
              </a:ext>
            </a:extLst>
          </p:cNvPr>
          <p:cNvSpPr/>
          <p:nvPr/>
        </p:nvSpPr>
        <p:spPr>
          <a:xfrm>
            <a:off x="4800600" y="731520"/>
            <a:ext cx="6492240" cy="1734670"/>
          </a:xfrm>
          <a:prstGeom prst="roundRect">
            <a:avLst/>
          </a:prstGeom>
          <a:solidFill>
            <a:srgbClr val="009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defRPr/>
            </a:pPr>
            <a:r>
              <a:rPr lang="en-AU" sz="2800" dirty="0"/>
              <a:t>Increase awareness about us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75183F-9FFC-4E6E-A1D3-1306343DA0FC}"/>
              </a:ext>
            </a:extLst>
          </p:cNvPr>
          <p:cNvSpPr/>
          <p:nvPr/>
        </p:nvSpPr>
        <p:spPr>
          <a:xfrm>
            <a:off x="4800600" y="4837138"/>
            <a:ext cx="6492240" cy="1734670"/>
          </a:xfrm>
          <a:prstGeom prst="roundRect">
            <a:avLst/>
          </a:prstGeom>
          <a:solidFill>
            <a:srgbClr val="3A8F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Advise on how we can improve our service delivery and accessibility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F1B574-AB24-4424-831A-442741FB9059}"/>
              </a:ext>
            </a:extLst>
          </p:cNvPr>
          <p:cNvSpPr/>
          <p:nvPr/>
        </p:nvSpPr>
        <p:spPr>
          <a:xfrm>
            <a:off x="4800600" y="2657141"/>
            <a:ext cx="6492240" cy="19890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defRPr/>
            </a:pPr>
            <a:r>
              <a:rPr lang="en-AU" sz="2800" dirty="0"/>
              <a:t>Make introductions to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75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B81F-2D19-4F57-B534-9C1F4E03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Resources</a:t>
            </a:r>
            <a:endParaRPr lang="en-AU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992F-2091-482F-BF3F-5F3755E8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29" y="731520"/>
            <a:ext cx="6855311" cy="5573684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There are resources available on our website </a:t>
            </a:r>
            <a:r>
              <a:rPr lang="en-GB" sz="2800" u="sng" dirty="0">
                <a:hlinkClick r:id="rId3"/>
              </a:rPr>
              <a:t>yourstorydisabilitylegal.org.au</a:t>
            </a:r>
            <a:r>
              <a:rPr lang="en-US" sz="2800" dirty="0"/>
              <a:t> and our YouTube channel including:</a:t>
            </a:r>
          </a:p>
          <a:p>
            <a:r>
              <a:rPr lang="en-US" sz="2800" dirty="0"/>
              <a:t>- Legal Referral Checklist</a:t>
            </a:r>
          </a:p>
          <a:p>
            <a:r>
              <a:rPr lang="en-US" sz="2800" dirty="0"/>
              <a:t>- Referral form</a:t>
            </a:r>
          </a:p>
          <a:p>
            <a:r>
              <a:rPr lang="en-US" sz="2800" dirty="0"/>
              <a:t>- Flipbook</a:t>
            </a:r>
          </a:p>
          <a:p>
            <a:r>
              <a:rPr lang="en-US" sz="2800" dirty="0"/>
              <a:t>- Videos </a:t>
            </a:r>
          </a:p>
          <a:p>
            <a:r>
              <a:rPr lang="en-US" sz="2800" dirty="0"/>
              <a:t>- Factsheets 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5058C-7B81-4A35-A6E2-5894F7256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70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B86A1-E02F-FC49-BFC5-C24EF65D3CB1}"/>
              </a:ext>
            </a:extLst>
          </p:cNvPr>
          <p:cNvSpPr/>
          <p:nvPr/>
        </p:nvSpPr>
        <p:spPr>
          <a:xfrm>
            <a:off x="0" y="309282"/>
            <a:ext cx="12192000" cy="553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en-AU" sz="3200" dirty="0"/>
            </a:br>
            <a:r>
              <a:rPr lang="en-AU" sz="3200" dirty="0"/>
              <a:t>Contact details:</a:t>
            </a:r>
          </a:p>
          <a:p>
            <a:pPr algn="ctr">
              <a:lnSpc>
                <a:spcPct val="150000"/>
              </a:lnSpc>
            </a:pPr>
            <a:r>
              <a:rPr lang="en-AU" sz="3200" dirty="0"/>
              <a:t>Infoline: 1800 771 800 (free call 9-5 Mon-Fri AEST)</a:t>
            </a:r>
          </a:p>
          <a:p>
            <a:pPr algn="ctr">
              <a:lnSpc>
                <a:spcPct val="150000"/>
              </a:lnSpc>
            </a:pPr>
            <a:r>
              <a:rPr lang="en-AU" sz="3200" dirty="0"/>
              <a:t>Email: Michelle or Dayle at VLA </a:t>
            </a:r>
            <a:r>
              <a:rPr lang="en-AU" sz="3200" dirty="0">
                <a:hlinkClick r:id="rId3"/>
              </a:rPr>
              <a:t>yourstorydisability@vla.vic.gov.au</a:t>
            </a:r>
            <a:r>
              <a:rPr lang="en-AU" sz="3200" dirty="0"/>
              <a:t> or Anna at VALS </a:t>
            </a:r>
            <a:r>
              <a:rPr lang="en-AU" sz="3200" dirty="0">
                <a:hlinkClick r:id="rId4"/>
              </a:rPr>
              <a:t>apotter@vals.org.au</a:t>
            </a:r>
            <a:r>
              <a:rPr lang="en-AU" sz="3200" dirty="0"/>
              <a:t> </a:t>
            </a:r>
          </a:p>
          <a:p>
            <a:pPr algn="ctr">
              <a:lnSpc>
                <a:spcPct val="150000"/>
              </a:lnSpc>
            </a:pPr>
            <a:endParaRPr lang="en-AU" sz="4000" dirty="0"/>
          </a:p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www.yourstorydisabilitylegal.org.au</a:t>
            </a:r>
            <a:endParaRPr lang="en-AU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8663B8-577C-4F52-B1C3-C7C4CC7AA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5" y="4304179"/>
            <a:ext cx="2700338" cy="72390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F090D6-53AB-43A9-B2F7-EDA59408DD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79" y="3789829"/>
            <a:ext cx="1838325" cy="12382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8C222CA-3BA8-421B-B34F-0C700F81A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581" y="4103593"/>
            <a:ext cx="1303525" cy="11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5BAC1E-6744-4686-9C5C-0BF6DBB2BE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50D86-F96C-4FA7-8BD0-1ED8225668E0}"/>
              </a:ext>
            </a:extLst>
          </p:cNvPr>
          <p:cNvGrpSpPr/>
          <p:nvPr/>
        </p:nvGrpSpPr>
        <p:grpSpPr>
          <a:xfrm>
            <a:off x="1836056" y="1044611"/>
            <a:ext cx="8621487" cy="4927600"/>
            <a:chOff x="1785256" y="965200"/>
            <a:chExt cx="8621487" cy="4927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724916-899B-4B35-8068-50D84629C5F7}"/>
                </a:ext>
              </a:extLst>
            </p:cNvPr>
            <p:cNvSpPr/>
            <p:nvPr/>
          </p:nvSpPr>
          <p:spPr>
            <a:xfrm>
              <a:off x="1785257" y="972457"/>
              <a:ext cx="8621486" cy="4920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" name="Picture 18" descr="A picture containing drawing, flower&#10;&#10;Description automatically generated">
              <a:extLst>
                <a:ext uri="{FF2B5EF4-FFF2-40B4-BE49-F238E27FC236}">
                  <a16:creationId xmlns:a16="http://schemas.microsoft.com/office/drawing/2014/main" id="{A6173742-2785-4D62-8315-BB44B81ED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6138" y="965200"/>
              <a:ext cx="1819618" cy="1397470"/>
            </a:xfrm>
            <a:prstGeom prst="rect">
              <a:avLst/>
            </a:prstGeom>
          </p:spPr>
        </p:pic>
        <p:pic>
          <p:nvPicPr>
            <p:cNvPr id="23" name="Picture 2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8A5956F2-C668-4916-A4E7-3E123AA98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9130" y="972456"/>
              <a:ext cx="1506990" cy="974763"/>
            </a:xfrm>
            <a:prstGeom prst="rect">
              <a:avLst/>
            </a:prstGeom>
          </p:spPr>
        </p:pic>
        <p:pic>
          <p:nvPicPr>
            <p:cNvPr id="25" name="Picture 24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701BA3CB-0AC4-4492-8F06-F2AF77926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1785256" y="979713"/>
              <a:ext cx="1258430" cy="1221888"/>
            </a:xfrm>
            <a:prstGeom prst="rect">
              <a:avLst/>
            </a:prstGeom>
          </p:spPr>
        </p:pic>
        <p:pic>
          <p:nvPicPr>
            <p:cNvPr id="35" name="Picture 34" descr="A picture containing drawing, flower&#10;&#10;Description automatically generated">
              <a:extLst>
                <a:ext uri="{FF2B5EF4-FFF2-40B4-BE49-F238E27FC236}">
                  <a16:creationId xmlns:a16="http://schemas.microsoft.com/office/drawing/2014/main" id="{FF351EED-BCD3-4AE3-9159-9FD9ED1C1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389446" y="972459"/>
              <a:ext cx="1819618" cy="1397470"/>
            </a:xfrm>
            <a:prstGeom prst="rect">
              <a:avLst/>
            </a:prstGeom>
          </p:spPr>
        </p:pic>
        <p:pic>
          <p:nvPicPr>
            <p:cNvPr id="39" name="Picture 38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D8A3D344-99F5-4EAF-B2B7-4BDF457FA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H="1">
              <a:off x="9142493" y="972458"/>
              <a:ext cx="1258430" cy="1221888"/>
            </a:xfrm>
            <a:prstGeom prst="rect">
              <a:avLst/>
            </a:prstGeom>
          </p:spPr>
        </p:pic>
        <p:pic>
          <p:nvPicPr>
            <p:cNvPr id="42" name="Picture 4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6E8E7016-F97F-4040-8E78-9C48D6360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H="1">
              <a:off x="6424456" y="767375"/>
              <a:ext cx="761165" cy="1156818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95F4C4D-5DA2-425C-A083-AF7C9194F418}"/>
              </a:ext>
            </a:extLst>
          </p:cNvPr>
          <p:cNvSpPr txBox="1">
            <a:spLocks/>
          </p:cNvSpPr>
          <p:nvPr/>
        </p:nvSpPr>
        <p:spPr>
          <a:xfrm>
            <a:off x="1971040" y="1993850"/>
            <a:ext cx="8351520" cy="381953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400" dirty="0">
                <a:solidFill>
                  <a:srgbClr val="D0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Acknowledgment</a:t>
            </a: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D0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</a:rPr>
              <a:t> </a:t>
            </a:r>
            <a:r>
              <a:rPr lang="en-AU" sz="4400" dirty="0">
                <a:solidFill>
                  <a:srgbClr val="D0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of</a:t>
            </a: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D0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</a:rPr>
              <a:t> Country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C3118-453A-4852-823F-5C4D71F61D72}"/>
              </a:ext>
            </a:extLst>
          </p:cNvPr>
          <p:cNvSpPr txBox="1"/>
          <p:nvPr/>
        </p:nvSpPr>
        <p:spPr>
          <a:xfrm>
            <a:off x="2528136" y="3697124"/>
            <a:ext cx="7022264" cy="10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7969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We acknowledge the Traditional Custodians,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7969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whose land we are fortunate to live and work on,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7969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we pay respect to Elders past, present and emerging. </a:t>
            </a:r>
            <a:endParaRPr kumimoji="0" lang="en-AU" sz="1800" b="0" i="1" u="none" strike="noStrike" kern="1200" cap="none" spc="0" normalizeH="0" baseline="0" noProof="0" dirty="0">
              <a:ln>
                <a:noFill/>
              </a:ln>
              <a:solidFill>
                <a:srgbClr val="47969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B57D37-EA56-4FFF-8701-3ACACBDED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06018CB-ADEC-4B6A-95EB-0DEE7B02246E}"/>
              </a:ext>
            </a:extLst>
          </p:cNvPr>
          <p:cNvGrpSpPr/>
          <p:nvPr/>
        </p:nvGrpSpPr>
        <p:grpSpPr>
          <a:xfrm>
            <a:off x="1785256" y="965200"/>
            <a:ext cx="8621487" cy="4927600"/>
            <a:chOff x="1785256" y="965200"/>
            <a:chExt cx="8621487" cy="49276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D05C6E2-56B6-42E7-9DF0-CCE189A900EC}"/>
                </a:ext>
              </a:extLst>
            </p:cNvPr>
            <p:cNvSpPr/>
            <p:nvPr/>
          </p:nvSpPr>
          <p:spPr>
            <a:xfrm>
              <a:off x="1785257" y="972457"/>
              <a:ext cx="8621486" cy="4920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0" name="Picture 69" descr="A picture containing drawing, flower&#10;&#10;Description automatically generated">
              <a:extLst>
                <a:ext uri="{FF2B5EF4-FFF2-40B4-BE49-F238E27FC236}">
                  <a16:creationId xmlns:a16="http://schemas.microsoft.com/office/drawing/2014/main" id="{87EB78F6-07C7-437A-9184-783B6E3B8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6138" y="965200"/>
              <a:ext cx="1819618" cy="1397470"/>
            </a:xfrm>
            <a:prstGeom prst="rect">
              <a:avLst/>
            </a:prstGeom>
          </p:spPr>
        </p:pic>
        <p:pic>
          <p:nvPicPr>
            <p:cNvPr id="71" name="Picture 70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4E81DEF-D2AF-4E62-9817-8E67B9A1E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9130" y="972456"/>
              <a:ext cx="1506990" cy="974763"/>
            </a:xfrm>
            <a:prstGeom prst="rect">
              <a:avLst/>
            </a:prstGeom>
          </p:spPr>
        </p:pic>
        <p:pic>
          <p:nvPicPr>
            <p:cNvPr id="72" name="Picture 71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2BDD01FF-C247-4489-9E6D-47CE7FF15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1785256" y="979713"/>
              <a:ext cx="1258430" cy="1221888"/>
            </a:xfrm>
            <a:prstGeom prst="rect">
              <a:avLst/>
            </a:prstGeom>
          </p:spPr>
        </p:pic>
        <p:pic>
          <p:nvPicPr>
            <p:cNvPr id="73" name="Picture 72" descr="A picture containing drawing, flower&#10;&#10;Description automatically generated">
              <a:extLst>
                <a:ext uri="{FF2B5EF4-FFF2-40B4-BE49-F238E27FC236}">
                  <a16:creationId xmlns:a16="http://schemas.microsoft.com/office/drawing/2014/main" id="{03644D82-E5BF-49FE-A399-CB658D41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389446" y="972459"/>
              <a:ext cx="1819618" cy="1397470"/>
            </a:xfrm>
            <a:prstGeom prst="rect">
              <a:avLst/>
            </a:prstGeom>
          </p:spPr>
        </p:pic>
        <p:pic>
          <p:nvPicPr>
            <p:cNvPr id="74" name="Picture 73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B677753C-DCB9-4838-A073-26156F3B9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H="1">
              <a:off x="9142493" y="972458"/>
              <a:ext cx="1258430" cy="1221888"/>
            </a:xfrm>
            <a:prstGeom prst="rect">
              <a:avLst/>
            </a:prstGeom>
          </p:spPr>
        </p:pic>
        <p:pic>
          <p:nvPicPr>
            <p:cNvPr id="75" name="Picture 74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F33DAF69-AFED-41FF-879A-E5CA0ECA6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H="1">
              <a:off x="6424456" y="767375"/>
              <a:ext cx="761165" cy="115681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1A6EDFD-4E27-453B-ABC1-C90D9B8805E3}"/>
              </a:ext>
            </a:extLst>
          </p:cNvPr>
          <p:cNvSpPr txBox="1">
            <a:spLocks/>
          </p:cNvSpPr>
          <p:nvPr/>
        </p:nvSpPr>
        <p:spPr>
          <a:xfrm>
            <a:off x="1785255" y="2984022"/>
            <a:ext cx="8615668" cy="8269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D0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Any Questions?</a:t>
            </a: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rgbClr val="D05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C24636-73D2-4C2E-B92F-9B586F9C79C5}"/>
              </a:ext>
            </a:extLst>
          </p:cNvPr>
          <p:cNvGrpSpPr/>
          <p:nvPr/>
        </p:nvGrpSpPr>
        <p:grpSpPr>
          <a:xfrm rot="10800000" flipH="1">
            <a:off x="1788166" y="4495327"/>
            <a:ext cx="8615667" cy="1404729"/>
            <a:chOff x="1937656" y="1117600"/>
            <a:chExt cx="8615667" cy="1404729"/>
          </a:xfrm>
        </p:grpSpPr>
        <p:pic>
          <p:nvPicPr>
            <p:cNvPr id="87" name="Picture 86" descr="A picture containing drawing, flower&#10;&#10;Description automatically generated">
              <a:extLst>
                <a:ext uri="{FF2B5EF4-FFF2-40B4-BE49-F238E27FC236}">
                  <a16:creationId xmlns:a16="http://schemas.microsoft.com/office/drawing/2014/main" id="{33F417EB-0309-4ADD-AD39-2E5B3BEEF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8538" y="1117600"/>
              <a:ext cx="1819618" cy="1397470"/>
            </a:xfrm>
            <a:prstGeom prst="rect">
              <a:avLst/>
            </a:prstGeom>
          </p:spPr>
        </p:pic>
        <p:pic>
          <p:nvPicPr>
            <p:cNvPr id="138" name="Picture 137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28D3B5FC-E95E-4EF2-9D9D-767641223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31530" y="1124856"/>
              <a:ext cx="1506990" cy="974763"/>
            </a:xfrm>
            <a:prstGeom prst="rect">
              <a:avLst/>
            </a:prstGeom>
          </p:spPr>
        </p:pic>
        <p:pic>
          <p:nvPicPr>
            <p:cNvPr id="139" name="Picture 138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6C2318B9-1D7C-4611-81E6-ADC3819D3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1937656" y="1132113"/>
              <a:ext cx="1258430" cy="1221888"/>
            </a:xfrm>
            <a:prstGeom prst="rect">
              <a:avLst/>
            </a:prstGeom>
          </p:spPr>
        </p:pic>
        <p:pic>
          <p:nvPicPr>
            <p:cNvPr id="140" name="Picture 139" descr="A picture containing drawing, flower&#10;&#10;Description automatically generated">
              <a:extLst>
                <a:ext uri="{FF2B5EF4-FFF2-40B4-BE49-F238E27FC236}">
                  <a16:creationId xmlns:a16="http://schemas.microsoft.com/office/drawing/2014/main" id="{1A880EDE-2B63-44FF-BEFC-0FBBA6100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541846" y="1124859"/>
              <a:ext cx="1819618" cy="1397470"/>
            </a:xfrm>
            <a:prstGeom prst="rect">
              <a:avLst/>
            </a:prstGeom>
          </p:spPr>
        </p:pic>
        <p:pic>
          <p:nvPicPr>
            <p:cNvPr id="141" name="Picture 140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4219F80C-C24B-4ABE-833E-C31A35AADA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H="1">
              <a:off x="9294893" y="1124858"/>
              <a:ext cx="1258430" cy="1221888"/>
            </a:xfrm>
            <a:prstGeom prst="rect">
              <a:avLst/>
            </a:prstGeom>
          </p:spPr>
        </p:pic>
        <p:pic>
          <p:nvPicPr>
            <p:cNvPr id="142" name="Picture 14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D5D79078-1423-4D63-A155-78F9BA5F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H="1">
              <a:off x="6576856" y="919775"/>
              <a:ext cx="761165" cy="115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457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Story Disability Legal Support in Victoria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934200" cy="5807825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Anna </a:t>
            </a:r>
            <a:r>
              <a:rPr lang="en-US" dirty="0"/>
              <a:t>is a lawyer based at Victorian Aboriginal Legal Service</a:t>
            </a:r>
          </a:p>
          <a:p>
            <a:endParaRPr lang="en-US" b="1" dirty="0"/>
          </a:p>
          <a:p>
            <a:r>
              <a:rPr lang="en-US" b="1" dirty="0"/>
              <a:t>Michelle</a:t>
            </a:r>
            <a:r>
              <a:rPr lang="en-US" dirty="0"/>
              <a:t> is a lawyer based at Victoria Legal Aid and is job sharing with </a:t>
            </a:r>
            <a:r>
              <a:rPr lang="en-US" b="1" dirty="0"/>
              <a:t>Dayle </a:t>
            </a:r>
          </a:p>
          <a:p>
            <a:endParaRPr lang="en-US" b="1" dirty="0"/>
          </a:p>
          <a:p>
            <a:r>
              <a:rPr lang="en-US" dirty="0"/>
              <a:t>There are lawyers based in each state and territory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/>
              <a:t>Introductions</a:t>
            </a:r>
          </a:p>
          <a:p>
            <a:endParaRPr lang="en-US" b="1" dirty="0"/>
          </a:p>
          <a:p>
            <a:r>
              <a:rPr lang="en-US" sz="1800" b="1" dirty="0"/>
              <a:t>Anna  Potter</a:t>
            </a:r>
            <a:endParaRPr lang="en-AU" sz="1800" b="1" dirty="0"/>
          </a:p>
          <a:p>
            <a:endParaRPr lang="en-US" sz="1800" b="1" dirty="0"/>
          </a:p>
          <a:p>
            <a:r>
              <a:rPr lang="en-US" sz="1800" b="1" dirty="0"/>
              <a:t>Michelle Bowler</a:t>
            </a:r>
          </a:p>
          <a:p>
            <a:endParaRPr lang="en-US" sz="1800" b="1" dirty="0"/>
          </a:p>
          <a:p>
            <a:r>
              <a:rPr lang="en-US" sz="1800" b="1" dirty="0"/>
              <a:t>Dayle Partridge</a:t>
            </a: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3A717-A4B7-4902-92EB-5F8EAE296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571871"/>
            <a:ext cx="2714286" cy="73333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0FE2A7-23AD-4683-A534-D8F5110C8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5066954"/>
            <a:ext cx="18383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7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E64F-D16F-4544-8E24-BCC44ED0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Disability Royal Commission?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8720F-5A90-4D66-97A9-52C6CFB2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On 5 April 2019, the Commonwealth Government announced the </a:t>
            </a:r>
            <a:r>
              <a:rPr lang="en-US" b="1" dirty="0"/>
              <a:t>Royal Commission into Violence, Abuse, Neglect and Exploitation of People with Disability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The inquiry will cover all forms of violence against people with disability, and all forms of abuse, neglect and exploitation of people with disability in all settings and contexts.</a:t>
            </a:r>
          </a:p>
        </p:txBody>
      </p:sp>
    </p:spTree>
    <p:extLst>
      <p:ext uri="{BB962C8B-B14F-4D97-AF65-F5344CB8AC3E}">
        <p14:creationId xmlns:p14="http://schemas.microsoft.com/office/powerpoint/2010/main" val="53827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Royal Commission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800100"/>
            <a:ext cx="6492240" cy="5257800"/>
          </a:xfrm>
        </p:spPr>
        <p:txBody>
          <a:bodyPr>
            <a:normAutofit/>
          </a:bodyPr>
          <a:lstStyle/>
          <a:p>
            <a:pPr marL="749808" lvl="4" indent="0">
              <a:lnSpc>
                <a:spcPct val="200000"/>
              </a:lnSpc>
              <a:buNone/>
            </a:pPr>
            <a:r>
              <a:rPr lang="en-AU" sz="2000" dirty="0"/>
              <a:t>There are a range of services that have been funded to provide support around the DRC:</a:t>
            </a:r>
          </a:p>
          <a:p>
            <a:pPr lvl="4">
              <a:lnSpc>
                <a:spcPct val="200000"/>
              </a:lnSpc>
            </a:pPr>
            <a:r>
              <a:rPr lang="en-AU" sz="2000" dirty="0"/>
              <a:t>Your Story Disability Legal Support (us) providing free legal information and advice </a:t>
            </a:r>
          </a:p>
          <a:p>
            <a:pPr lvl="4">
              <a:lnSpc>
                <a:spcPct val="200000"/>
              </a:lnSpc>
            </a:pPr>
            <a:r>
              <a:rPr lang="en-AU" sz="2000" dirty="0"/>
              <a:t>Counselling services providing free specialist counselling support and referrals </a:t>
            </a:r>
          </a:p>
          <a:p>
            <a:pPr lvl="4">
              <a:lnSpc>
                <a:spcPct val="200000"/>
              </a:lnSpc>
            </a:pPr>
            <a:r>
              <a:rPr lang="en-AU" sz="2000" dirty="0"/>
              <a:t>Advocacy support services  </a:t>
            </a:r>
          </a:p>
          <a:p>
            <a:pPr lvl="4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AU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Funded support services </a:t>
            </a:r>
          </a:p>
        </p:txBody>
      </p:sp>
    </p:spTree>
    <p:extLst>
      <p:ext uri="{BB962C8B-B14F-4D97-AF65-F5344CB8AC3E}">
        <p14:creationId xmlns:p14="http://schemas.microsoft.com/office/powerpoint/2010/main" val="359668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Royal Commission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800100"/>
            <a:ext cx="6492240" cy="5257800"/>
          </a:xfrm>
        </p:spPr>
        <p:txBody>
          <a:bodyPr>
            <a:normAutofit/>
          </a:bodyPr>
          <a:lstStyle/>
          <a:p>
            <a:pPr lvl="4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AU" sz="3200" dirty="0"/>
              <a:t>Violence</a:t>
            </a:r>
          </a:p>
          <a:p>
            <a:pPr lvl="4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AU" sz="3200" dirty="0"/>
              <a:t>Abuse</a:t>
            </a:r>
          </a:p>
          <a:p>
            <a:pPr lvl="4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AU" sz="3200" dirty="0"/>
              <a:t>Neglect</a:t>
            </a:r>
          </a:p>
          <a:p>
            <a:pPr lvl="4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AU" sz="3200" dirty="0"/>
              <a:t>Exploitation</a:t>
            </a:r>
          </a:p>
          <a:p>
            <a:pPr lvl="4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AU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24702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Royal Commission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348" y="731520"/>
            <a:ext cx="649224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		</a:t>
            </a:r>
            <a:r>
              <a:rPr lang="en-US" sz="2400" b="1" dirty="0">
                <a:solidFill>
                  <a:schemeClr val="accent1"/>
                </a:solidFill>
              </a:rPr>
              <a:t>      Violence </a:t>
            </a:r>
            <a:r>
              <a:rPr lang="en-US" sz="2400" dirty="0">
                <a:solidFill>
                  <a:schemeClr val="accent1"/>
                </a:solidFill>
              </a:rPr>
              <a:t>and </a:t>
            </a:r>
            <a:r>
              <a:rPr lang="en-US" sz="2400" b="1" dirty="0">
                <a:solidFill>
                  <a:schemeClr val="accent1"/>
                </a:solidFill>
              </a:rPr>
              <a:t>Abuse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assault		   sexual assault		use of constraints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	use of restrictive practices (physical and chemical)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forced treatments			forced interventions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humiliation and harassment	financial and economic abuse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violations of privacy and dignity on a systemic or individual basis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		</a:t>
            </a:r>
            <a:r>
              <a:rPr lang="en-US" sz="2400" b="1" dirty="0">
                <a:solidFill>
                  <a:schemeClr val="accent1"/>
                </a:solidFill>
              </a:rPr>
              <a:t>is anything that hurts someone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376027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Royal Commission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01168" lvl="1" indent="0">
              <a:lnSpc>
                <a:spcPct val="200000"/>
              </a:lnSpc>
              <a:buNone/>
            </a:pPr>
            <a:r>
              <a:rPr lang="en-US" b="1" dirty="0"/>
              <a:t>			</a:t>
            </a:r>
            <a:r>
              <a:rPr lang="en-US" sz="2400" b="1" dirty="0">
                <a:solidFill>
                  <a:schemeClr val="accent1"/>
                </a:solidFill>
              </a:rPr>
              <a:t>Neglect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   physical and emotional neglect 		passive neglect 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		           wilful deprivation 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refusing access to culturally important things such as ceremonies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	one single incident or could be a systemic issue  	</a:t>
            </a:r>
          </a:p>
          <a:p>
            <a:pPr marL="201168" lvl="1" indent="0">
              <a:lnSpc>
                <a:spcPct val="200000"/>
              </a:lnSpc>
              <a:buNone/>
            </a:pPr>
            <a:endParaRPr lang="en-US" dirty="0"/>
          </a:p>
          <a:p>
            <a:pPr marL="201168" lvl="1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is  anything that results in a person being deprived of a necessity</a:t>
            </a:r>
          </a:p>
          <a:p>
            <a:pPr marL="0" indent="0">
              <a:lnSpc>
                <a:spcPct val="200000"/>
              </a:lnSpc>
              <a:buNone/>
            </a:pP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221842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4D-0377-4872-8DE2-18A5A1E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Royal Commission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2263-4265-4014-B321-F4BDCE44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			</a:t>
            </a:r>
            <a:r>
              <a:rPr lang="en-US" sz="2400" b="1" dirty="0">
                <a:solidFill>
                  <a:schemeClr val="accent1"/>
                </a:solidFill>
              </a:rPr>
              <a:t>Exploitation</a:t>
            </a:r>
          </a:p>
          <a:p>
            <a:pPr marL="201168" lvl="1" indent="0">
              <a:lnSpc>
                <a:spcPct val="200000"/>
              </a:lnSpc>
              <a:buNone/>
            </a:pPr>
            <a:endParaRPr lang="en-US" dirty="0"/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taking money		forcing work	sexual advantage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dirty="0"/>
              <a:t>		            physical advantage</a:t>
            </a:r>
          </a:p>
          <a:p>
            <a:pPr marL="201168" lvl="1" indent="0">
              <a:lnSpc>
                <a:spcPct val="200000"/>
              </a:lnSpc>
              <a:buNone/>
            </a:pPr>
            <a:endParaRPr lang="en-US" dirty="0"/>
          </a:p>
          <a:p>
            <a:pPr marL="201168" lvl="1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is when a person has been taken advantage of in any way</a:t>
            </a:r>
          </a:p>
          <a:p>
            <a:pPr marL="201168" lvl="1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0ACE4-71ED-42EF-8199-D95E25DE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36173159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>
          <a:solidFill>
            <a:schemeClr val="accent4"/>
          </a:solidFill>
          <a:prstDash val="dash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Widescreen</PresentationFormat>
  <Paragraphs>168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Lato</vt:lpstr>
      <vt:lpstr>Symbol</vt:lpstr>
      <vt:lpstr>Wingdings</vt:lpstr>
      <vt:lpstr>Retrospect</vt:lpstr>
      <vt:lpstr>PowerPoint Presentation</vt:lpstr>
      <vt:lpstr>PowerPoint Presentation</vt:lpstr>
      <vt:lpstr>   Your Story Disability Legal Support in Victoria </vt:lpstr>
      <vt:lpstr>What is the Disability Royal Commission?</vt:lpstr>
      <vt:lpstr>   Disability Royal Commission </vt:lpstr>
      <vt:lpstr>   Disability Royal Commission </vt:lpstr>
      <vt:lpstr>   Disability Royal Commission </vt:lpstr>
      <vt:lpstr>   Disability Royal Commission </vt:lpstr>
      <vt:lpstr>   Disability Royal Commission </vt:lpstr>
      <vt:lpstr>   Disability Royal Commission </vt:lpstr>
      <vt:lpstr>Schedule of Hearings 2020</vt:lpstr>
      <vt:lpstr>How to tell your story to the Disability Royal Commission?</vt:lpstr>
      <vt:lpstr>When legal support is important</vt:lpstr>
      <vt:lpstr>Your Story Disability Legal Support</vt:lpstr>
      <vt:lpstr>  </vt:lpstr>
      <vt:lpstr>   How we work</vt:lpstr>
      <vt:lpstr>Working together with you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2020-10-09T03:20:48Z</dcterms:created>
  <dcterms:modified xsi:type="dcterms:W3CDTF">2020-10-09T03:54:36Z</dcterms:modified>
</cp:coreProperties>
</file>