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0" r:id="rId3"/>
    <p:sldMasterId id="2147483673" r:id="rId4"/>
    <p:sldMasterId id="2147483677" r:id="rId5"/>
    <p:sldMasterId id="2147483681" r:id="rId6"/>
    <p:sldMasterId id="2147483685" r:id="rId7"/>
    <p:sldMasterId id="2147483689" r:id="rId8"/>
    <p:sldMasterId id="2147483693" r:id="rId9"/>
    <p:sldMasterId id="2147483697" r:id="rId10"/>
    <p:sldMasterId id="2147483701" r:id="rId11"/>
    <p:sldMasterId id="2147483705" r:id="rId12"/>
    <p:sldMasterId id="2147483709" r:id="rId13"/>
    <p:sldMasterId id="2147483713" r:id="rId14"/>
    <p:sldMasterId id="2147483717" r:id="rId15"/>
  </p:sldMasterIdLst>
  <p:notesMasterIdLst>
    <p:notesMasterId r:id="rId34"/>
  </p:notesMasterIdLst>
  <p:handoutMasterIdLst>
    <p:handoutMasterId r:id="rId35"/>
  </p:handoutMasterIdLst>
  <p:sldIdLst>
    <p:sldId id="271" r:id="rId16"/>
    <p:sldId id="272" r:id="rId17"/>
    <p:sldId id="264" r:id="rId18"/>
    <p:sldId id="265" r:id="rId19"/>
    <p:sldId id="273" r:id="rId20"/>
    <p:sldId id="291" r:id="rId21"/>
    <p:sldId id="267" r:id="rId22"/>
    <p:sldId id="274" r:id="rId23"/>
    <p:sldId id="275" r:id="rId24"/>
    <p:sldId id="290" r:id="rId25"/>
    <p:sldId id="292" r:id="rId26"/>
    <p:sldId id="294" r:id="rId27"/>
    <p:sldId id="279" r:id="rId28"/>
    <p:sldId id="286" r:id="rId29"/>
    <p:sldId id="280" r:id="rId30"/>
    <p:sldId id="284" r:id="rId31"/>
    <p:sldId id="285" r:id="rId32"/>
    <p:sldId id="287" r:id="rId33"/>
  </p:sldIdLst>
  <p:sldSz cx="7620000" cy="5715000"/>
  <p:notesSz cx="6797675" cy="9926638"/>
  <p:defaultTextStyle>
    <a:defPPr>
      <a:defRPr lang="en-US"/>
    </a:defPPr>
    <a:lvl1pPr marL="0" algn="l" defTabSz="9119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72" algn="l" defTabSz="9119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949" algn="l" defTabSz="9119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915" algn="l" defTabSz="9119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909" algn="l" defTabSz="9119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887" algn="l" defTabSz="9119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831" algn="l" defTabSz="9119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838" algn="l" defTabSz="9119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7812" algn="l" defTabSz="9119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669" autoAdjust="0"/>
  </p:normalViewPr>
  <p:slideViewPr>
    <p:cSldViewPr>
      <p:cViewPr varScale="1">
        <p:scale>
          <a:sx n="84" d="100"/>
          <a:sy n="84" d="100"/>
        </p:scale>
        <p:origin x="219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Licences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45,046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13-485A-8A5F-0D776CDB4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Sept 2017</c:v>
                </c:pt>
                <c:pt idx="1">
                  <c:v>May 2018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General">
                  <c:v>8460</c:v>
                </c:pt>
                <c:pt idx="1">
                  <c:v>45046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0-47F0-84B3-25619CBA0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105216"/>
        <c:axId val="160106752"/>
      </c:barChart>
      <c:catAx>
        <c:axId val="16010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06752"/>
        <c:crosses val="autoZero"/>
        <c:auto val="1"/>
        <c:lblAlgn val="ctr"/>
        <c:lblOffset val="100"/>
        <c:noMultiLvlLbl val="0"/>
      </c:catAx>
      <c:valAx>
        <c:axId val="160106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10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Driver Accreditations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 2017</c:v>
                </c:pt>
                <c:pt idx="1">
                  <c:v>May 2018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General">
                  <c:v>62076</c:v>
                </c:pt>
                <c:pt idx="1">
                  <c:v>79188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8-421F-BF7D-D99454006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695040"/>
        <c:axId val="160696576"/>
      </c:barChart>
      <c:catAx>
        <c:axId val="16069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96576"/>
        <c:crosses val="autoZero"/>
        <c:auto val="1"/>
        <c:lblAlgn val="ctr"/>
        <c:lblOffset val="100"/>
        <c:noMultiLvlLbl val="0"/>
      </c:catAx>
      <c:valAx>
        <c:axId val="16069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69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userShapes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0.30769</cdr:x>
      <cdr:y>0.0908</cdr:y>
    </cdr:from>
    <cdr:to>
      <cdr:x>0.42308</cdr:x>
      <cdr:y>0.21987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936D689-6EDE-40A0-9A94-41897A62D842}"/>
            </a:ext>
          </a:extLst>
        </cdr:cNvPr>
        <cdr:cNvSpPr txBox="1"/>
      </cdr:nvSpPr>
      <cdr:spPr>
        <a:xfrm xmlns:a="http://schemas.openxmlformats.org/drawingml/2006/main">
          <a:off x="1219200" y="160807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  <cdr:relSizeAnchor xmlns:cdr="http://schemas.openxmlformats.org/drawingml/2006/chartDrawing">
    <cdr:from>
      <cdr:x>0.30978</cdr:x>
      <cdr:y>0.16101</cdr:y>
    </cdr:from>
    <cdr:to>
      <cdr:x>0.46363</cdr:x>
      <cdr:y>0.33311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DE1AE3B-FC8E-4131-8C84-A994175A940F}"/>
            </a:ext>
          </a:extLst>
        </cdr:cNvPr>
        <cdr:cNvSpPr txBox="1"/>
      </cdr:nvSpPr>
      <cdr:spPr>
        <a:xfrm xmlns:a="http://schemas.openxmlformats.org/drawingml/2006/main">
          <a:off x="1227480" y="285161"/>
          <a:ext cx="609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dirty="0"/>
            <a:t>62,076</a:t>
          </a:r>
          <a:endParaRPr lang="en-AU" sz="1100" dirty="0"/>
        </a:p>
      </cdr:txBody>
    </cdr:sp>
  </cdr:relSizeAnchor>
  <cdr:relSizeAnchor xmlns:cdr="http://schemas.openxmlformats.org/drawingml/2006/chartDrawing">
    <cdr:from>
      <cdr:x>0.71154</cdr:x>
      <cdr:y>0</cdr:y>
    </cdr:from>
    <cdr:to>
      <cdr:x>0.82692</cdr:x>
      <cdr:y>0.13382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AADF32D-873A-4EE7-ADF0-ACF93E6C852A}"/>
            </a:ext>
          </a:extLst>
        </cdr:cNvPr>
        <cdr:cNvSpPr txBox="1"/>
      </cdr:nvSpPr>
      <cdr:spPr>
        <a:xfrm xmlns:a="http://schemas.openxmlformats.org/drawingml/2006/main">
          <a:off x="2819400" y="0"/>
          <a:ext cx="457200" cy="237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 dirty="0"/>
        </a:p>
      </cdr:txBody>
    </cdr:sp>
  </cdr:relSizeAnchor>
  <cdr:relSizeAnchor xmlns:cdr="http://schemas.openxmlformats.org/drawingml/2006/chartDrawing">
    <cdr:from>
      <cdr:x>0.69231</cdr:x>
      <cdr:y>0.08084</cdr:y>
    </cdr:from>
    <cdr:to>
      <cdr:x>0.84424</cdr:x>
      <cdr:y>0.20992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E2E7A79-81C4-4C54-ABCC-42D2D49E2558}"/>
            </a:ext>
          </a:extLst>
        </cdr:cNvPr>
        <cdr:cNvSpPr txBox="1"/>
      </cdr:nvSpPr>
      <cdr:spPr>
        <a:xfrm xmlns:a="http://schemas.openxmlformats.org/drawingml/2006/main">
          <a:off x="2743200" y="143178"/>
          <a:ext cx="601997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dirty="0"/>
            <a:t>79,188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114662" tIns="57331" rIns="114662" bIns="57331" rtlCol="0"/>
          <a:lstStyle>
            <a:lvl1pPr algn="l">
              <a:defRPr sz="15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28" y="0"/>
            <a:ext cx="2945659" cy="496332"/>
          </a:xfrm>
          <a:prstGeom prst="rect">
            <a:avLst/>
          </a:prstGeom>
        </p:spPr>
        <p:txBody>
          <a:bodyPr vert="horz" lIns="114662" tIns="57331" rIns="114662" bIns="57331" rtlCol="0"/>
          <a:lstStyle>
            <a:lvl1pPr algn="r">
              <a:defRPr sz="1500"/>
            </a:lvl1pPr>
          </a:lstStyle>
          <a:p>
            <a:fld id="{E70BDB15-5026-4B7C-9616-E525615F2D07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39"/>
            <a:ext cx="2945659" cy="496332"/>
          </a:xfrm>
          <a:prstGeom prst="rect">
            <a:avLst/>
          </a:prstGeom>
        </p:spPr>
        <p:txBody>
          <a:bodyPr vert="horz" lIns="114662" tIns="57331" rIns="114662" bIns="57331" rtlCol="0" anchor="b"/>
          <a:lstStyle>
            <a:lvl1pPr algn="l">
              <a:defRPr sz="15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28" y="9428239"/>
            <a:ext cx="2945659" cy="496332"/>
          </a:xfrm>
          <a:prstGeom prst="rect">
            <a:avLst/>
          </a:prstGeom>
        </p:spPr>
        <p:txBody>
          <a:bodyPr vert="horz" lIns="114662" tIns="57331" rIns="114662" bIns="57331" rtlCol="0" anchor="b"/>
          <a:lstStyle>
            <a:lvl1pPr algn="r">
              <a:defRPr sz="1500"/>
            </a:lvl1pPr>
          </a:lstStyle>
          <a:p>
            <a:fld id="{53D002A8-D778-4BC1-B01B-2171FE8DD5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80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114662" tIns="57331" rIns="114662" bIns="57331" rtlCol="0"/>
          <a:lstStyle>
            <a:lvl1pPr algn="l">
              <a:defRPr sz="15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00" y="0"/>
            <a:ext cx="2945659" cy="496332"/>
          </a:xfrm>
          <a:prstGeom prst="rect">
            <a:avLst/>
          </a:prstGeom>
        </p:spPr>
        <p:txBody>
          <a:bodyPr vert="horz" lIns="114662" tIns="57331" rIns="114662" bIns="57331" rtlCol="0"/>
          <a:lstStyle>
            <a:lvl1pPr algn="r">
              <a:defRPr sz="1500"/>
            </a:lvl1pPr>
          </a:lstStyle>
          <a:p>
            <a:fld id="{5247221C-D9CC-4EF8-9129-C25F92D8AC86}" type="datetimeFigureOut">
              <a:rPr lang="en-AU" smtClean="0"/>
              <a:t>26/06/2018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4662" tIns="57331" rIns="114662" bIns="5733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114662" tIns="57331" rIns="114662" bIns="57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550"/>
            <a:ext cx="2945659" cy="496332"/>
          </a:xfrm>
          <a:prstGeom prst="rect">
            <a:avLst/>
          </a:prstGeom>
        </p:spPr>
        <p:txBody>
          <a:bodyPr vert="horz" lIns="114662" tIns="57331" rIns="114662" bIns="57331" rtlCol="0" anchor="b"/>
          <a:lstStyle>
            <a:lvl1pPr algn="l">
              <a:defRPr sz="15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00" y="9427550"/>
            <a:ext cx="2945659" cy="496332"/>
          </a:xfrm>
          <a:prstGeom prst="rect">
            <a:avLst/>
          </a:prstGeom>
        </p:spPr>
        <p:txBody>
          <a:bodyPr vert="horz" lIns="114662" tIns="57331" rIns="114662" bIns="57331" rtlCol="0" anchor="b"/>
          <a:lstStyle>
            <a:lvl1pPr algn="r">
              <a:defRPr sz="1500"/>
            </a:lvl1pPr>
          </a:lstStyle>
          <a:p>
            <a:fld id="{E0770FD3-A6D7-48A5-974A-DCDEA85B242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707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72" algn="l" defTabSz="911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949" algn="l" defTabSz="911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915" algn="l" defTabSz="911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909" algn="l" defTabSz="911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887" algn="l" defTabSz="911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831" algn="l" defTabSz="911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838" algn="l" defTabSz="911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812" algn="l" defTabSz="9119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7CA-5B02-48B1-995F-AEFD4174EE1C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0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0FD3-A6D7-48A5-974A-DCDEA85B242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326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0FD3-A6D7-48A5-974A-DCDEA85B242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518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AU" sz="1200" dirty="0">
              <a:effectLst/>
              <a:latin typeface="Arial"/>
              <a:ea typeface="Times New Roman"/>
              <a:cs typeface="Times New Roman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7CA-5B02-48B1-995F-AEFD4174EE1C}" type="slidenum">
              <a:rPr lang="en-AU" smtClean="0">
                <a:solidFill>
                  <a:prstClr val="black"/>
                </a:solidFill>
              </a:rPr>
              <a:pPr/>
              <a:t>12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7CA-5B02-48B1-995F-AEFD4174EE1C}" type="slidenum">
              <a:rPr lang="en-AU" smtClean="0">
                <a:solidFill>
                  <a:prstClr val="black"/>
                </a:solidFill>
              </a:rPr>
              <a:pPr/>
              <a:t>13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0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0FD3-A6D7-48A5-974A-DCDEA85B242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852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7CA-5B02-48B1-995F-AEFD4174EE1C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30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0FD3-A6D7-48A5-974A-DCDEA85B242C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01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0FD3-A6D7-48A5-974A-DCDEA85B242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646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0FD3-A6D7-48A5-974A-DCDEA85B242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0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7CA-5B02-48B1-995F-AEFD4174EE1C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0FD3-A6D7-48A5-974A-DCDEA85B242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20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0FD3-A6D7-48A5-974A-DCDEA85B242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20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7CA-5B02-48B1-995F-AEFD4174EE1C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6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0FD3-A6D7-48A5-974A-DCDEA85B242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690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146627">
              <a:buFont typeface="Arial" panose="020B0604020202020204" pitchFamily="34" charset="0"/>
              <a:buNone/>
              <a:defRPr/>
            </a:pPr>
            <a:endParaRPr lang="en-AU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0FD3-A6D7-48A5-974A-DCDEA85B242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420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7CA-5B02-48B1-995F-AEFD4174EE1C}" type="slidenum">
              <a:rPr lang="en-AU" smtClean="0">
                <a:solidFill>
                  <a:prstClr val="black"/>
                </a:solidFill>
              </a:rPr>
              <a:pPr/>
              <a:t>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09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2B7CA-5B02-48B1-995F-AEFD4174EE1C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1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500" y="1771654"/>
            <a:ext cx="6477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3000" y="3200404"/>
            <a:ext cx="5334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54207" y="1010718"/>
            <a:ext cx="5266765" cy="4348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54517" y="1445948"/>
            <a:ext cx="5266532" cy="448468"/>
          </a:xfrm>
          <a:prstGeom prst="rect">
            <a:avLst/>
          </a:prstGeom>
        </p:spPr>
        <p:txBody>
          <a:bodyPr lIns="0" tIns="0" rIns="0" bIns="37990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154207" y="108831"/>
            <a:ext cx="3288927" cy="5767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 dirty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21" y="217207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4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7990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5266532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01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0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0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1998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429032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7990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01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0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0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1998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414574" y="1428760"/>
            <a:ext cx="2940383" cy="3255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78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7990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01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0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0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1998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86792" y="1428752"/>
            <a:ext cx="2943317" cy="2185147"/>
          </a:xfrm>
          <a:prstGeom prst="rect">
            <a:avLst/>
          </a:prstGeom>
        </p:spPr>
        <p:txBody>
          <a:bodyPr lIns="76002" tIns="37990" rIns="76002" bIns="37990"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9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799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5266532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0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08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11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10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87738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799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0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08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11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10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414574" y="1428760"/>
            <a:ext cx="2940383" cy="3255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3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799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0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08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11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10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86792" y="1428752"/>
            <a:ext cx="2943317" cy="2185147"/>
          </a:xfrm>
          <a:prstGeom prst="rect">
            <a:avLst/>
          </a:prstGeom>
        </p:spPr>
        <p:txBody>
          <a:bodyPr lIns="76008" tIns="37993" rIns="76008" bIns="37993"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5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7998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5266532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08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1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25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28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362888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7998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08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1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25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28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414574" y="1428760"/>
            <a:ext cx="2940383" cy="3255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62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7998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08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1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25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28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86792" y="1428752"/>
            <a:ext cx="2943317" cy="2185147"/>
          </a:xfrm>
          <a:prstGeom prst="rect">
            <a:avLst/>
          </a:prstGeom>
        </p:spPr>
        <p:txBody>
          <a:bodyPr lIns="76017" tIns="37998" rIns="76017" bIns="37998"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07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05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5266532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14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29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43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5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630026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05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14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29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43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5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414574" y="1428760"/>
            <a:ext cx="2940383" cy="3255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35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05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14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29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43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5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86792" y="1428752"/>
            <a:ext cx="2943317" cy="2185147"/>
          </a:xfrm>
          <a:prstGeom prst="rect">
            <a:avLst/>
          </a:prstGeom>
        </p:spPr>
        <p:txBody>
          <a:bodyPr lIns="76029" tIns="38005" rIns="76029" bIns="38005"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04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1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5266532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2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4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65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8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2442342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1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2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4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65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8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414574" y="1428760"/>
            <a:ext cx="2940383" cy="3255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75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1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2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4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65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08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86792" y="1428752"/>
            <a:ext cx="2943317" cy="2185147"/>
          </a:xfrm>
          <a:prstGeom prst="rect">
            <a:avLst/>
          </a:prstGeom>
        </p:spPr>
        <p:txBody>
          <a:bodyPr lIns="76044" tIns="38013" rIns="76044" bIns="38013"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68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2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5266532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31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6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9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1194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469652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2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31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6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9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1194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414574" y="1428760"/>
            <a:ext cx="2940383" cy="3255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58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2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31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6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092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1194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86792" y="1428752"/>
            <a:ext cx="2943317" cy="2185147"/>
          </a:xfrm>
          <a:prstGeom prst="rect">
            <a:avLst/>
          </a:prstGeom>
        </p:spPr>
        <p:txBody>
          <a:bodyPr lIns="76062" tIns="38023" rIns="76062" bIns="38023"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62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35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5266532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41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83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124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1621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400182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1000" y="1314454"/>
            <a:ext cx="3314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24300" y="1314454"/>
            <a:ext cx="3314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35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41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83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124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1621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414574" y="1428760"/>
            <a:ext cx="2940383" cy="3255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35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41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083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124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1621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86792" y="1428752"/>
            <a:ext cx="2943317" cy="2185147"/>
          </a:xfrm>
          <a:prstGeom prst="rect">
            <a:avLst/>
          </a:prstGeom>
        </p:spPr>
        <p:txBody>
          <a:bodyPr lIns="76083" tIns="38035" rIns="76083" bIns="38035"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8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48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5266532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53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0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160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2109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761060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48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53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0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160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2109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414574" y="1428760"/>
            <a:ext cx="2940383" cy="3255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53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48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53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0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1603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2109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86792" y="1428752"/>
            <a:ext cx="2943317" cy="2185147"/>
          </a:xfrm>
          <a:prstGeom prst="rect">
            <a:avLst/>
          </a:prstGeom>
        </p:spPr>
        <p:txBody>
          <a:bodyPr lIns="76107" tIns="38048" rIns="76107" bIns="38048"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01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6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5266532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6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3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200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265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901614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6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6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3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200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265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414574" y="1428760"/>
            <a:ext cx="2940383" cy="3255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59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63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6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3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200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265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86792" y="1428752"/>
            <a:ext cx="2943317" cy="2185147"/>
          </a:xfrm>
          <a:prstGeom prst="rect">
            <a:avLst/>
          </a:prstGeom>
        </p:spPr>
        <p:txBody>
          <a:bodyPr lIns="76134" tIns="38063" rIns="76134" bIns="38063"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37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80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5266532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8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6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245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326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2605518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80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8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6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245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326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414574" y="1428760"/>
            <a:ext cx="2940383" cy="3255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4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80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8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82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64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245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3268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86792" y="1428752"/>
            <a:ext cx="2943317" cy="2185147"/>
          </a:xfrm>
          <a:prstGeom prst="rect">
            <a:avLst/>
          </a:prstGeom>
        </p:spPr>
        <p:txBody>
          <a:bodyPr lIns="76164" tIns="38080" rIns="76164" bIns="38080"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20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98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6"/>
            <a:ext cx="5266532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98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9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2954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3939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</p:spTree>
    <p:extLst>
      <p:ext uri="{BB962C8B-B14F-4D97-AF65-F5344CB8AC3E}">
        <p14:creationId xmlns:p14="http://schemas.microsoft.com/office/powerpoint/2010/main" val="1389765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98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6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98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9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2954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3939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16" name="Table Placeholder 15"/>
          <p:cNvSpPr>
            <a:spLocks noGrp="1"/>
          </p:cNvSpPr>
          <p:nvPr>
            <p:ph type="tbl" sz="quarter" idx="14"/>
          </p:nvPr>
        </p:nvSpPr>
        <p:spPr>
          <a:xfrm>
            <a:off x="4414574" y="1428750"/>
            <a:ext cx="2940383" cy="3255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14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54205" y="1010719"/>
            <a:ext cx="5266532" cy="362003"/>
          </a:xfrm>
          <a:prstGeom prst="rect">
            <a:avLst/>
          </a:prstGeom>
        </p:spPr>
        <p:txBody>
          <a:bodyPr lIns="0" tIns="0" rIns="0" bIns="38098"/>
          <a:lstStyle>
            <a:lvl1pPr marL="0" indent="0">
              <a:buNone/>
              <a:defRPr sz="15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1154205" y="1428206"/>
            <a:ext cx="3176868" cy="32558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1pPr>
            <a:lvl2pPr marL="380985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2pPr>
            <a:lvl3pPr marL="761970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3pPr>
            <a:lvl4pPr marL="1142954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4pPr>
            <a:lvl5pPr marL="1523939" indent="0">
              <a:buNone/>
              <a:defRPr sz="13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Body copy or bullet points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86792" y="1428750"/>
            <a:ext cx="2943317" cy="2185147"/>
          </a:xfrm>
          <a:prstGeom prst="rect">
            <a:avLst/>
          </a:prstGeom>
        </p:spPr>
        <p:txBody>
          <a:bodyPr lIns="76197" tIns="38098" rIns="76197" bIns="38098"/>
          <a:lstStyle>
            <a:lvl1pPr marL="0" indent="0">
              <a:buNone/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4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500" y="1771650"/>
            <a:ext cx="6477000" cy="120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3000" y="3200400"/>
            <a:ext cx="53340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01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50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1000" y="1314450"/>
            <a:ext cx="331470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24300" y="1314450"/>
            <a:ext cx="331470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157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68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7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54207" y="1010718"/>
            <a:ext cx="5266765" cy="43484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54517" y="1445948"/>
            <a:ext cx="5266532" cy="448468"/>
          </a:xfrm>
          <a:prstGeom prst="rect">
            <a:avLst/>
          </a:prstGeom>
          <a:noFill/>
        </p:spPr>
        <p:txBody>
          <a:bodyPr lIns="0" tIns="0" rIns="0" bIns="37987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1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54207" y="1010718"/>
            <a:ext cx="5266765" cy="4348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54517" y="1445948"/>
            <a:ext cx="5266532" cy="448468"/>
          </a:xfrm>
          <a:prstGeom prst="rect">
            <a:avLst/>
          </a:prstGeom>
        </p:spPr>
        <p:txBody>
          <a:bodyPr lIns="0" tIns="0" rIns="0" bIns="37987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154207" y="108831"/>
            <a:ext cx="3288927" cy="5767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300" b="1" i="0" dirty="0">
                <a:latin typeface="Arial" charset="0"/>
                <a:ea typeface="Arial" charset="0"/>
                <a:cs typeface="Arial" charset="0"/>
              </a:rPr>
              <a:t>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09" y="223697"/>
            <a:ext cx="347060" cy="3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03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6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54207" y="1010718"/>
            <a:ext cx="5266765" cy="434842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>
              <a:defRPr sz="27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54517" y="1445948"/>
            <a:ext cx="5266532" cy="448468"/>
          </a:xfrm>
          <a:prstGeom prst="rect">
            <a:avLst/>
          </a:prstGeom>
          <a:noFill/>
        </p:spPr>
        <p:txBody>
          <a:bodyPr lIns="0" tIns="0" rIns="0" bIns="37990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AU" dirty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9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" y="228604"/>
            <a:ext cx="6858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1314454"/>
            <a:ext cx="6858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90800" y="5314950"/>
            <a:ext cx="243840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1000" y="5314950"/>
            <a:ext cx="175260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86400" y="5314950"/>
            <a:ext cx="175260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972">
        <a:defRPr>
          <a:latin typeface="+mn-lt"/>
          <a:ea typeface="+mn-ea"/>
          <a:cs typeface="+mn-cs"/>
        </a:defRPr>
      </a:lvl2pPr>
      <a:lvl3pPr marL="911949">
        <a:defRPr>
          <a:latin typeface="+mn-lt"/>
          <a:ea typeface="+mn-ea"/>
          <a:cs typeface="+mn-cs"/>
        </a:defRPr>
      </a:lvl3pPr>
      <a:lvl4pPr marL="1367915">
        <a:defRPr>
          <a:latin typeface="+mn-lt"/>
          <a:ea typeface="+mn-ea"/>
          <a:cs typeface="+mn-cs"/>
        </a:defRPr>
      </a:lvl4pPr>
      <a:lvl5pPr marL="1823909">
        <a:defRPr>
          <a:latin typeface="+mn-lt"/>
          <a:ea typeface="+mn-ea"/>
          <a:cs typeface="+mn-cs"/>
        </a:defRPr>
      </a:lvl5pPr>
      <a:lvl6pPr marL="2279887">
        <a:defRPr>
          <a:latin typeface="+mn-lt"/>
          <a:ea typeface="+mn-ea"/>
          <a:cs typeface="+mn-cs"/>
        </a:defRPr>
      </a:lvl6pPr>
      <a:lvl7pPr marL="2735831">
        <a:defRPr>
          <a:latin typeface="+mn-lt"/>
          <a:ea typeface="+mn-ea"/>
          <a:cs typeface="+mn-cs"/>
        </a:defRPr>
      </a:lvl7pPr>
      <a:lvl8pPr marL="3191838">
        <a:defRPr>
          <a:latin typeface="+mn-lt"/>
          <a:ea typeface="+mn-ea"/>
          <a:cs typeface="+mn-cs"/>
        </a:defRPr>
      </a:lvl8pPr>
      <a:lvl9pPr marL="3647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972">
        <a:defRPr>
          <a:latin typeface="+mn-lt"/>
          <a:ea typeface="+mn-ea"/>
          <a:cs typeface="+mn-cs"/>
        </a:defRPr>
      </a:lvl2pPr>
      <a:lvl3pPr marL="911949">
        <a:defRPr>
          <a:latin typeface="+mn-lt"/>
          <a:ea typeface="+mn-ea"/>
          <a:cs typeface="+mn-cs"/>
        </a:defRPr>
      </a:lvl3pPr>
      <a:lvl4pPr marL="1367915">
        <a:defRPr>
          <a:latin typeface="+mn-lt"/>
          <a:ea typeface="+mn-ea"/>
          <a:cs typeface="+mn-cs"/>
        </a:defRPr>
      </a:lvl4pPr>
      <a:lvl5pPr marL="1823909">
        <a:defRPr>
          <a:latin typeface="+mn-lt"/>
          <a:ea typeface="+mn-ea"/>
          <a:cs typeface="+mn-cs"/>
        </a:defRPr>
      </a:lvl5pPr>
      <a:lvl6pPr marL="2279887">
        <a:defRPr>
          <a:latin typeface="+mn-lt"/>
          <a:ea typeface="+mn-ea"/>
          <a:cs typeface="+mn-cs"/>
        </a:defRPr>
      </a:lvl6pPr>
      <a:lvl7pPr marL="2735831">
        <a:defRPr>
          <a:latin typeface="+mn-lt"/>
          <a:ea typeface="+mn-ea"/>
          <a:cs typeface="+mn-cs"/>
        </a:defRPr>
      </a:lvl7pPr>
      <a:lvl8pPr marL="3191838">
        <a:defRPr>
          <a:latin typeface="+mn-lt"/>
          <a:ea typeface="+mn-ea"/>
          <a:cs typeface="+mn-cs"/>
        </a:defRPr>
      </a:lvl8pPr>
      <a:lvl9pPr marL="3647812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3" tIns="38035" rIns="76083" bIns="38035" rtlCol="0" anchor="ctr"/>
          <a:lstStyle/>
          <a:p>
            <a:pPr algn="ctr" defTabSz="760830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7" y="282927"/>
            <a:ext cx="7440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9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defTabSz="76083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207" indent="-190207" algn="l" defTabSz="76083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0608" indent="-190207" algn="l" defTabSz="76083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1018" indent="-190207" algn="l" defTabSz="76083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420" indent="-190207" algn="l" defTabSz="76083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822" indent="-190207" algn="l" defTabSz="76083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2233" indent="-190207" algn="l" defTabSz="76083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2639" indent="-190207" algn="l" defTabSz="76083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027" indent="-190207" algn="l" defTabSz="76083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3431" indent="-190207" algn="l" defTabSz="76083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8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415" algn="l" defTabSz="7608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830" algn="l" defTabSz="7608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243" algn="l" defTabSz="7608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621" algn="l" defTabSz="7608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2034" algn="l" defTabSz="7608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2442" algn="l" defTabSz="7608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840" algn="l" defTabSz="7608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3248" algn="l" defTabSz="76083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07" tIns="38048" rIns="76107" bIns="38048" rtlCol="0" anchor="ctr"/>
          <a:lstStyle/>
          <a:p>
            <a:pPr algn="ctr" defTabSz="761070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7" y="282927"/>
            <a:ext cx="7440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0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defTabSz="76107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267" indent="-190267" algn="l" defTabSz="76107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0788" indent="-190267" algn="l" defTabSz="7610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1322" indent="-190267" algn="l" defTabSz="7610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847" indent="-190267" algn="l" defTabSz="7610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368" indent="-190267" algn="l" defTabSz="7610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2903" indent="-190267" algn="l" defTabSz="7610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3431" indent="-190267" algn="l" defTabSz="7610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939" indent="-190267" algn="l" defTabSz="7610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4471" indent="-190267" algn="l" defTabSz="7610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0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535" algn="l" defTabSz="7610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070" algn="l" defTabSz="7610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603" algn="l" defTabSz="7610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109" algn="l" defTabSz="7610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2642" algn="l" defTabSz="7610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3172" algn="l" defTabSz="7610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3693" algn="l" defTabSz="7610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222" algn="l" defTabSz="7610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34" tIns="38063" rIns="76134" bIns="38063" rtlCol="0" anchor="ctr"/>
          <a:lstStyle/>
          <a:p>
            <a:pPr algn="ctr" defTabSz="761340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7" y="282927"/>
            <a:ext cx="7440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4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l" defTabSz="76134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334" indent="-190334" algn="l" defTabSz="76134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0994" indent="-190334" algn="l" defTabSz="7613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1664" indent="-190334" algn="l" defTabSz="7613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327" indent="-190334" algn="l" defTabSz="7613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87" indent="-190334" algn="l" defTabSz="7613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3657" indent="-190334" algn="l" defTabSz="7613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22" indent="-190334" algn="l" defTabSz="7613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972" indent="-190334" algn="l" defTabSz="7613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5641" indent="-190334" algn="l" defTabSz="7613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3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670" algn="l" defTabSz="7613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340" algn="l" defTabSz="7613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08" algn="l" defTabSz="7613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658" algn="l" defTabSz="7613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326" algn="l" defTabSz="7613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3993" algn="l" defTabSz="7613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653" algn="l" defTabSz="7613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5317" algn="l" defTabSz="7613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64" tIns="38080" rIns="76164" bIns="38080" rtlCol="0" anchor="ctr"/>
          <a:lstStyle/>
          <a:p>
            <a:pPr algn="ctr" defTabSz="761640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7" y="282927"/>
            <a:ext cx="7440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8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76164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09" indent="-190409" algn="l" defTabSz="76164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1224" indent="-190409" algn="l" defTabSz="7616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044" indent="-190409" algn="l" defTabSz="7616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860" indent="-190409" algn="l" defTabSz="7616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675" indent="-190409" algn="l" defTabSz="7616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4495" indent="-190409" algn="l" defTabSz="7616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5312" indent="-190409" algn="l" defTabSz="7616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122" indent="-190409" algn="l" defTabSz="7616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6941" indent="-190409" algn="l" defTabSz="7616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20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640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458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268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086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4905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720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536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defTabSz="761970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7" y="282927"/>
            <a:ext cx="7440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6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6858000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1314450"/>
            <a:ext cx="685800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90800" y="5314950"/>
            <a:ext cx="243840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1000" y="5314950"/>
            <a:ext cx="175260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/>
              <a:t>6/26/2018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86400" y="5314950"/>
            <a:ext cx="175260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8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0" y="2190000"/>
            <a:ext cx="7440000" cy="34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9587" y="97193"/>
            <a:ext cx="7440827" cy="2100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996" tIns="37987" rIns="75996" bIns="37987" rtlCol="0" anchor="ctr"/>
          <a:lstStyle/>
          <a:p>
            <a:pPr algn="ctr" defTabSz="759960"/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20" y="4872067"/>
            <a:ext cx="840093" cy="4808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3" y="2083127"/>
            <a:ext cx="74400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0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75996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989" indent="-189989" algn="l" defTabSz="75996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9956" indent="-189989" algn="l" defTabSz="75996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9916" indent="-189989" algn="l" defTabSz="75996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9873" indent="-189989" algn="l" defTabSz="75996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840" indent="-189989" algn="l" defTabSz="75996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89805" indent="-189989" algn="l" defTabSz="75996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771" indent="-189989" algn="l" defTabSz="75996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49721" indent="-189989" algn="l" defTabSz="75996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29662" indent="-189989" algn="l" defTabSz="75996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99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9980" algn="l" defTabSz="7599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9960" algn="l" defTabSz="7599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9938" algn="l" defTabSz="7599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868" algn="l" defTabSz="7599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830" algn="l" defTabSz="7599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795" algn="l" defTabSz="7599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9757" algn="l" defTabSz="7599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9720" algn="l" defTabSz="7599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00" y="2190000"/>
            <a:ext cx="7440000" cy="249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02" tIns="37990" rIns="76002" bIns="37990" rtlCol="0" anchor="ctr"/>
          <a:lstStyle/>
          <a:p>
            <a:pPr algn="ctr" defTabSz="760020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587" y="697262"/>
            <a:ext cx="7440827" cy="1494067"/>
          </a:xfrm>
          <a:prstGeom prst="rect">
            <a:avLst/>
          </a:prstGeom>
          <a:solidFill>
            <a:srgbClr val="9BA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02" tIns="37990" rIns="76002" bIns="37990" rtlCol="0" anchor="ctr"/>
          <a:lstStyle/>
          <a:p>
            <a:pPr algn="ctr" defTabSz="760020"/>
            <a:endParaRPr lang="en-US" sz="1500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9587" y="4689505"/>
            <a:ext cx="7440827" cy="922271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02" tIns="37990" rIns="76002" bIns="37990" rtlCol="0" anchor="ctr"/>
          <a:lstStyle/>
          <a:p>
            <a:pPr algn="ctr" defTabSz="760020"/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3" y="2083127"/>
            <a:ext cx="7440000" cy="1143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8756" y="4687427"/>
            <a:ext cx="744082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659" y="4872068"/>
            <a:ext cx="1302028" cy="4962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88" y="4870127"/>
            <a:ext cx="839928" cy="48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sldNum="0" hdr="0" dt="0"/>
  <p:txStyles>
    <p:titleStyle>
      <a:lvl1pPr algn="l" defTabSz="76002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004" indent="-190004" algn="l" defTabSz="76002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0001" indent="-190004" algn="l" defTabSz="7600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9992" indent="-190004" algn="l" defTabSz="7600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9980" indent="-190004" algn="l" defTabSz="7600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77" indent="-190004" algn="l" defTabSz="7600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89972" indent="-190004" algn="l" defTabSz="7600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968" indent="-190004" algn="l" defTabSz="7600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49949" indent="-190004" algn="l" defTabSz="7600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29922" indent="-190004" algn="l" defTabSz="76002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010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020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028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988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982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978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9969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9963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02" tIns="37990" rIns="76002" bIns="37990" rtlCol="0" anchor="ctr"/>
          <a:lstStyle/>
          <a:p>
            <a:pPr algn="ctr" defTabSz="760020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7" y="282927"/>
            <a:ext cx="7440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0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76002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004" indent="-190004" algn="l" defTabSz="76002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0001" indent="-190004" algn="l" defTabSz="7600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9992" indent="-190004" algn="l" defTabSz="7600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9980" indent="-190004" algn="l" defTabSz="7600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77" indent="-190004" algn="l" defTabSz="7600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89972" indent="-190004" algn="l" defTabSz="7600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968" indent="-190004" algn="l" defTabSz="7600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49949" indent="-190004" algn="l" defTabSz="7600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29922" indent="-190004" algn="l" defTabSz="7600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010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020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028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988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99982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79978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59969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39963" algn="l" defTabSz="7600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08" tIns="37993" rIns="76008" bIns="37993" rtlCol="0" anchor="ctr"/>
          <a:lstStyle/>
          <a:p>
            <a:pPr algn="ctr" defTabSz="760080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7" y="282927"/>
            <a:ext cx="7440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1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76008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019" indent="-190019" algn="l" defTabSz="76008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0046" indent="-190019" algn="l" defTabSz="76008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068" indent="-190019" algn="l" defTabSz="76008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0087" indent="-190019" algn="l" defTabSz="76008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113" indent="-190019" algn="l" defTabSz="76008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0140" indent="-190019" algn="l" defTabSz="76008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166" indent="-190019" algn="l" defTabSz="76008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0177" indent="-190019" algn="l" defTabSz="76008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0182" indent="-190019" algn="l" defTabSz="76008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040" algn="l" defTabSz="760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080" algn="l" defTabSz="760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118" algn="l" defTabSz="760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108" algn="l" defTabSz="760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0134" algn="l" defTabSz="760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0160" algn="l" defTabSz="760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0182" algn="l" defTabSz="760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0207" algn="l" defTabSz="76008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17" tIns="37998" rIns="76017" bIns="37998" rtlCol="0" anchor="ctr"/>
          <a:lstStyle/>
          <a:p>
            <a:pPr algn="ctr" defTabSz="760170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7" y="282927"/>
            <a:ext cx="7440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8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76017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042" indent="-190042" algn="l" defTabSz="76017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0113" indent="-190042" algn="l" defTabSz="7601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182" indent="-190042" algn="l" defTabSz="7601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0247" indent="-190042" algn="l" defTabSz="7601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318" indent="-190042" algn="l" defTabSz="7601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0391" indent="-190042" algn="l" defTabSz="7601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462" indent="-190042" algn="l" defTabSz="7601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0519" indent="-190042" algn="l" defTabSz="7601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0572" indent="-190042" algn="l" defTabSz="76017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085" algn="l" defTabSz="760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170" algn="l" defTabSz="760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253" algn="l" defTabSz="760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288" algn="l" defTabSz="760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0362" algn="l" defTabSz="760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0434" algn="l" defTabSz="760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0500" algn="l" defTabSz="760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0572" algn="l" defTabSz="760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29" tIns="38005" rIns="76029" bIns="38005" rtlCol="0" anchor="ctr"/>
          <a:lstStyle/>
          <a:p>
            <a:pPr algn="ctr" defTabSz="760290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7" y="282927"/>
            <a:ext cx="7440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1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76029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072" indent="-190072" algn="l" defTabSz="76029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0203" indent="-190072" algn="l" defTabSz="76029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334" indent="-190072" algn="l" defTabSz="76029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0460" indent="-190072" algn="l" defTabSz="76029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592" indent="-190072" algn="l" defTabSz="76029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0726" indent="-190072" algn="l" defTabSz="76029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857" indent="-190072" algn="l" defTabSz="76029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0975" indent="-190072" algn="l" defTabSz="76029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1092" indent="-190072" algn="l" defTabSz="76029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2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145" algn="l" defTabSz="7602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290" algn="l" defTabSz="7602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433" algn="l" defTabSz="7602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528" algn="l" defTabSz="7602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0666" algn="l" defTabSz="7602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0799" algn="l" defTabSz="7602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0925" algn="l" defTabSz="7602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058" algn="l" defTabSz="7602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44" tIns="38013" rIns="76044" bIns="38013" rtlCol="0" anchor="ctr"/>
          <a:lstStyle/>
          <a:p>
            <a:pPr algn="ctr" defTabSz="760440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7" y="282927"/>
            <a:ext cx="7440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l" defTabSz="76044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109" indent="-190109" algn="l" defTabSz="76044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0316" indent="-190109" algn="l" defTabSz="7604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524" indent="-190109" algn="l" defTabSz="7604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0727" indent="-190109" algn="l" defTabSz="7604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933" indent="-190109" algn="l" defTabSz="7604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1145" indent="-190109" algn="l" defTabSz="7604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1352" indent="-190109" algn="l" defTabSz="7604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1545" indent="-190109" algn="l" defTabSz="7604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1742" indent="-190109" algn="l" defTabSz="76044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4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220" algn="l" defTabSz="7604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440" algn="l" defTabSz="7604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658" algn="l" defTabSz="7604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0828" algn="l" defTabSz="7604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046" algn="l" defTabSz="7604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255" algn="l" defTabSz="7604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1457" algn="l" defTabSz="7604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667" algn="l" defTabSz="7604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490" y="4689437"/>
            <a:ext cx="1944923" cy="922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9587" y="97193"/>
            <a:ext cx="7440827" cy="600067"/>
          </a:xfrm>
          <a:prstGeom prst="rect">
            <a:avLst/>
          </a:prstGeom>
          <a:solidFill>
            <a:srgbClr val="9BA7B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62" tIns="38023" rIns="76062" bIns="38023" rtlCol="0" anchor="ctr"/>
          <a:lstStyle/>
          <a:p>
            <a:pPr algn="ctr" defTabSz="760620"/>
            <a:endParaRPr lang="en-US" sz="15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9587" y="697260"/>
            <a:ext cx="7440827" cy="0"/>
          </a:xfrm>
          <a:prstGeom prst="line">
            <a:avLst/>
          </a:prstGeom>
          <a:ln w="25400">
            <a:noFill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87" y="282927"/>
            <a:ext cx="7440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76062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154" indent="-190154" algn="l" defTabSz="760620" rtl="0" eaLnBrk="1" latinLnBrk="0" hangingPunct="1">
        <a:lnSpc>
          <a:spcPct val="90000"/>
        </a:lnSpc>
        <a:spcBef>
          <a:spcPts val="833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0451" indent="-190154" algn="l" defTabSz="7606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0752" indent="-190154" algn="l" defTabSz="7606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047" indent="-190154" algn="l" defTabSz="7606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1343" indent="-190154" algn="l" defTabSz="7606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1647" indent="-190154" algn="l" defTabSz="7606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1946" indent="-190154" algn="l" defTabSz="7606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2229" indent="-190154" algn="l" defTabSz="7606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2522" indent="-190154" algn="l" defTabSz="760620" rtl="0" eaLnBrk="1" latinLnBrk="0" hangingPunct="1">
        <a:lnSpc>
          <a:spcPct val="90000"/>
        </a:lnSpc>
        <a:spcBef>
          <a:spcPts val="417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06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310" algn="l" defTabSz="7606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20" algn="l" defTabSz="7606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928" algn="l" defTabSz="7606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1194" algn="l" defTabSz="7606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1502" algn="l" defTabSz="7606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1803" algn="l" defTabSz="7606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2094" algn="l" defTabSz="7606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397" algn="l" defTabSz="7606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10718"/>
            <a:ext cx="6172199" cy="398982"/>
          </a:xfrm>
        </p:spPr>
        <p:txBody>
          <a:bodyPr>
            <a:noAutofit/>
          </a:bodyPr>
          <a:lstStyle/>
          <a:p>
            <a:r>
              <a:rPr lang="en-US" sz="3200" dirty="0"/>
              <a:t>DARU                                  </a:t>
            </a:r>
            <a:r>
              <a:rPr lang="en-US" sz="2400" dirty="0"/>
              <a:t>Advocacy Sector Conversations Forum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441" y="2324100"/>
            <a:ext cx="5266532" cy="448468"/>
          </a:xfrm>
        </p:spPr>
        <p:txBody>
          <a:bodyPr/>
          <a:lstStyle/>
          <a:p>
            <a:r>
              <a:rPr lang="en-US" sz="1800" dirty="0"/>
              <a:t>28 June 2018</a:t>
            </a:r>
          </a:p>
        </p:txBody>
      </p:sp>
    </p:spTree>
    <p:extLst>
      <p:ext uri="{BB962C8B-B14F-4D97-AF65-F5344CB8AC3E}">
        <p14:creationId xmlns:p14="http://schemas.microsoft.com/office/powerpoint/2010/main" val="1375312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C8AFD2-0132-440D-9F25-E656E55C2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4204" y="876301"/>
            <a:ext cx="6200753" cy="380999"/>
          </a:xfrm>
        </p:spPr>
        <p:txBody>
          <a:bodyPr/>
          <a:lstStyle/>
          <a:p>
            <a:r>
              <a:rPr lang="en-AU" sz="2800" dirty="0"/>
              <a:t>And so are we!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7D0F-CAD5-465E-9139-206A642E08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1" y="1372722"/>
            <a:ext cx="6629400" cy="38469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From July, the second stage of reforms take effect, bringing in new legislation and new regulations. </a:t>
            </a:r>
          </a:p>
          <a:p>
            <a:r>
              <a:rPr lang="en-AU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As part of this, the Taxi Services Commission will be changing its name to Commercial Passenger Vehicles Victoria.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/>
          </a:p>
          <a:p>
            <a:endParaRPr lang="en-A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11A48-9CB2-46BE-865D-E51868CBB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84" b="17811"/>
          <a:stretch/>
        </p:blipFill>
        <p:spPr>
          <a:xfrm>
            <a:off x="-1" y="3009900"/>
            <a:ext cx="7620001" cy="26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C8AFD2-0132-440D-9F25-E656E55C2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876301"/>
            <a:ext cx="6669157" cy="380999"/>
          </a:xfrm>
        </p:spPr>
        <p:txBody>
          <a:bodyPr/>
          <a:lstStyle/>
          <a:p>
            <a:r>
              <a:rPr lang="en-AU" sz="2800" dirty="0"/>
              <a:t>New name, new focus and new powers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07D0F-CAD5-465E-9139-206A642E08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257300"/>
            <a:ext cx="6629400" cy="38469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0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In addition to a new name, we will have a new focus on safety and new regulatory powers.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We will continue to work in partnership with industry to provide a better, safer and fairer services for all.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Fares are being deregulated and we will monitor these, while drivers will be required to give passengers with a fare estimate before a trip begins.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800" dirty="0"/>
              <a:t>Commercial passenger vehicle service providers will be able to brand their vehicles as they choose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72245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549735" y="1380871"/>
            <a:ext cx="5266532" cy="362003"/>
          </a:xfrm>
        </p:spPr>
        <p:txBody>
          <a:bodyPr/>
          <a:lstStyle/>
          <a:p>
            <a:pPr algn="ctr"/>
            <a:r>
              <a:rPr lang="en-AU" sz="1800" dirty="0"/>
              <a:t>Increase in CPV licences </a:t>
            </a:r>
            <a:endParaRPr lang="en-US" sz="18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CFC5F19-7E04-46F3-9372-FD211A464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578043"/>
              </p:ext>
            </p:extLst>
          </p:nvPr>
        </p:nvGraphicFramePr>
        <p:xfrm>
          <a:off x="492169" y="1742874"/>
          <a:ext cx="3182724" cy="1684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53D8634-6AED-3F4B-89D4-A5D8CAD4735F}"/>
              </a:ext>
            </a:extLst>
          </p:cNvPr>
          <p:cNvSpPr txBox="1">
            <a:spLocks/>
          </p:cNvSpPr>
          <p:nvPr/>
        </p:nvSpPr>
        <p:spPr>
          <a:xfrm>
            <a:off x="3787140" y="1162817"/>
            <a:ext cx="3513721" cy="486065"/>
          </a:xfrm>
          <a:prstGeom prst="rect">
            <a:avLst/>
          </a:prstGeom>
        </p:spPr>
        <p:txBody>
          <a:bodyPr lIns="0" tIns="0" rIns="0" bIns="38005"/>
          <a:lstStyle>
            <a:lvl1pPr marL="0" indent="0" algn="l" defTabSz="760290" rtl="0" eaLnBrk="1" latinLnBrk="0" hangingPunct="1">
              <a:lnSpc>
                <a:spcPct val="90000"/>
              </a:lnSpc>
              <a:spcBef>
                <a:spcPts val="833"/>
              </a:spcBef>
              <a:buFont typeface="Arial"/>
              <a:buNone/>
              <a:defRPr sz="15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70203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334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0460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592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0726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0857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0975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1092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/>
              <a:t>Number of Victorian hire car licences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141C54-1453-3E4D-B8F3-2341FB833C4D}"/>
              </a:ext>
            </a:extLst>
          </p:cNvPr>
          <p:cNvSpPr txBox="1">
            <a:spLocks/>
          </p:cNvSpPr>
          <p:nvPr/>
        </p:nvSpPr>
        <p:spPr>
          <a:xfrm>
            <a:off x="914400" y="3682523"/>
            <a:ext cx="5266532" cy="362003"/>
          </a:xfrm>
          <a:prstGeom prst="rect">
            <a:avLst/>
          </a:prstGeom>
        </p:spPr>
        <p:txBody>
          <a:bodyPr lIns="0" tIns="0" rIns="0" bIns="38005"/>
          <a:lstStyle>
            <a:lvl1pPr marL="0" indent="0" algn="l" defTabSz="760290" rtl="0" eaLnBrk="1" latinLnBrk="0" hangingPunct="1">
              <a:lnSpc>
                <a:spcPct val="90000"/>
              </a:lnSpc>
              <a:spcBef>
                <a:spcPts val="833"/>
              </a:spcBef>
              <a:buFont typeface="Arial"/>
              <a:buNone/>
              <a:defRPr sz="15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70203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0334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0460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592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0726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0857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0975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1092" indent="-190072" algn="l" defTabSz="760290" rtl="0" eaLnBrk="1" latinLnBrk="0" hangingPunct="1">
              <a:lnSpc>
                <a:spcPct val="90000"/>
              </a:lnSpc>
              <a:spcBef>
                <a:spcPts val="417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800" dirty="0"/>
              <a:t>Increase in accredited drivers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480A6-C972-4BBB-B4A3-A727DB2366F9}"/>
              </a:ext>
            </a:extLst>
          </p:cNvPr>
          <p:cNvSpPr txBox="1"/>
          <p:nvPr/>
        </p:nvSpPr>
        <p:spPr>
          <a:xfrm>
            <a:off x="800100" y="693243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Arial" panose="020B0604020202020204" pitchFamily="34" charset="0"/>
                <a:cs typeface="Arial" panose="020B0604020202020204" pitchFamily="34" charset="0"/>
              </a:rPr>
              <a:t>Industry statistics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4EB61C-3BB6-4B84-9425-797DC60D486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19" y="1654817"/>
            <a:ext cx="3376561" cy="187266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2CBF995-14D3-4255-B1DE-4DD510D6C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253983"/>
              </p:ext>
            </p:extLst>
          </p:nvPr>
        </p:nvGraphicFramePr>
        <p:xfrm>
          <a:off x="1371600" y="3943939"/>
          <a:ext cx="3962400" cy="177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10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z="2800" dirty="0"/>
              <a:t>Key changes from July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1" y="1629098"/>
            <a:ext cx="7162800" cy="3590602"/>
          </a:xfrm>
        </p:spPr>
        <p:txBody>
          <a:bodyPr/>
          <a:lstStyle/>
          <a:p>
            <a:endParaRPr lang="en-AU" sz="1000" dirty="0"/>
          </a:p>
          <a:p>
            <a:pPr marL="380400" indent="-380400">
              <a:buFont typeface="+mj-lt"/>
              <a:buAutoNum type="arabicPeriod"/>
            </a:pPr>
            <a:r>
              <a:rPr lang="en-AU" sz="1800" dirty="0"/>
              <a:t>Replace vehicle licensing with ‘registration’.</a:t>
            </a:r>
          </a:p>
          <a:p>
            <a:pPr marL="380400" indent="-380400">
              <a:buFont typeface="+mj-lt"/>
              <a:buAutoNum type="arabicPeriod"/>
            </a:pPr>
            <a:endParaRPr lang="en-AU" sz="1800" dirty="0"/>
          </a:p>
          <a:p>
            <a:pPr marL="380400" indent="-380400">
              <a:buFont typeface="+mj-lt"/>
              <a:buAutoNum type="arabicPeriod"/>
            </a:pPr>
            <a:r>
              <a:rPr lang="en-AU" sz="1800" dirty="0"/>
              <a:t>Replace Booking Service Provider accreditation with ‘registration’.</a:t>
            </a:r>
          </a:p>
          <a:p>
            <a:pPr marL="380400" indent="-380400">
              <a:buFont typeface="+mj-lt"/>
              <a:buAutoNum type="arabicPeriod"/>
            </a:pPr>
            <a:endParaRPr lang="en-AU" sz="1800" dirty="0"/>
          </a:p>
          <a:p>
            <a:pPr marL="380400" indent="-380400">
              <a:buFont typeface="+mj-lt"/>
              <a:buAutoNum type="arabicPeriod"/>
            </a:pPr>
            <a:r>
              <a:rPr lang="en-AU" sz="1800" dirty="0"/>
              <a:t>Introduce the safety duties framework.</a:t>
            </a:r>
          </a:p>
          <a:p>
            <a:pPr marL="380400" indent="-380400">
              <a:buFont typeface="+mj-lt"/>
              <a:buAutoNum type="arabicPeriod"/>
            </a:pPr>
            <a:endParaRPr lang="en-AU" sz="1800" dirty="0"/>
          </a:p>
          <a:p>
            <a:pPr marL="380400" indent="-380400">
              <a:buFont typeface="+mj-lt"/>
              <a:buAutoNum type="arabicPeriod"/>
            </a:pPr>
            <a:r>
              <a:rPr lang="en-AU" sz="1800" dirty="0"/>
              <a:t>Introduce fare monitoring.</a:t>
            </a:r>
          </a:p>
          <a:p>
            <a:pPr marL="380400" indent="-380400">
              <a:buFont typeface="+mj-lt"/>
              <a:buAutoNum type="arabicPeriod"/>
            </a:pPr>
            <a:endParaRPr lang="en-AU" sz="1800" dirty="0"/>
          </a:p>
          <a:p>
            <a:pPr marL="380400" indent="-380400">
              <a:buFont typeface="+mj-lt"/>
              <a:buAutoNum type="arabicPeriod"/>
            </a:pPr>
            <a:r>
              <a:rPr lang="en-AU" sz="1800" dirty="0"/>
              <a:t>Consumer protections.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08762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z="2800" dirty="0"/>
              <a:t>How we will introduce these</a:t>
            </a:r>
            <a:endParaRPr lang="en-US" sz="2800" dirty="0"/>
          </a:p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7751" y="1790700"/>
            <a:ext cx="6553199" cy="3255853"/>
          </a:xfrm>
        </p:spPr>
        <p:txBody>
          <a:bodyPr/>
          <a:lstStyle/>
          <a:p>
            <a:pPr marL="380805" lvl="0" indent="-380805" defTabSz="761640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Improve engagement with stakeholders and industry.</a:t>
            </a:r>
          </a:p>
          <a:p>
            <a:pPr marL="380805" lvl="0" indent="-380805" defTabSz="761640">
              <a:buFont typeface="+mj-lt"/>
              <a:buAutoNum type="arabicPeriod"/>
            </a:pPr>
            <a:endParaRPr lang="en-US" sz="1800" dirty="0">
              <a:solidFill>
                <a:prstClr val="black"/>
              </a:solidFill>
            </a:endParaRPr>
          </a:p>
          <a:p>
            <a:pPr marL="380805" lvl="0" indent="-380805" defTabSz="761640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Develop stronger relationships with major service providers.</a:t>
            </a:r>
          </a:p>
          <a:p>
            <a:pPr marL="380805" lvl="0" indent="-380805" defTabSz="761640">
              <a:buFont typeface="+mj-lt"/>
              <a:buAutoNum type="arabicPeriod"/>
            </a:pPr>
            <a:endParaRPr lang="en-US" sz="1800" dirty="0">
              <a:solidFill>
                <a:prstClr val="black"/>
              </a:solidFill>
            </a:endParaRPr>
          </a:p>
          <a:p>
            <a:pPr marL="380805" lvl="0" indent="-380805" defTabSz="761640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Increased industry and community education. </a:t>
            </a:r>
          </a:p>
          <a:p>
            <a:pPr marL="380805" lvl="0" indent="-380805" defTabSz="761640">
              <a:buFont typeface="+mj-lt"/>
              <a:buAutoNum type="arabicPeriod"/>
            </a:pPr>
            <a:endParaRPr lang="en-US" sz="1800" dirty="0">
              <a:solidFill>
                <a:prstClr val="black"/>
              </a:solidFill>
            </a:endParaRPr>
          </a:p>
          <a:p>
            <a:pPr marL="380805" lvl="0" indent="-380805" defTabSz="761640"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</a:rPr>
              <a:t>Look at collaborative and partnering opportunities.</a:t>
            </a:r>
            <a:endParaRPr lang="en-AU" sz="1800" dirty="0">
              <a:solidFill>
                <a:prstClr val="black"/>
              </a:solidFill>
            </a:endParaRPr>
          </a:p>
          <a:p>
            <a:pPr marL="380805" lvl="0" indent="-380805" defTabSz="761640">
              <a:buFont typeface="+mj-lt"/>
              <a:buAutoNum type="arabicPeriod"/>
            </a:pPr>
            <a:endParaRPr lang="en-AU" sz="1700" dirty="0">
              <a:solidFill>
                <a:prstClr val="black"/>
              </a:solidFill>
            </a:endParaRPr>
          </a:p>
          <a:p>
            <a:pPr lvl="0" defTabSz="761640"/>
            <a:r>
              <a:rPr lang="en-AU" sz="1700" dirty="0">
                <a:solidFill>
                  <a:prstClr val="black"/>
                </a:solidFill>
              </a:rPr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434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z="2800" dirty="0"/>
              <a:t>Accessibility related activities </a:t>
            </a:r>
            <a:r>
              <a:rPr lang="en-AU" sz="2800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54225" y="1629098"/>
            <a:ext cx="6389575" cy="3895402"/>
          </a:xfrm>
        </p:spPr>
        <p:txBody>
          <a:bodyPr/>
          <a:lstStyle/>
          <a:p>
            <a:pPr marL="380520" indent="-38052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1800" dirty="0"/>
              <a:t>Point-to-point transport review.</a:t>
            </a:r>
          </a:p>
          <a:p>
            <a:pPr marL="380520" indent="-38052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1800" dirty="0"/>
              <a:t>Expanding the MPTP scheme beyond taxis.</a:t>
            </a:r>
          </a:p>
          <a:p>
            <a:pPr marL="380520" indent="-38052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1800" dirty="0"/>
              <a:t>National Disability Insurance Scheme (NDIS) Transition.</a:t>
            </a:r>
          </a:p>
          <a:p>
            <a:pPr marL="380520" indent="-38052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1800" dirty="0"/>
              <a:t>State Disability Plan.</a:t>
            </a:r>
          </a:p>
          <a:p>
            <a:pPr marL="666285" lvl="1" indent="-285750">
              <a:buFont typeface="Arial" panose="020B0604020202020204" pitchFamily="34" charset="0"/>
              <a:buChar char="•"/>
            </a:pPr>
            <a:r>
              <a:rPr lang="en-AU" dirty="0"/>
              <a:t>Inclusive communities – I feel included </a:t>
            </a:r>
          </a:p>
          <a:p>
            <a:pPr marL="666285" lvl="1" indent="-285750">
              <a:buFont typeface="Arial" panose="020B0604020202020204" pitchFamily="34" charset="0"/>
              <a:buChar char="•"/>
            </a:pPr>
            <a:r>
              <a:rPr lang="en-AU" dirty="0"/>
              <a:t>Health, housing &amp; safety – I live well</a:t>
            </a:r>
          </a:p>
          <a:p>
            <a:pPr marL="666285" lvl="1" indent="-285750">
              <a:buFont typeface="Arial" panose="020B0604020202020204" pitchFamily="34" charset="0"/>
              <a:buChar char="•"/>
            </a:pPr>
            <a:r>
              <a:rPr lang="en-AU"/>
              <a:t>Fairness </a:t>
            </a:r>
            <a:r>
              <a:rPr lang="en-AU" dirty="0"/>
              <a:t>&amp; safety – I get a fair go </a:t>
            </a:r>
          </a:p>
          <a:p>
            <a:pPr marL="666285" lvl="1" indent="-285750">
              <a:buFont typeface="Arial" panose="020B0604020202020204" pitchFamily="34" charset="0"/>
              <a:buChar char="•"/>
            </a:pPr>
            <a:r>
              <a:rPr lang="en-AU" dirty="0"/>
              <a:t>Contributing lives – I contribute.</a:t>
            </a:r>
          </a:p>
        </p:txBody>
      </p:sp>
    </p:spTree>
    <p:extLst>
      <p:ext uri="{BB962C8B-B14F-4D97-AF65-F5344CB8AC3E}">
        <p14:creationId xmlns:p14="http://schemas.microsoft.com/office/powerpoint/2010/main" val="1614967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351790"/>
          </a:xfrm>
          <a:custGeom>
            <a:avLst/>
            <a:gdLst/>
            <a:ahLst/>
            <a:cxnLst/>
            <a:rect l="l" t="t" r="r" b="b"/>
            <a:pathLst>
              <a:path w="7620000" h="351790">
                <a:moveTo>
                  <a:pt x="0" y="351536"/>
                </a:moveTo>
                <a:lnTo>
                  <a:pt x="7620000" y="351536"/>
                </a:lnTo>
                <a:lnTo>
                  <a:pt x="7620000" y="0"/>
                </a:lnTo>
                <a:lnTo>
                  <a:pt x="0" y="0"/>
                </a:lnTo>
                <a:lnTo>
                  <a:pt x="0" y="351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F9CAC9BC-6A95-4F84-9EB8-922C5932EBB3}"/>
              </a:ext>
            </a:extLst>
          </p:cNvPr>
          <p:cNvSpPr txBox="1">
            <a:spLocks/>
          </p:cNvSpPr>
          <p:nvPr/>
        </p:nvSpPr>
        <p:spPr>
          <a:xfrm>
            <a:off x="98424" y="419100"/>
            <a:ext cx="7369175" cy="723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AU" sz="2800" b="1" kern="0" dirty="0">
                <a:solidFill>
                  <a:prstClr val="black"/>
                </a:solidFill>
                <a:latin typeface="Arial" panose="020B0604020202020204" pitchFamily="34" charset="0"/>
                <a:ea typeface="DIN 2014 Light" panose="020B0404020202020204" pitchFamily="34" charset="0"/>
                <a:cs typeface="Arial" panose="020B0604020202020204" pitchFamily="34" charset="0"/>
              </a:rPr>
              <a:t>The Multi Purpose Taxi Program (MPTP)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9F296C-88E5-40AC-A6D6-DCE772967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61" y="5143500"/>
            <a:ext cx="1432039" cy="489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52799" y="1193181"/>
            <a:ext cx="4114799" cy="477053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Provides subsidised taxi travel.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More than 220,000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On average, more than 20,000 applications are received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million MPTP trips were taken in 2017.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1 million of these trips were wheelchair trips.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2016-17, the MPTP budget was in excess of $70 million.</a:t>
            </a:r>
          </a:p>
          <a:p>
            <a:pPr marL="285750" indent="-285750">
              <a:buFontTx/>
              <a:buChar char="-"/>
            </a:pPr>
            <a:endParaRPr lang="en-AU" sz="2000" dirty="0"/>
          </a:p>
          <a:p>
            <a:pPr marL="285750" indent="-285750">
              <a:buFontTx/>
              <a:buChar char="-"/>
            </a:pPr>
            <a:endParaRPr lang="en-AU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7300"/>
            <a:ext cx="26665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4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z="2800" dirty="0"/>
              <a:t>MPTP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5171" y="1339554"/>
            <a:ext cx="6324600" cy="3715292"/>
          </a:xfrm>
        </p:spPr>
        <p:txBody>
          <a:bodyPr/>
          <a:lstStyle/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Lifting fee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lifting fee recognises the time it takes drivers to load and unload wheelchair and scooter users.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fee is covered under your MPTP membership.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lifting fee for Wheelchair Accessible Taxis is $20.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lifting fee for conventional taxis in outer-suburban, urban and country zones is $10.</a:t>
            </a:r>
          </a:p>
        </p:txBody>
      </p:sp>
    </p:spTree>
    <p:extLst>
      <p:ext uri="{BB962C8B-B14F-4D97-AF65-F5344CB8AC3E}">
        <p14:creationId xmlns:p14="http://schemas.microsoft.com/office/powerpoint/2010/main" val="3692043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4647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Welcome</a:t>
            </a:r>
            <a:endParaRPr lang="en-AU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4517" y="1562100"/>
            <a:ext cx="5266532" cy="332316"/>
          </a:xfrm>
        </p:spPr>
        <p:txBody>
          <a:bodyPr/>
          <a:lstStyle/>
          <a:p>
            <a:r>
              <a:rPr lang="en-US" sz="1800" dirty="0"/>
              <a:t>Colleen Furlanetto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22311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351790"/>
          </a:xfrm>
          <a:custGeom>
            <a:avLst/>
            <a:gdLst/>
            <a:ahLst/>
            <a:cxnLst/>
            <a:rect l="l" t="t" r="r" b="b"/>
            <a:pathLst>
              <a:path w="7620000" h="351790">
                <a:moveTo>
                  <a:pt x="0" y="351536"/>
                </a:moveTo>
                <a:lnTo>
                  <a:pt x="7620000" y="351536"/>
                </a:lnTo>
                <a:lnTo>
                  <a:pt x="7620000" y="0"/>
                </a:lnTo>
                <a:lnTo>
                  <a:pt x="0" y="0"/>
                </a:lnTo>
                <a:lnTo>
                  <a:pt x="0" y="351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F9CAC9BC-6A95-4F84-9EB8-922C5932EBB3}"/>
              </a:ext>
            </a:extLst>
          </p:cNvPr>
          <p:cNvSpPr txBox="1">
            <a:spLocks/>
          </p:cNvSpPr>
          <p:nvPr/>
        </p:nvSpPr>
        <p:spPr>
          <a:xfrm>
            <a:off x="98424" y="419100"/>
            <a:ext cx="7369175" cy="685800"/>
          </a:xfrm>
          <a:prstGeom prst="rect">
            <a:avLst/>
          </a:prstGeom>
          <a:noFill/>
        </p:spPr>
        <p:txBody>
          <a:bodyPr lIns="91188" tIns="45608" rIns="91188" bIns="45608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kern="0" dirty="0">
                <a:latin typeface="Arial" panose="020B0604020202020204" pitchFamily="34" charset="0"/>
                <a:ea typeface="DIN 2014 Light" panose="020B0404020202020204" pitchFamily="34" charset="0"/>
                <a:cs typeface="Arial" panose="020B0604020202020204" pitchFamily="34" charset="0"/>
              </a:rPr>
              <a:t>Our Commissioners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9F296C-88E5-40AC-A6D6-DCE772967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28" y="5143500"/>
            <a:ext cx="1432039" cy="489280"/>
          </a:xfrm>
          <a:prstGeom prst="rect">
            <a:avLst/>
          </a:prstGeom>
        </p:spPr>
      </p:pic>
      <p:pic>
        <p:nvPicPr>
          <p:cNvPr id="16" name="Picture 15" descr="https://intranet.taxi.vic.gov.au/__data/assets/image/0019/217009/yehudi-blacher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4915"/>
            <a:ext cx="1752600" cy="17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Monique Conhead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04899"/>
            <a:ext cx="1752600" cy="17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https://intranet.taxi.vic.gov.au/__data/assets/image/0015/217005/janet-dor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09900"/>
            <a:ext cx="1752600" cy="176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https://intranet.taxi.vic.gov.au/__data/assets/image/0019/241147/collen-furlanetto-profil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09914"/>
            <a:ext cx="1752600" cy="175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ontent Placeholder 2"/>
          <p:cNvSpPr>
            <a:spLocks noGrp="1"/>
          </p:cNvSpPr>
          <p:nvPr>
            <p:ph sz="half" idx="2"/>
          </p:nvPr>
        </p:nvSpPr>
        <p:spPr>
          <a:xfrm>
            <a:off x="2438400" y="1669029"/>
            <a:ext cx="922290" cy="861774"/>
          </a:xfrm>
          <a:noFill/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Yehudi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Blacher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2"/>
          <p:cNvSpPr>
            <a:spLocks noGrp="1"/>
          </p:cNvSpPr>
          <p:nvPr>
            <p:ph sz="half" idx="2"/>
          </p:nvPr>
        </p:nvSpPr>
        <p:spPr>
          <a:xfrm>
            <a:off x="6096002" y="1714500"/>
            <a:ext cx="1110257" cy="553998"/>
          </a:xfrm>
          <a:noFill/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Monique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Conheady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sz="half" idx="2"/>
          </p:nvPr>
        </p:nvSpPr>
        <p:spPr>
          <a:xfrm>
            <a:off x="2438400" y="3578424"/>
            <a:ext cx="740582" cy="584775"/>
          </a:xfrm>
          <a:noFill/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Janet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Dore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sz="half" idx="2"/>
          </p:nvPr>
        </p:nvSpPr>
        <p:spPr>
          <a:xfrm>
            <a:off x="6096003" y="3578424"/>
            <a:ext cx="1127445" cy="553998"/>
          </a:xfrm>
          <a:noFill/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Colleen</a:t>
            </a: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Furlanetto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1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351790"/>
          </a:xfrm>
          <a:custGeom>
            <a:avLst/>
            <a:gdLst/>
            <a:ahLst/>
            <a:cxnLst/>
            <a:rect l="l" t="t" r="r" b="b"/>
            <a:pathLst>
              <a:path w="7620000" h="351790">
                <a:moveTo>
                  <a:pt x="0" y="351536"/>
                </a:moveTo>
                <a:lnTo>
                  <a:pt x="7620000" y="351536"/>
                </a:lnTo>
                <a:lnTo>
                  <a:pt x="7620000" y="0"/>
                </a:lnTo>
                <a:lnTo>
                  <a:pt x="0" y="0"/>
                </a:lnTo>
                <a:lnTo>
                  <a:pt x="0" y="351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F9CAC9BC-6A95-4F84-9EB8-922C5932EBB3}"/>
              </a:ext>
            </a:extLst>
          </p:cNvPr>
          <p:cNvSpPr txBox="1">
            <a:spLocks/>
          </p:cNvSpPr>
          <p:nvPr/>
        </p:nvSpPr>
        <p:spPr>
          <a:xfrm>
            <a:off x="98424" y="419100"/>
            <a:ext cx="7369175" cy="609600"/>
          </a:xfrm>
          <a:prstGeom prst="rect">
            <a:avLst/>
          </a:prstGeom>
          <a:noFill/>
        </p:spPr>
        <p:txBody>
          <a:bodyPr lIns="91188" tIns="45608" rIns="91188" bIns="45608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kern="0" dirty="0">
                <a:latin typeface="Arial" panose="020B0604020202020204" pitchFamily="34" charset="0"/>
                <a:ea typeface="DIN 2014 Light" panose="020B0404020202020204" pitchFamily="34" charset="0"/>
                <a:cs typeface="Arial" panose="020B0604020202020204" pitchFamily="34" charset="0"/>
              </a:rPr>
              <a:t>Disability Commissioner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9F296C-88E5-40AC-A6D6-DCE772967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28" y="5143500"/>
            <a:ext cx="1432039" cy="4892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83011" y="2247900"/>
            <a:ext cx="3352800" cy="1384995"/>
          </a:xfrm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Government initiatives</a:t>
            </a:r>
          </a:p>
        </p:txBody>
      </p:sp>
      <p:pic>
        <p:nvPicPr>
          <p:cNvPr id="8" name="Picture 7" descr="https://intranet.taxi.vic.gov.au/__data/assets/image/0019/241147/collen-furlanetto-profil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2100"/>
            <a:ext cx="2894330" cy="28943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F9CAC9BC-6A95-4F84-9EB8-922C5932EBB3}"/>
              </a:ext>
            </a:extLst>
          </p:cNvPr>
          <p:cNvSpPr txBox="1">
            <a:spLocks/>
          </p:cNvSpPr>
          <p:nvPr/>
        </p:nvSpPr>
        <p:spPr>
          <a:xfrm>
            <a:off x="457201" y="4533900"/>
            <a:ext cx="2894330" cy="457200"/>
          </a:xfrm>
          <a:prstGeom prst="rect">
            <a:avLst/>
          </a:prstGeom>
          <a:noFill/>
        </p:spPr>
        <p:txBody>
          <a:bodyPr lIns="91188" tIns="45608" rIns="91188" bIns="45608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kern="0" dirty="0">
                <a:latin typeface="Arial" panose="020B0604020202020204" pitchFamily="34" charset="0"/>
                <a:ea typeface="DIN 2014 Light" panose="020B0404020202020204" pitchFamily="34" charset="0"/>
                <a:cs typeface="Arial" panose="020B0604020202020204" pitchFamily="34" charset="0"/>
              </a:rPr>
              <a:t>Colleen </a:t>
            </a:r>
            <a:r>
              <a:rPr lang="en-AU" kern="0" dirty="0" err="1">
                <a:latin typeface="Arial" panose="020B0604020202020204" pitchFamily="34" charset="0"/>
                <a:ea typeface="DIN 2014 Light" panose="020B0404020202020204" pitchFamily="34" charset="0"/>
                <a:cs typeface="Arial" panose="020B0604020202020204" pitchFamily="34" charset="0"/>
              </a:rPr>
              <a:t>Furlanetto</a:t>
            </a:r>
            <a:endParaRPr lang="en-AU" kern="0" dirty="0">
              <a:latin typeface="Arial" panose="020B0604020202020204" pitchFamily="34" charset="0"/>
              <a:ea typeface="DIN 2014 Light" panose="020B04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7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z="2800" dirty="0"/>
              <a:t>Our</a:t>
            </a:r>
            <a:r>
              <a:rPr lang="en-US" sz="2800" dirty="0"/>
              <a:t> </a:t>
            </a:r>
            <a:r>
              <a:rPr lang="en-AU" sz="2800" dirty="0"/>
              <a:t>Vision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54205" y="1629098"/>
            <a:ext cx="5266532" cy="3255853"/>
          </a:xfrm>
        </p:spPr>
        <p:txBody>
          <a:bodyPr/>
          <a:lstStyle/>
          <a:p>
            <a:endParaRPr lang="en-US" sz="1700" dirty="0"/>
          </a:p>
          <a:p>
            <a:endParaRPr lang="en-US" sz="1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B2CA7D-46A8-4E87-94F6-CF92135AA863}"/>
              </a:ext>
            </a:extLst>
          </p:cNvPr>
          <p:cNvSpPr txBox="1"/>
          <p:nvPr/>
        </p:nvSpPr>
        <p:spPr>
          <a:xfrm>
            <a:off x="320371" y="2171700"/>
            <a:ext cx="6934200" cy="1369380"/>
          </a:xfrm>
          <a:prstGeom prst="rect">
            <a:avLst/>
          </a:prstGeom>
          <a:noFill/>
        </p:spPr>
        <p:txBody>
          <a:bodyPr wrap="square" lIns="75999" tIns="37988" rIns="75999" bIns="37988" rtlCol="0">
            <a:spAutoFit/>
          </a:bodyPr>
          <a:lstStyle/>
          <a:p>
            <a:pPr algn="ctr" defTabSz="759990">
              <a:defRPr/>
            </a:pPr>
            <a:r>
              <a:rPr lang="en-A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 commercial passenger vehicle industry that is customer focussed, safe, accessible and competitive.’  </a:t>
            </a:r>
          </a:p>
        </p:txBody>
      </p:sp>
    </p:spTree>
    <p:extLst>
      <p:ext uri="{BB962C8B-B14F-4D97-AF65-F5344CB8AC3E}">
        <p14:creationId xmlns:p14="http://schemas.microsoft.com/office/powerpoint/2010/main" val="369542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351790"/>
          </a:xfrm>
          <a:custGeom>
            <a:avLst/>
            <a:gdLst/>
            <a:ahLst/>
            <a:cxnLst/>
            <a:rect l="l" t="t" r="r" b="b"/>
            <a:pathLst>
              <a:path w="7620000" h="351790">
                <a:moveTo>
                  <a:pt x="0" y="351536"/>
                </a:moveTo>
                <a:lnTo>
                  <a:pt x="7620000" y="351536"/>
                </a:lnTo>
                <a:lnTo>
                  <a:pt x="7620000" y="0"/>
                </a:lnTo>
                <a:lnTo>
                  <a:pt x="0" y="0"/>
                </a:lnTo>
                <a:lnTo>
                  <a:pt x="0" y="351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F9CAC9BC-6A95-4F84-9EB8-922C5932EBB3}"/>
              </a:ext>
            </a:extLst>
          </p:cNvPr>
          <p:cNvSpPr txBox="1">
            <a:spLocks/>
          </p:cNvSpPr>
          <p:nvPr/>
        </p:nvSpPr>
        <p:spPr>
          <a:xfrm>
            <a:off x="98424" y="419100"/>
            <a:ext cx="7369175" cy="685800"/>
          </a:xfrm>
          <a:prstGeom prst="rect">
            <a:avLst/>
          </a:prstGeom>
          <a:noFill/>
        </p:spPr>
        <p:txBody>
          <a:bodyPr lIns="91188" tIns="45608" rIns="91188" bIns="45608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kern="0" dirty="0">
                <a:latin typeface="Arial" panose="020B0604020202020204" pitchFamily="34" charset="0"/>
                <a:ea typeface="DIN 2014 Light" panose="020B0404020202020204" pitchFamily="34" charset="0"/>
                <a:cs typeface="Arial" panose="020B0604020202020204" pitchFamily="34" charset="0"/>
              </a:rPr>
              <a:t>Transport for Victoria – structure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9F296C-88E5-40AC-A6D6-DCE772967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28" y="5143500"/>
            <a:ext cx="1432039" cy="48928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DFEDA7-5680-4979-A185-2204B3BDCBD9}"/>
              </a:ext>
            </a:extLst>
          </p:cNvPr>
          <p:cNvSpPr/>
          <p:nvPr/>
        </p:nvSpPr>
        <p:spPr>
          <a:xfrm>
            <a:off x="1193330" y="1231433"/>
            <a:ext cx="5562601" cy="34370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Victorian Government 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857C016-7008-42C9-94DB-31C4FA522232}"/>
              </a:ext>
            </a:extLst>
          </p:cNvPr>
          <p:cNvSpPr/>
          <p:nvPr/>
        </p:nvSpPr>
        <p:spPr>
          <a:xfrm>
            <a:off x="2612007" y="2294907"/>
            <a:ext cx="2725245" cy="48183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Transport for Victoria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7DF0291-BF67-4C5D-847D-BBD577F084EB}"/>
              </a:ext>
            </a:extLst>
          </p:cNvPr>
          <p:cNvCxnSpPr>
            <a:cxnSpLocks/>
            <a:stCxn id="32" idx="2"/>
            <a:endCxn id="41" idx="0"/>
          </p:cNvCxnSpPr>
          <p:nvPr/>
        </p:nvCxnSpPr>
        <p:spPr>
          <a:xfrm flipH="1">
            <a:off x="3974630" y="1575138"/>
            <a:ext cx="1" cy="719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FC493DB-0FE0-4166-B166-64EA31E5D055}"/>
              </a:ext>
            </a:extLst>
          </p:cNvPr>
          <p:cNvSpPr txBox="1"/>
          <p:nvPr/>
        </p:nvSpPr>
        <p:spPr>
          <a:xfrm>
            <a:off x="2612007" y="3086100"/>
            <a:ext cx="302679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300" dirty="0"/>
              <a:t>Department of Economic Development, Transport, Jobs and Resources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300" dirty="0"/>
              <a:t>Public Transport Victoria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300" dirty="0"/>
              <a:t>VicRoads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300" dirty="0"/>
              <a:t>V/Line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300" dirty="0"/>
              <a:t>Taxi Services Commission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300" dirty="0"/>
              <a:t>Victorian Ports Corporation (Melbourne)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300" dirty="0"/>
              <a:t>Victorian Regional Channels Authority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300" dirty="0"/>
              <a:t>Port of Hastings Development Authority   </a:t>
            </a:r>
          </a:p>
        </p:txBody>
      </p:sp>
    </p:spTree>
    <p:extLst>
      <p:ext uri="{BB962C8B-B14F-4D97-AF65-F5344CB8AC3E}">
        <p14:creationId xmlns:p14="http://schemas.microsoft.com/office/powerpoint/2010/main" val="216630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0" cy="351790"/>
          </a:xfrm>
          <a:custGeom>
            <a:avLst/>
            <a:gdLst/>
            <a:ahLst/>
            <a:cxnLst/>
            <a:rect l="l" t="t" r="r" b="b"/>
            <a:pathLst>
              <a:path w="7620000" h="351790">
                <a:moveTo>
                  <a:pt x="0" y="351536"/>
                </a:moveTo>
                <a:lnTo>
                  <a:pt x="7620000" y="351536"/>
                </a:lnTo>
                <a:lnTo>
                  <a:pt x="7620000" y="0"/>
                </a:lnTo>
                <a:lnTo>
                  <a:pt x="0" y="0"/>
                </a:lnTo>
                <a:lnTo>
                  <a:pt x="0" y="351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F9CAC9BC-6A95-4F84-9EB8-922C5932EBB3}"/>
              </a:ext>
            </a:extLst>
          </p:cNvPr>
          <p:cNvSpPr txBox="1">
            <a:spLocks/>
          </p:cNvSpPr>
          <p:nvPr/>
        </p:nvSpPr>
        <p:spPr>
          <a:xfrm>
            <a:off x="98424" y="419100"/>
            <a:ext cx="7369175" cy="685800"/>
          </a:xfrm>
          <a:prstGeom prst="rect">
            <a:avLst/>
          </a:prstGeom>
          <a:noFill/>
        </p:spPr>
        <p:txBody>
          <a:bodyPr lIns="91188" tIns="45608" rIns="91188" bIns="45608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kern="0" dirty="0">
                <a:latin typeface="Arial" panose="020B0604020202020204" pitchFamily="34" charset="0"/>
                <a:ea typeface="DIN 2014 Light" panose="020B0404020202020204" pitchFamily="34" charset="0"/>
                <a:cs typeface="Arial" panose="020B0604020202020204" pitchFamily="34" charset="0"/>
              </a:rPr>
              <a:t>TSC – structure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9F296C-88E5-40AC-A6D6-DCE772967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28" y="5143500"/>
            <a:ext cx="1432039" cy="48928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533545" y="2561015"/>
            <a:ext cx="1066800" cy="992555"/>
          </a:xfrm>
          <a:prstGeom prst="roundRect">
            <a:avLst/>
          </a:prstGeom>
          <a:solidFill>
            <a:srgbClr val="F8BA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and Innovation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2083" y="2532101"/>
            <a:ext cx="1418964" cy="997529"/>
          </a:xfrm>
          <a:prstGeom prst="roundRect">
            <a:avLst/>
          </a:prstGeom>
          <a:solidFill>
            <a:srgbClr val="F8BA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 and Marketing Communications and Stakeholder Engagement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46996" y="2554070"/>
            <a:ext cx="1066800" cy="987126"/>
          </a:xfrm>
          <a:prstGeom prst="roundRect">
            <a:avLst/>
          </a:prstGeom>
          <a:solidFill>
            <a:srgbClr val="F8BA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and Regulatory Services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72494" y="2561015"/>
            <a:ext cx="1066800" cy="971196"/>
          </a:xfrm>
          <a:prstGeom prst="roundRect">
            <a:avLst/>
          </a:prstGeom>
          <a:solidFill>
            <a:srgbClr val="F8BA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96396" y="2554819"/>
            <a:ext cx="1066800" cy="952094"/>
          </a:xfrm>
          <a:prstGeom prst="roundRect">
            <a:avLst/>
          </a:prstGeom>
          <a:solidFill>
            <a:srgbClr val="F8BA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Services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46996" y="2055232"/>
            <a:ext cx="3276600" cy="245145"/>
          </a:xfrm>
          <a:prstGeom prst="roundRect">
            <a:avLst/>
          </a:prstGeom>
          <a:solidFill>
            <a:srgbClr val="F8BA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TSC Directors 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85769" y="1471089"/>
            <a:ext cx="4124661" cy="328962"/>
          </a:xfrm>
          <a:prstGeom prst="roundRect">
            <a:avLst/>
          </a:prstGeom>
          <a:solidFill>
            <a:srgbClr val="F8BA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Executive Officer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7926" y="974646"/>
            <a:ext cx="6600348" cy="299554"/>
          </a:xfrm>
          <a:prstGeom prst="roundRect">
            <a:avLst/>
          </a:prstGeom>
          <a:solidFill>
            <a:srgbClr val="F8BA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en-AU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133" y="3579085"/>
            <a:ext cx="18783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Human 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learning and development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change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employee relations and OH&amp;S</a:t>
            </a:r>
          </a:p>
          <a:p>
            <a:endParaRPr lang="en-A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Stakeholder Engagement: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Local Government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country/regional operators or users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government agencies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disability sector and advocacy groups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community transport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cpv</a:t>
            </a: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 service providers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Commissioner for Senior Victorians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5191" y="3598571"/>
            <a:ext cx="1305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Accreditation and Licensing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Accessible Transport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Compliance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Investigations</a:t>
            </a:r>
          </a:p>
        </p:txBody>
      </p:sp>
      <p:cxnSp>
        <p:nvCxnSpPr>
          <p:cNvPr id="29" name="Straight Connector 28"/>
          <p:cNvCxnSpPr>
            <a:cxnSpLocks/>
            <a:stCxn id="20" idx="2"/>
            <a:endCxn id="19" idx="0"/>
          </p:cNvCxnSpPr>
          <p:nvPr/>
        </p:nvCxnSpPr>
        <p:spPr>
          <a:xfrm>
            <a:off x="3848100" y="1274200"/>
            <a:ext cx="0" cy="196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A4BDD36-F121-4CC8-8B39-75C7B12D48DD}"/>
              </a:ext>
            </a:extLst>
          </p:cNvPr>
          <p:cNvSpPr txBox="1"/>
          <p:nvPr/>
        </p:nvSpPr>
        <p:spPr>
          <a:xfrm>
            <a:off x="3524611" y="3622563"/>
            <a:ext cx="1400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policy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scanning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EACDC8-AD1F-45EC-9206-A49058CCA377}"/>
              </a:ext>
            </a:extLst>
          </p:cNvPr>
          <p:cNvSpPr txBox="1"/>
          <p:nvPr/>
        </p:nvSpPr>
        <p:spPr>
          <a:xfrm>
            <a:off x="2235063" y="3611829"/>
            <a:ext cx="1221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prosecutions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disciplinary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freedom of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equal opportunity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human rights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443803-530F-45F1-8DCE-A5746288C15A}"/>
              </a:ext>
            </a:extLst>
          </p:cNvPr>
          <p:cNvSpPr txBox="1"/>
          <p:nvPr/>
        </p:nvSpPr>
        <p:spPr>
          <a:xfrm>
            <a:off x="6296396" y="3620617"/>
            <a:ext cx="140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IT support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800" b="1" dirty="0">
                <a:latin typeface="Arial" panose="020B0604020202020204" pitchFamily="34" charset="0"/>
                <a:cs typeface="Arial" panose="020B0604020202020204" pitchFamily="34" charset="0"/>
              </a:rPr>
              <a:t>planning, performance and risk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56A05F5-6D2A-4C41-9CAD-F7933BC775FA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3846292" y="1800051"/>
            <a:ext cx="1808" cy="26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61B20C1-E900-4482-8EC4-D7C489D50C60}"/>
              </a:ext>
            </a:extLst>
          </p:cNvPr>
          <p:cNvCxnSpPr>
            <a:stCxn id="18" idx="2"/>
            <a:endCxn id="15" idx="0"/>
          </p:cNvCxnSpPr>
          <p:nvPr/>
        </p:nvCxnSpPr>
        <p:spPr>
          <a:xfrm flipH="1">
            <a:off x="2780396" y="2300377"/>
            <a:ext cx="1104900" cy="253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4DC5044-8AD5-4A64-91AB-206B5E9EEA14}"/>
              </a:ext>
            </a:extLst>
          </p:cNvPr>
          <p:cNvCxnSpPr>
            <a:stCxn id="18" idx="2"/>
            <a:endCxn id="11" idx="0"/>
          </p:cNvCxnSpPr>
          <p:nvPr/>
        </p:nvCxnSpPr>
        <p:spPr>
          <a:xfrm>
            <a:off x="3885296" y="2300377"/>
            <a:ext cx="181649" cy="26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27514E8-7EBA-4CC2-AA46-50FDC786BD18}"/>
              </a:ext>
            </a:extLst>
          </p:cNvPr>
          <p:cNvCxnSpPr>
            <a:stCxn id="18" idx="2"/>
            <a:endCxn id="16" idx="0"/>
          </p:cNvCxnSpPr>
          <p:nvPr/>
        </p:nvCxnSpPr>
        <p:spPr>
          <a:xfrm>
            <a:off x="3885296" y="2300377"/>
            <a:ext cx="1620598" cy="26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040FC68-376E-4D14-8C70-B2DB694EB30C}"/>
              </a:ext>
            </a:extLst>
          </p:cNvPr>
          <p:cNvCxnSpPr>
            <a:stCxn id="18" idx="2"/>
            <a:endCxn id="14" idx="0"/>
          </p:cNvCxnSpPr>
          <p:nvPr/>
        </p:nvCxnSpPr>
        <p:spPr>
          <a:xfrm flipH="1">
            <a:off x="1241565" y="2300377"/>
            <a:ext cx="2643731" cy="231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8DFAE19-9F28-4F12-9FEE-D3AB494D9BB4}"/>
              </a:ext>
            </a:extLst>
          </p:cNvPr>
          <p:cNvCxnSpPr>
            <a:stCxn id="18" idx="2"/>
            <a:endCxn id="17" idx="0"/>
          </p:cNvCxnSpPr>
          <p:nvPr/>
        </p:nvCxnSpPr>
        <p:spPr>
          <a:xfrm>
            <a:off x="3885296" y="2300377"/>
            <a:ext cx="2944500" cy="25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47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z="2800" dirty="0"/>
              <a:t>What we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28208"/>
            <a:ext cx="6857999" cy="3255853"/>
          </a:xfrm>
        </p:spPr>
        <p:txBody>
          <a:bodyPr/>
          <a:lstStyle/>
          <a:p>
            <a:endParaRPr lang="en-US" dirty="0"/>
          </a:p>
          <a:p>
            <a:pPr marL="237476" indent="-237476">
              <a:buFont typeface="Arial" panose="020B0604020202020204" pitchFamily="34" charset="0"/>
              <a:buChar char="•"/>
            </a:pPr>
            <a:r>
              <a:rPr lang="en-US" sz="1800" dirty="0"/>
              <a:t>We regulate Victoria’s commercial passenger vehicle industry.</a:t>
            </a:r>
          </a:p>
          <a:p>
            <a:pPr marL="237476" indent="-237476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37476" indent="-237476">
              <a:buFont typeface="Arial" panose="020B0604020202020204" pitchFamily="34" charset="0"/>
              <a:buChar char="•"/>
            </a:pPr>
            <a:r>
              <a:rPr lang="en-US" sz="1800" dirty="0"/>
              <a:t>Implement Victorian Government reforms to the industry.</a:t>
            </a:r>
          </a:p>
          <a:p>
            <a:pPr marL="237476" indent="-237476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37476" indent="-237476">
              <a:buFont typeface="Arial" panose="020B0604020202020204" pitchFamily="34" charset="0"/>
              <a:buChar char="•"/>
            </a:pPr>
            <a:r>
              <a:rPr lang="en-US" sz="1800" dirty="0"/>
              <a:t>We accredit drivers and Booking Services Providers, and license vehicles. </a:t>
            </a:r>
          </a:p>
          <a:p>
            <a:pPr marL="237476" indent="-237476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37476" indent="-237476">
              <a:buFont typeface="Arial" panose="020B0604020202020204" pitchFamily="34" charset="0"/>
              <a:buChar char="•"/>
            </a:pPr>
            <a:r>
              <a:rPr lang="en-US" sz="1800" dirty="0"/>
              <a:t>We administer the Multi Purpose Taxi Program, which supports people with disabilities.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82392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sz="2800" dirty="0"/>
              <a:t>The industry is changing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9594" y="1485900"/>
            <a:ext cx="6607968" cy="3962399"/>
          </a:xfrm>
        </p:spPr>
        <p:txBody>
          <a:bodyPr/>
          <a:lstStyle/>
          <a:p>
            <a:pPr marL="237505" indent="-23750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There is new legislation governing the industry – the </a:t>
            </a:r>
            <a:r>
              <a:rPr lang="en-US" sz="1800" i="1" dirty="0"/>
              <a:t>Commercial Passenger Vehicle Industry Act 2017</a:t>
            </a:r>
            <a:r>
              <a:rPr lang="en-US" sz="1800" dirty="0"/>
              <a:t>.</a:t>
            </a:r>
          </a:p>
          <a:p>
            <a:pPr marL="237505" indent="-23750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Since new laws took effect and reforms began, there has greater interest in, and demand for, driver accreditation and vehicle licensing. </a:t>
            </a:r>
          </a:p>
          <a:p>
            <a:pPr marL="237505" indent="-23750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It’s now easier to enter the industry and provide different services to consumers. </a:t>
            </a:r>
          </a:p>
          <a:p>
            <a:pPr marL="237505" indent="-23750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There is now more choice, improved safety, and consumer protections, providing better outcomes for passengers,   drivers and the community. </a:t>
            </a:r>
          </a:p>
          <a:p>
            <a:pPr marL="237505" indent="-237505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37505" indent="-237505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37505" indent="-237505">
              <a:buFont typeface="Arial" panose="020B0604020202020204" pitchFamily="34" charset="0"/>
              <a:buChar char="•"/>
            </a:pPr>
            <a:endParaRPr lang="en-AU" sz="1700" dirty="0"/>
          </a:p>
        </p:txBody>
      </p:sp>
    </p:spTree>
    <p:extLst>
      <p:ext uri="{BB962C8B-B14F-4D97-AF65-F5344CB8AC3E}">
        <p14:creationId xmlns:p14="http://schemas.microsoft.com/office/powerpoint/2010/main" val="105411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6251</TotalTime>
  <Words>747</Words>
  <Application>Microsoft Office PowerPoint</Application>
  <PresentationFormat>Custom</PresentationFormat>
  <Paragraphs>178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Calibri</vt:lpstr>
      <vt:lpstr>DIN 2014 Light</vt:lpstr>
      <vt:lpstr>Times New Roman</vt:lpstr>
      <vt:lpstr>Office Theme</vt:lpstr>
      <vt:lpstr>1_Office Theme</vt:lpstr>
      <vt:lpstr>2_Office Theme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3_Office Theme</vt:lpstr>
      <vt:lpstr>DARU                                  Advocacy Sector Conversations Forum 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Arada (DEDJTR)</dc:creator>
  <cp:lastModifiedBy>Greg Kazuro (DEDJTR)</cp:lastModifiedBy>
  <cp:revision>288</cp:revision>
  <cp:lastPrinted>2018-06-25T04:27:47Z</cp:lastPrinted>
  <dcterms:created xsi:type="dcterms:W3CDTF">2018-03-08T04:42:55Z</dcterms:created>
  <dcterms:modified xsi:type="dcterms:W3CDTF">2018-06-26T05:43:56Z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2018-03-08T00:00:00Z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2018-03-08T00:00:00Z</vt:filetime>
  </property>
</Properties>
</file>