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678" r:id="rId3"/>
    <p:sldId id="590" r:id="rId4"/>
    <p:sldId id="588" r:id="rId5"/>
    <p:sldId id="587" r:id="rId6"/>
    <p:sldId id="675" r:id="rId7"/>
    <p:sldId id="586" r:id="rId8"/>
    <p:sldId id="357" r:id="rId9"/>
    <p:sldId id="583" r:id="rId10"/>
    <p:sldId id="674" r:id="rId11"/>
    <p:sldId id="304" r:id="rId12"/>
    <p:sldId id="673" r:id="rId13"/>
    <p:sldId id="676" r:id="rId14"/>
    <p:sldId id="686" r:id="rId15"/>
    <p:sldId id="577" r:id="rId16"/>
    <p:sldId id="682" r:id="rId17"/>
    <p:sldId id="579" r:id="rId18"/>
    <p:sldId id="684" r:id="rId19"/>
    <p:sldId id="677" r:id="rId20"/>
    <p:sldId id="584" r:id="rId21"/>
    <p:sldId id="585" r:id="rId22"/>
    <p:sldId id="681" r:id="rId23"/>
    <p:sldId id="685" r:id="rId24"/>
    <p:sldId id="680" r:id="rId25"/>
  </p:sldIdLst>
  <p:sldSz cx="9144000" cy="5143500" type="screen16x9"/>
  <p:notesSz cx="9929813" cy="67992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Kavanagh" initials="AKav" lastIdx="2" clrIdx="0"/>
  <p:cmAuthor id="1" name="Anne Kavanagh" initials="AK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0C0"/>
    <a:srgbClr val="0B2460"/>
    <a:srgbClr val="112370"/>
    <a:srgbClr val="0F1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83898" autoAdjust="0"/>
  </p:normalViewPr>
  <p:slideViewPr>
    <p:cSldViewPr snapToGrid="0" snapToObjects="1">
      <p:cViewPr varScale="1">
        <p:scale>
          <a:sx n="100" d="100"/>
          <a:sy n="100" d="100"/>
        </p:scale>
        <p:origin x="129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-1848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elbcloud-my.sharepoint.com/personal/anne-marie_bollier_unimelb_edu_au/Documents/Desktop/DARU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ttitudes%20Survey\Community%20Attitud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ttitudes%20Survey\Community%20Attitud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400" b="1" dirty="0"/>
              <a:t>People without disability are…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v>disagree/strongly disagree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…unsure how to act toward people with disability</c:v>
                </c:pt>
                <c:pt idx="1">
                  <c:v>….uncomfortable asking people with disability what supports they need</c:v>
                </c:pt>
                <c:pt idx="2">
                  <c:v>...inspired by people with disability</c:v>
                </c:pt>
              </c:strCache>
            </c:strRef>
          </c:cat>
          <c:val>
            <c:numRef>
              <c:f>Sheet1!$B$22:$B$24</c:f>
              <c:numCache>
                <c:formatCode>General</c:formatCode>
                <c:ptCount val="3"/>
                <c:pt idx="0">
                  <c:v>6.8</c:v>
                </c:pt>
                <c:pt idx="1">
                  <c:v>36.299999999999997</c:v>
                </c:pt>
                <c:pt idx="2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B-4548-92CA-48A9622F674C}"/>
            </c:ext>
          </c:extLst>
        </c:ser>
        <c:ser>
          <c:idx val="1"/>
          <c:order val="1"/>
          <c:tx>
            <c:v>neither agree nor disagree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B4A0F6E-40A0-4A3B-BD8C-14C676A63F32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28B-4548-92CA-48A9622F67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…unsure how to act toward people with disability</c:v>
                </c:pt>
                <c:pt idx="1">
                  <c:v>….uncomfortable asking people with disability what supports they need</c:v>
                </c:pt>
                <c:pt idx="2">
                  <c:v>...inspired by people with disability</c:v>
                </c:pt>
              </c:strCache>
            </c:strRef>
          </c:cat>
          <c:val>
            <c:numRef>
              <c:f>Sheet1!$C$22:$C$24</c:f>
              <c:numCache>
                <c:formatCode>General</c:formatCode>
                <c:ptCount val="3"/>
                <c:pt idx="0">
                  <c:v>14</c:v>
                </c:pt>
                <c:pt idx="1">
                  <c:v>26.4</c:v>
                </c:pt>
                <c:pt idx="2">
                  <c:v>27.4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8B-4548-92CA-48A9622F674C}"/>
            </c:ext>
          </c:extLst>
        </c:ser>
        <c:ser>
          <c:idx val="2"/>
          <c:order val="2"/>
          <c:tx>
            <c:v>agree/strongly agree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8B-4548-92CA-48A9622F674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8B-4548-92CA-48A9622F674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8B-4548-92CA-48A9622F674C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62.0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8B-4548-92CA-48A9622F67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…unsure how to act toward people with disability</c:v>
                </c:pt>
                <c:pt idx="1">
                  <c:v>….uncomfortable asking people with disability what supports they need</c:v>
                </c:pt>
                <c:pt idx="2">
                  <c:v>...inspired by people with disability</c:v>
                </c:pt>
              </c:strCache>
            </c:strRef>
          </c:cat>
          <c:val>
            <c:numRef>
              <c:f>Sheet1!$D$22:$D$24</c:f>
              <c:numCache>
                <c:formatCode>General</c:formatCode>
                <c:ptCount val="3"/>
                <c:pt idx="0">
                  <c:v>79.2</c:v>
                </c:pt>
                <c:pt idx="1">
                  <c:v>37.200000000000003</c:v>
                </c:pt>
                <c:pt idx="2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8B-4548-92CA-48A9622F6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8911544"/>
        <c:axId val="278913184"/>
      </c:barChart>
      <c:catAx>
        <c:axId val="278911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913184"/>
        <c:crosses val="autoZero"/>
        <c:auto val="1"/>
        <c:lblAlgn val="ctr"/>
        <c:lblOffset val="100"/>
        <c:noMultiLvlLbl val="0"/>
      </c:catAx>
      <c:valAx>
        <c:axId val="278913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9115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How like</a:t>
            </a:r>
            <a:r>
              <a:rPr lang="en-AU" b="1" baseline="0" dirty="0">
                <a:solidFill>
                  <a:schemeClr val="accent1">
                    <a:lumMod val="75000"/>
                  </a:schemeClr>
                </a:solidFill>
              </a:rPr>
              <a:t>ly are people to </a:t>
            </a:r>
            <a:r>
              <a:rPr lang="en-AU" b="1" i="1" baseline="0" dirty="0">
                <a:solidFill>
                  <a:schemeClr val="accent1">
                    <a:lumMod val="75000"/>
                  </a:schemeClr>
                </a:solidFill>
              </a:rPr>
              <a:t>pity</a:t>
            </a:r>
            <a:r>
              <a:rPr lang="en-AU" b="1" baseline="0" dirty="0">
                <a:solidFill>
                  <a:schemeClr val="accent1">
                    <a:lumMod val="75000"/>
                  </a:schemeClr>
                </a:solidFill>
              </a:rPr>
              <a:t>... ?</a:t>
            </a:r>
          </a:p>
          <a:p>
            <a:pPr>
              <a:defRPr/>
            </a:pPr>
            <a:r>
              <a:rPr lang="en-AU" sz="1200" baseline="0" dirty="0"/>
              <a:t>Proportion who said </a:t>
            </a:r>
            <a:r>
              <a:rPr lang="en-AU" sz="1200" b="1" baseline="0" dirty="0"/>
              <a:t>"likely" </a:t>
            </a:r>
            <a:r>
              <a:rPr lang="en-AU" sz="1200" baseline="0" dirty="0"/>
              <a:t>or </a:t>
            </a:r>
            <a:r>
              <a:rPr lang="en-AU" sz="1200" b="1" baseline="0" dirty="0"/>
              <a:t>"very likely"</a:t>
            </a:r>
            <a:endParaRPr lang="en-AU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'P1 Inclusive Communities'!$E$14:$E$20</c:f>
              <c:strCache>
                <c:ptCount val="7"/>
                <c:pt idx="0">
                  <c:v>people with long-term depression</c:v>
                </c:pt>
                <c:pt idx="1">
                  <c:v>people with schizophrenia</c:v>
                </c:pt>
                <c:pt idx="2">
                  <c:v>deaf people</c:v>
                </c:pt>
                <c:pt idx="3">
                  <c:v>people with an intellectual disability</c:v>
                </c:pt>
                <c:pt idx="4">
                  <c:v>people who use a wheelchair</c:v>
                </c:pt>
                <c:pt idx="5">
                  <c:v>people with a brain injury</c:v>
                </c:pt>
                <c:pt idx="6">
                  <c:v>blind people</c:v>
                </c:pt>
              </c:strCache>
            </c:strRef>
          </c:cat>
          <c:val>
            <c:numRef>
              <c:f>'P1 Inclusive Communities'!$F$14:$F$20</c:f>
              <c:numCache>
                <c:formatCode>General</c:formatCode>
                <c:ptCount val="7"/>
                <c:pt idx="0">
                  <c:v>43.6</c:v>
                </c:pt>
                <c:pt idx="1">
                  <c:v>47.2</c:v>
                </c:pt>
                <c:pt idx="2">
                  <c:v>71.3</c:v>
                </c:pt>
                <c:pt idx="3">
                  <c:v>75.2</c:v>
                </c:pt>
                <c:pt idx="4">
                  <c:v>80</c:v>
                </c:pt>
                <c:pt idx="5">
                  <c:v>80.3</c:v>
                </c:pt>
                <c:pt idx="6">
                  <c:v>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D0-41E3-9FCB-BE83278E4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0870256"/>
        <c:axId val="840872576"/>
      </c:barChart>
      <c:catAx>
        <c:axId val="840870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872576"/>
        <c:crosses val="autoZero"/>
        <c:auto val="1"/>
        <c:lblAlgn val="ctr"/>
        <c:lblOffset val="100"/>
        <c:noMultiLvlLbl val="0"/>
      </c:catAx>
      <c:valAx>
        <c:axId val="840872576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Proportion of respondents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870256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b="1" dirty="0">
                <a:solidFill>
                  <a:schemeClr val="accent2"/>
                </a:solidFill>
              </a:rPr>
              <a:t>   How likely are people to </a:t>
            </a:r>
            <a:r>
              <a:rPr lang="en-AU" b="1" i="1" dirty="0">
                <a:solidFill>
                  <a:schemeClr val="accent2"/>
                </a:solidFill>
              </a:rPr>
              <a:t>avoid</a:t>
            </a:r>
            <a:r>
              <a:rPr lang="en-AU" b="1" dirty="0">
                <a:solidFill>
                  <a:schemeClr val="accent2"/>
                </a:solidFill>
              </a:rPr>
              <a:t>... </a:t>
            </a:r>
            <a:r>
              <a:rPr lang="en-AU" dirty="0">
                <a:solidFill>
                  <a:schemeClr val="accent2"/>
                </a:solidFill>
              </a:rPr>
              <a:t>?</a:t>
            </a:r>
          </a:p>
          <a:p>
            <a:pPr>
              <a:defRPr/>
            </a:pPr>
            <a:r>
              <a:rPr lang="en-AU" sz="1200" dirty="0"/>
              <a:t>Proportion</a:t>
            </a:r>
            <a:r>
              <a:rPr lang="en-AU" sz="1200" baseline="0" dirty="0"/>
              <a:t> who said </a:t>
            </a:r>
            <a:r>
              <a:rPr lang="en-AU" sz="1200" b="1" baseline="0" dirty="0"/>
              <a:t>"likely" </a:t>
            </a:r>
            <a:r>
              <a:rPr lang="en-AU" sz="1200" baseline="0" dirty="0"/>
              <a:t>or </a:t>
            </a:r>
            <a:r>
              <a:rPr lang="en-AU" sz="1200" b="1" baseline="0" dirty="0"/>
              <a:t>"very likely"</a:t>
            </a:r>
            <a:endParaRPr lang="en-AU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'P1 Inclusive Communities'!$H$14:$H$20</c:f>
              <c:strCache>
                <c:ptCount val="7"/>
                <c:pt idx="0">
                  <c:v>people with long-term depression</c:v>
                </c:pt>
                <c:pt idx="1">
                  <c:v>people with schizophrenia</c:v>
                </c:pt>
                <c:pt idx="2">
                  <c:v>deaf people</c:v>
                </c:pt>
                <c:pt idx="3">
                  <c:v>people with an intellectual disability</c:v>
                </c:pt>
                <c:pt idx="4">
                  <c:v>people who use a wheelchair</c:v>
                </c:pt>
                <c:pt idx="5">
                  <c:v>people with a brain injury</c:v>
                </c:pt>
                <c:pt idx="6">
                  <c:v>blind people</c:v>
                </c:pt>
              </c:strCache>
            </c:strRef>
          </c:cat>
          <c:val>
            <c:numRef>
              <c:f>'P1 Inclusive Communities'!$I$14:$I$20</c:f>
              <c:numCache>
                <c:formatCode>General</c:formatCode>
                <c:ptCount val="7"/>
                <c:pt idx="0">
                  <c:v>48.9</c:v>
                </c:pt>
                <c:pt idx="1">
                  <c:v>66.7</c:v>
                </c:pt>
                <c:pt idx="2">
                  <c:v>29.9</c:v>
                </c:pt>
                <c:pt idx="3">
                  <c:v>56</c:v>
                </c:pt>
                <c:pt idx="4">
                  <c:v>28.6</c:v>
                </c:pt>
                <c:pt idx="5">
                  <c:v>49.2</c:v>
                </c:pt>
                <c:pt idx="6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E-4749-8057-F2F7D311F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0835232"/>
        <c:axId val="840837552"/>
      </c:barChart>
      <c:catAx>
        <c:axId val="84083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837552"/>
        <c:crosses val="autoZero"/>
        <c:auto val="1"/>
        <c:lblAlgn val="ctr"/>
        <c:lblOffset val="100"/>
        <c:noMultiLvlLbl val="0"/>
      </c:catAx>
      <c:valAx>
        <c:axId val="840837552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Proportion of respondents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835232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12T10:13:21.911" idx="2">
    <p:pos x="2787" y="2143"/>
    <p:text>Anne-Marie can you add in</p:text>
    <p:extLst>
      <p:ext uri="{C676402C-5697-4E1C-873F-D02D1690AC5C}">
        <p15:threadingInfo xmlns:p15="http://schemas.microsoft.com/office/powerpoint/2012/main" timeZoneBias="-60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0.70105</cdr:x>
      <cdr:y>0.92806</cdr:y>
    </cdr:from>
    <cdr:to>
      <cdr:x>0.71368</cdr:x>
      <cdr:y>0.95444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00F7489-8895-4A8B-B768-42676EB810A9}"/>
            </a:ext>
          </a:extLst>
        </cdr:cNvPr>
        <cdr:cNvSpPr/>
      </cdr:nvSpPr>
      <cdr:spPr bwMode="auto">
        <a:xfrm xmlns:a="http://schemas.openxmlformats.org/drawingml/2006/main">
          <a:off x="6343650" y="3686175"/>
          <a:ext cx="114300" cy="104775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40000"/>
            <a:lumOff val="60000"/>
          </a:schemeClr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068" cy="340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26" y="0"/>
            <a:ext cx="4302067" cy="340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01870-01C9-4A9D-AE8D-B4D47B2774A1}" type="datetimeFigureOut">
              <a:rPr lang="en-AU" smtClean="0"/>
              <a:t>14/09/2018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7942"/>
            <a:ext cx="4302068" cy="3402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26" y="6457942"/>
            <a:ext cx="4302067" cy="3402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F9E2E-DBD3-4156-AAD5-303910DDBC1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0996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C5D8F-8C14-F84B-AEE5-6C32932E1611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29651"/>
            <a:ext cx="7943850" cy="30596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812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58121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43320-BB91-2E41-A84D-9BE3090FFE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51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5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3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9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/>
              <a:t>About 80% agreed that people are </a:t>
            </a:r>
            <a:r>
              <a:rPr lang="en-AU" sz="1200" b="1" dirty="0"/>
              <a:t>unsure how to act </a:t>
            </a:r>
            <a:r>
              <a:rPr lang="en-AU" sz="1200" dirty="0"/>
              <a:t>toward people with disability,</a:t>
            </a:r>
          </a:p>
          <a:p>
            <a:endParaRPr lang="en-AU" sz="1200" dirty="0"/>
          </a:p>
          <a:p>
            <a:r>
              <a:rPr lang="en-AU" sz="1200" dirty="0"/>
              <a:t>yet only 40% agreed that people are </a:t>
            </a:r>
            <a:r>
              <a:rPr lang="en-AU" sz="1200" b="1" dirty="0"/>
              <a:t>uncomfortable asking </a:t>
            </a:r>
            <a:r>
              <a:rPr lang="en-AU" sz="1200" dirty="0"/>
              <a:t>people with disability what supports they need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97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6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4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2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</a:t>
            </a:r>
            <a:r>
              <a:rPr lang="en-US" baseline="0" dirty="0"/>
              <a:t>r women, the pattern over the life course is quite different – with the most experiencing being stalking and harassment (55% disability and 45% no disability).</a:t>
            </a:r>
          </a:p>
          <a:p>
            <a:endParaRPr lang="en-US" baseline="0" dirty="0"/>
          </a:p>
          <a:p>
            <a:r>
              <a:rPr lang="en-US" dirty="0"/>
              <a:t>Next most common is</a:t>
            </a:r>
            <a:r>
              <a:rPr lang="en-US" baseline="0" dirty="0"/>
              <a:t> physical violence, with 43% of women with disability and about 30% of those with no disability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0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These are age adjusted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8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is combined physical and sexual violence.  These are not adjusted for age.  Once adjusted for age there is at least:</a:t>
            </a:r>
          </a:p>
          <a:p>
            <a:r>
              <a:rPr lang="en-US" baseline="0" dirty="0"/>
              <a:t>2 x the risk for SHS, Physical, ABI and Other</a:t>
            </a:r>
          </a:p>
          <a:p>
            <a:r>
              <a:rPr lang="en-US" baseline="0" dirty="0"/>
              <a:t>3 x risk for intellectual and phycological </a:t>
            </a:r>
          </a:p>
          <a:p>
            <a:r>
              <a:rPr lang="en-US" baseline="0" dirty="0"/>
              <a:t>(rounded and approximate)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5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9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24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3320-BB91-2E41-A84D-9BE3090FFE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812925" y="80964"/>
            <a:ext cx="0" cy="64651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7" charset="0"/>
            </a:endParaRPr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2743200" y="80967"/>
            <a:ext cx="1588" cy="38933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7" charset="0"/>
            </a:endParaRPr>
          </a:p>
        </p:txBody>
      </p:sp>
      <p:pic>
        <p:nvPicPr>
          <p:cNvPr id="6" name="Picture 9" descr="5011_PPT_BG_EndPa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3144846" y="1339454"/>
            <a:ext cx="1587" cy="98464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7" charset="0"/>
            </a:endParaRPr>
          </a:p>
        </p:txBody>
      </p:sp>
      <p:pic>
        <p:nvPicPr>
          <p:cNvPr id="8" name="Picture 13" descr="UOM-Rev3D_S_sm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225" y="1314451"/>
            <a:ext cx="1347788" cy="102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352800" y="1428750"/>
            <a:ext cx="5486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@AKavanagh_melb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"/>
            <a:ext cx="2019300" cy="451485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905500" cy="451485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247363" y="4804946"/>
            <a:ext cx="4462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@AKavanagh_melb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812925" y="80964"/>
            <a:ext cx="0" cy="64651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7" charset="0"/>
            </a:endParaRPr>
          </a:p>
        </p:txBody>
      </p:sp>
      <p:pic>
        <p:nvPicPr>
          <p:cNvPr id="1027" name="Picture 9" descr="UOM-Rev3D_S_s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8" y="89301"/>
            <a:ext cx="860425" cy="6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62865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2743200" y="80967"/>
            <a:ext cx="1588" cy="38933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7" charset="0"/>
            </a:endParaRPr>
          </a:p>
        </p:txBody>
      </p:sp>
      <p:pic>
        <p:nvPicPr>
          <p:cNvPr id="1030" name="Picture 13" descr="UOM-Rev3D_H_s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0964"/>
            <a:ext cx="2362200" cy="45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9525">
            <a:solidFill>
              <a:srgbClr val="00336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7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28650"/>
            <a:ext cx="9144000" cy="57150"/>
          </a:xfrm>
          <a:prstGeom prst="rect">
            <a:avLst/>
          </a:prstGeom>
          <a:solidFill>
            <a:srgbClr val="759FB8"/>
          </a:solidFill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4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1033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57150"/>
            <a:ext cx="5791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2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@AKavanagh_melb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251210" y="862885"/>
            <a:ext cx="5519304" cy="1655026"/>
          </a:xfrm>
        </p:spPr>
        <p:txBody>
          <a:bodyPr/>
          <a:lstStyle/>
          <a:p>
            <a:r>
              <a:rPr lang="en-AU" sz="2800" dirty="0"/>
              <a:t>Violence, discrimination, bullying and community attitudes</a:t>
            </a:r>
            <a:br>
              <a:rPr lang="en-AU" sz="2400" dirty="0"/>
            </a:br>
            <a:endParaRPr lang="en-AU" sz="2400" b="0" dirty="0"/>
          </a:p>
        </p:txBody>
      </p:sp>
      <p:sp>
        <p:nvSpPr>
          <p:cNvPr id="5" name="Subtitle 2"/>
          <p:cNvSpPr>
            <a:spLocks noGrp="1"/>
          </p:cNvSpPr>
          <p:nvPr>
            <p:ph type="subTitle" sz="quarter" idx="1"/>
          </p:nvPr>
        </p:nvSpPr>
        <p:spPr bwMode="auto">
          <a:xfrm>
            <a:off x="3251210" y="2517911"/>
            <a:ext cx="53873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GB" sz="1800" dirty="0"/>
              <a:t>Professor Anne Kavanagh</a:t>
            </a:r>
          </a:p>
          <a:p>
            <a:pPr algn="l"/>
            <a:r>
              <a:rPr lang="en-GB" sz="1800" dirty="0"/>
              <a:t>Melbourne Disability Institute</a:t>
            </a:r>
          </a:p>
          <a:p>
            <a:pPr algn="l"/>
            <a:r>
              <a:rPr lang="en-GB" sz="1800" dirty="0"/>
              <a:t>Melbourne School of Population and Global Health</a:t>
            </a:r>
          </a:p>
          <a:p>
            <a:pPr algn="l"/>
            <a:r>
              <a:rPr lang="en-GB" sz="1800" dirty="0"/>
              <a:t>The University of Melbourne</a:t>
            </a:r>
          </a:p>
          <a:p>
            <a:pPr algn="l"/>
            <a:endParaRPr lang="en-GB" sz="1100" dirty="0"/>
          </a:p>
          <a:p>
            <a:endParaRPr lang="en-GB" sz="1800" dirty="0"/>
          </a:p>
          <a:p>
            <a:pPr algn="l"/>
            <a:endParaRPr lang="en-GB" sz="2000" b="1" dirty="0"/>
          </a:p>
          <a:p>
            <a:pPr algn="l"/>
            <a:endParaRPr lang="en-US" sz="2000" b="1" dirty="0"/>
          </a:p>
          <a:p>
            <a:pPr algn="l"/>
            <a:endParaRPr lang="en-US" sz="2000" b="1" dirty="0"/>
          </a:p>
          <a:p>
            <a:pPr algn="l"/>
            <a:endParaRPr lang="en-AU" sz="2000" b="1" dirty="0"/>
          </a:p>
          <a:p>
            <a:pPr algn="l"/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823666" y="4457232"/>
            <a:ext cx="3086100" cy="274637"/>
          </a:xfrm>
        </p:spPr>
        <p:txBody>
          <a:bodyPr/>
          <a:lstStyle/>
          <a:p>
            <a:r>
              <a:rPr lang="en-US" dirty="0"/>
              <a:t>@AKavanagh_melb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518" y="434018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DARU conference, 2018</a:t>
            </a:r>
          </a:p>
        </p:txBody>
      </p:sp>
    </p:spTree>
    <p:extLst>
      <p:ext uri="{BB962C8B-B14F-4D97-AF65-F5344CB8AC3E}">
        <p14:creationId xmlns:p14="http://schemas.microsoft.com/office/powerpoint/2010/main" val="3622525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D4EA1-8ABF-2C4A-88E3-9D41513C1F5D}"/>
              </a:ext>
            </a:extLst>
          </p:cNvPr>
          <p:cNvSpPr/>
          <p:nvPr/>
        </p:nvSpPr>
        <p:spPr>
          <a:xfrm>
            <a:off x="1655419" y="1318937"/>
            <a:ext cx="631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 dirty="0"/>
              <a:t>For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51E5E6-0DFD-3C44-BECC-DB215C77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4CFB8-A918-EC41-9E4D-F9AF6BB28D39}"/>
              </a:ext>
            </a:extLst>
          </p:cNvPr>
          <p:cNvSpPr/>
          <p:nvPr/>
        </p:nvSpPr>
        <p:spPr bwMode="auto">
          <a:xfrm>
            <a:off x="0" y="0"/>
            <a:ext cx="9144000" cy="5353957"/>
          </a:xfrm>
          <a:prstGeom prst="rect">
            <a:avLst/>
          </a:prstGeom>
          <a:solidFill>
            <a:srgbClr val="0B24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0D7B-F732-BF4C-A3F9-048BB0A1000D}"/>
              </a:ext>
            </a:extLst>
          </p:cNvPr>
          <p:cNvSpPr txBox="1"/>
          <p:nvPr/>
        </p:nvSpPr>
        <p:spPr>
          <a:xfrm>
            <a:off x="3577771" y="1688269"/>
            <a:ext cx="198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Bullying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CC355-5C7F-BB47-831E-71BD0AA223F4}"/>
              </a:ext>
            </a:extLst>
          </p:cNvPr>
          <p:cNvSpPr txBox="1"/>
          <p:nvPr/>
        </p:nvSpPr>
        <p:spPr>
          <a:xfrm>
            <a:off x="1538513" y="3245134"/>
            <a:ext cx="606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Nearly </a:t>
            </a:r>
            <a:r>
              <a:rPr lang="en-US" i="1" dirty="0" err="1">
                <a:solidFill>
                  <a:schemeClr val="bg1"/>
                </a:solidFill>
              </a:rPr>
              <a:t>hald</a:t>
            </a:r>
            <a:r>
              <a:rPr lang="en-US" i="1" dirty="0">
                <a:solidFill>
                  <a:schemeClr val="bg1"/>
                </a:solidFill>
              </a:rPr>
              <a:t> of the poor mental health of teenagers with disability is due to bullying</a:t>
            </a:r>
          </a:p>
        </p:txBody>
      </p:sp>
    </p:spTree>
    <p:extLst>
      <p:ext uri="{BB962C8B-B14F-4D97-AF65-F5344CB8AC3E}">
        <p14:creationId xmlns:p14="http://schemas.microsoft.com/office/powerpoint/2010/main" val="246983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2B488-3800-AD44-B025-88353568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006" y="-95972"/>
            <a:ext cx="5202767" cy="728612"/>
          </a:xfrm>
        </p:spPr>
        <p:txBody>
          <a:bodyPr/>
          <a:lstStyle/>
          <a:p>
            <a:r>
              <a:rPr lang="en-US" dirty="0"/>
              <a:t>Bullying: among adolescents (LSAC)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6A82C-A3AE-FC49-B5C5-E1B73CD6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53A7B4-237F-8E45-8DAC-329705AFB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99" y="769257"/>
            <a:ext cx="6087044" cy="4027713"/>
          </a:xfrm>
        </p:spPr>
        <p:txBody>
          <a:bodyPr/>
          <a:lstStyle/>
          <a:p>
            <a:pPr marL="419175" lvl="1" indent="-257175"/>
            <a:r>
              <a:rPr lang="en-US" sz="2100" dirty="0"/>
              <a:t>Adolescents with disability had lower levels of wellbeing, higher levels of psychological distress, and high levels of suicidal ideation </a:t>
            </a:r>
            <a:r>
              <a:rPr lang="en-US" sz="1000" dirty="0"/>
              <a:t>(King et al. under review)</a:t>
            </a:r>
          </a:p>
          <a:p>
            <a:pPr marL="162000" lvl="1" indent="0">
              <a:buNone/>
            </a:pPr>
            <a:endParaRPr lang="en-US" sz="1000" dirty="0"/>
          </a:p>
          <a:p>
            <a:pPr marL="419175" lvl="1" indent="-257175"/>
            <a:r>
              <a:rPr lang="en-US" sz="2100" dirty="0"/>
              <a:t>Adolescents with disability were more likely to be bullied, particularly social bullying (e.g. exclusion, name calling) </a:t>
            </a:r>
            <a:r>
              <a:rPr lang="en-US" sz="1000" dirty="0"/>
              <a:t>(Kavanagh et al. 2018)</a:t>
            </a:r>
          </a:p>
          <a:p>
            <a:pPr marL="162000" lvl="1" indent="0">
              <a:buNone/>
            </a:pPr>
            <a:endParaRPr lang="en-US" sz="1000" dirty="0"/>
          </a:p>
          <a:p>
            <a:pPr marL="419175" lvl="1" indent="-257175"/>
            <a:r>
              <a:rPr lang="en-US" sz="2100" dirty="0"/>
              <a:t>Higher levels of bullying explains 46% of the differences in social and emotional wellbeing </a:t>
            </a:r>
            <a:r>
              <a:rPr lang="en-US" sz="1000" dirty="0"/>
              <a:t>(King et al.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ABB4E-4001-7645-B2C8-2FC85F4AA5BB}"/>
              </a:ext>
            </a:extLst>
          </p:cNvPr>
          <p:cNvSpPr txBox="1"/>
          <p:nvPr/>
        </p:nvSpPr>
        <p:spPr>
          <a:xfrm>
            <a:off x="6669314" y="951954"/>
            <a:ext cx="1967459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Take home message: Reducing exposure to bullying among disabled adolescents will improve their wellbeing and probably their longer terms educational outcomes</a:t>
            </a:r>
          </a:p>
        </p:txBody>
      </p:sp>
    </p:spTree>
    <p:extLst>
      <p:ext uri="{BB962C8B-B14F-4D97-AF65-F5344CB8AC3E}">
        <p14:creationId xmlns:p14="http://schemas.microsoft.com/office/powerpoint/2010/main" val="128784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573BCB-87B7-5E44-A9CA-6E644BF71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11" y="569069"/>
            <a:ext cx="8377475" cy="3905666"/>
          </a:xfrm>
        </p:spPr>
      </p:pic>
    </p:spTree>
    <p:extLst>
      <p:ext uri="{BB962C8B-B14F-4D97-AF65-F5344CB8AC3E}">
        <p14:creationId xmlns:p14="http://schemas.microsoft.com/office/powerpoint/2010/main" val="331676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D4EA1-8ABF-2C4A-88E3-9D41513C1F5D}"/>
              </a:ext>
            </a:extLst>
          </p:cNvPr>
          <p:cNvSpPr/>
          <p:nvPr/>
        </p:nvSpPr>
        <p:spPr>
          <a:xfrm>
            <a:off x="1655419" y="1318937"/>
            <a:ext cx="631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 dirty="0"/>
              <a:t>For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51E5E6-0DFD-3C44-BECC-DB215C77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4CFB8-A918-EC41-9E4D-F9AF6BB28D39}"/>
              </a:ext>
            </a:extLst>
          </p:cNvPr>
          <p:cNvSpPr/>
          <p:nvPr/>
        </p:nvSpPr>
        <p:spPr bwMode="auto">
          <a:xfrm>
            <a:off x="-18142" y="0"/>
            <a:ext cx="9144000" cy="5353957"/>
          </a:xfrm>
          <a:prstGeom prst="rect">
            <a:avLst/>
          </a:prstGeom>
          <a:solidFill>
            <a:srgbClr val="0B24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0D7B-F732-BF4C-A3F9-048BB0A1000D}"/>
              </a:ext>
            </a:extLst>
          </p:cNvPr>
          <p:cNvSpPr txBox="1"/>
          <p:nvPr/>
        </p:nvSpPr>
        <p:spPr>
          <a:xfrm>
            <a:off x="1995715" y="1688269"/>
            <a:ext cx="511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Community Attitudes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CC355-5C7F-BB47-831E-71BD0AA223F4}"/>
              </a:ext>
            </a:extLst>
          </p:cNvPr>
          <p:cNvSpPr txBox="1"/>
          <p:nvPr/>
        </p:nvSpPr>
        <p:spPr>
          <a:xfrm>
            <a:off x="1205762" y="3197072"/>
            <a:ext cx="6696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80% of Australians say that people are unsure how to act around people with a disability</a:t>
            </a:r>
          </a:p>
        </p:txBody>
      </p:sp>
    </p:spTree>
    <p:extLst>
      <p:ext uri="{BB962C8B-B14F-4D97-AF65-F5344CB8AC3E}">
        <p14:creationId xmlns:p14="http://schemas.microsoft.com/office/powerpoint/2010/main" val="176183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8A4F-78B4-5140-81EA-2858D666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851CD-C49A-A24D-A130-1A91A72DC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Jasmine </a:t>
            </a:r>
            <a:r>
              <a:rPr lang="en-US" dirty="0" err="1"/>
              <a:t>Ozge</a:t>
            </a:r>
            <a:endParaRPr lang="en-US" dirty="0"/>
          </a:p>
          <a:p>
            <a:r>
              <a:rPr lang="en-US" dirty="0" err="1"/>
              <a:t>Vasiliky</a:t>
            </a:r>
            <a:r>
              <a:rPr lang="en-US" dirty="0"/>
              <a:t> </a:t>
            </a:r>
            <a:r>
              <a:rPr lang="en-US" dirty="0" err="1"/>
              <a:t>Kasidis</a:t>
            </a:r>
            <a:endParaRPr lang="en-US" dirty="0"/>
          </a:p>
          <a:p>
            <a:r>
              <a:rPr lang="en-US" dirty="0"/>
              <a:t>Georgia </a:t>
            </a:r>
            <a:r>
              <a:rPr lang="en-US" dirty="0" err="1"/>
              <a:t>Katsikis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62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5D34-B308-4621-B456-DBB821D9B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08" y="1300369"/>
            <a:ext cx="8339336" cy="479822"/>
          </a:xfrm>
        </p:spPr>
        <p:txBody>
          <a:bodyPr/>
          <a:lstStyle/>
          <a:p>
            <a:r>
              <a:rPr lang="en-AU" dirty="0"/>
              <a:t>People with a disability are easier to take advantage of compared to other people.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A9C0B-95C8-4A6F-9ABF-69AC8FC3B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1220" y="2025868"/>
            <a:ext cx="5561560" cy="2069667"/>
          </a:xfrm>
        </p:spPr>
        <p:txBody>
          <a:bodyPr/>
          <a:lstStyle/>
          <a:p>
            <a:pPr marL="0" indent="0">
              <a:buNone/>
            </a:pPr>
            <a:r>
              <a:rPr lang="en-AU" sz="2000" dirty="0"/>
              <a:t>Proportion of respondents who: </a:t>
            </a:r>
          </a:p>
          <a:p>
            <a:pPr marL="0" indent="0">
              <a:buNone/>
            </a:pPr>
            <a:r>
              <a:rPr lang="en-AU" sz="2000" dirty="0"/>
              <a:t>    </a:t>
            </a:r>
          </a:p>
          <a:p>
            <a:pPr marL="0" indent="0">
              <a:buNone/>
            </a:pPr>
            <a:r>
              <a:rPr lang="en-AU" sz="2000" dirty="0"/>
              <a:t>    disagreed/strongly disagreed 		14%</a:t>
            </a:r>
          </a:p>
          <a:p>
            <a:pPr marL="0" indent="0">
              <a:buNone/>
            </a:pPr>
            <a:r>
              <a:rPr lang="en-AU" sz="2000" dirty="0"/>
              <a:t>    neither agreed nor disagreed 		25%</a:t>
            </a:r>
          </a:p>
          <a:p>
            <a:pPr marL="0" indent="0">
              <a:buNone/>
            </a:pPr>
            <a:r>
              <a:rPr lang="en-AU" sz="2000" dirty="0"/>
              <a:t>    agreed/strongly agreed          		61%</a:t>
            </a:r>
          </a:p>
          <a:p>
            <a:pPr marL="0" indent="0">
              <a:buNone/>
            </a:pPr>
            <a:endParaRPr lang="en-AU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417B35-2E5B-42F1-80B4-374229E65280}"/>
              </a:ext>
            </a:extLst>
          </p:cNvPr>
          <p:cNvSpPr txBox="1">
            <a:spLocks/>
          </p:cNvSpPr>
          <p:nvPr/>
        </p:nvSpPr>
        <p:spPr bwMode="auto">
          <a:xfrm>
            <a:off x="2842952" y="126150"/>
            <a:ext cx="6159732" cy="40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AU" kern="0" dirty="0"/>
              <a:t>Community Attitudes: preliminary findings</a:t>
            </a:r>
          </a:p>
        </p:txBody>
      </p:sp>
    </p:spTree>
    <p:extLst>
      <p:ext uri="{BB962C8B-B14F-4D97-AF65-F5344CB8AC3E}">
        <p14:creationId xmlns:p14="http://schemas.microsoft.com/office/powerpoint/2010/main" val="2617591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34C5A78-1217-4009-9257-4B0CE6139F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39144"/>
              </p:ext>
            </p:extLst>
          </p:nvPr>
        </p:nvGraphicFramePr>
        <p:xfrm>
          <a:off x="0" y="790575"/>
          <a:ext cx="9048750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062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4A5D4-BC7D-48C6-9C11-24B6EE81D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267" y="118893"/>
            <a:ext cx="6159732" cy="409163"/>
          </a:xfrm>
        </p:spPr>
        <p:txBody>
          <a:bodyPr/>
          <a:lstStyle/>
          <a:p>
            <a:r>
              <a:rPr lang="en-AU" dirty="0"/>
              <a:t>Community Attitudes: preliminary findings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F0B57D1-EA4C-4A58-9979-F3F6ACD38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0068665"/>
              </p:ext>
            </p:extLst>
          </p:nvPr>
        </p:nvGraphicFramePr>
        <p:xfrm>
          <a:off x="2020529" y="619432"/>
          <a:ext cx="5102942" cy="4329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810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F5B12C6-56B5-4A74-ACFB-1FE8A98CB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429439"/>
              </p:ext>
            </p:extLst>
          </p:nvPr>
        </p:nvGraphicFramePr>
        <p:xfrm>
          <a:off x="2020529" y="628957"/>
          <a:ext cx="5102941" cy="4329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16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D4EA1-8ABF-2C4A-88E3-9D41513C1F5D}"/>
              </a:ext>
            </a:extLst>
          </p:cNvPr>
          <p:cNvSpPr/>
          <p:nvPr/>
        </p:nvSpPr>
        <p:spPr>
          <a:xfrm>
            <a:off x="1655419" y="1318937"/>
            <a:ext cx="631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 dirty="0"/>
              <a:t>For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51E5E6-0DFD-3C44-BECC-DB215C77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4CFB8-A918-EC41-9E4D-F9AF6BB28D39}"/>
              </a:ext>
            </a:extLst>
          </p:cNvPr>
          <p:cNvSpPr/>
          <p:nvPr/>
        </p:nvSpPr>
        <p:spPr bwMode="auto">
          <a:xfrm>
            <a:off x="0" y="0"/>
            <a:ext cx="9144000" cy="5353957"/>
          </a:xfrm>
          <a:prstGeom prst="rect">
            <a:avLst/>
          </a:prstGeom>
          <a:solidFill>
            <a:srgbClr val="0B24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0D7B-F732-BF4C-A3F9-048BB0A1000D}"/>
              </a:ext>
            </a:extLst>
          </p:cNvPr>
          <p:cNvSpPr txBox="1"/>
          <p:nvPr/>
        </p:nvSpPr>
        <p:spPr>
          <a:xfrm>
            <a:off x="1758043" y="1023736"/>
            <a:ext cx="56279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Community Attitudes:  </a:t>
            </a:r>
            <a:r>
              <a:rPr lang="en-US" sz="3000" dirty="0">
                <a:solidFill>
                  <a:schemeClr val="bg1"/>
                </a:solidFill>
              </a:rPr>
              <a:t>Supplementary findings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CC355-5C7F-BB47-831E-71BD0AA223F4}"/>
              </a:ext>
            </a:extLst>
          </p:cNvPr>
          <p:cNvSpPr txBox="1"/>
          <p:nvPr/>
        </p:nvSpPr>
        <p:spPr>
          <a:xfrm>
            <a:off x="1758043" y="3197072"/>
            <a:ext cx="568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40% of people with disability are praised for doing ‘unremarkable things’</a:t>
            </a:r>
          </a:p>
        </p:txBody>
      </p:sp>
    </p:spTree>
    <p:extLst>
      <p:ext uri="{BB962C8B-B14F-4D97-AF65-F5344CB8AC3E}">
        <p14:creationId xmlns:p14="http://schemas.microsoft.com/office/powerpoint/2010/main" val="40699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519E-D775-B94E-A392-70817AE7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AB5-50A6-E94F-AA84-01629B12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47165"/>
            <a:ext cx="8229600" cy="3953435"/>
          </a:xfrm>
        </p:spPr>
        <p:txBody>
          <a:bodyPr/>
          <a:lstStyle/>
          <a:p>
            <a:r>
              <a:rPr lang="en-US" sz="2400" dirty="0"/>
              <a:t>Description of a range of studies on violence, discrimination, bullying and community attitudes</a:t>
            </a:r>
          </a:p>
          <a:p>
            <a:r>
              <a:rPr lang="en-US" sz="2400" dirty="0"/>
              <a:t>Used a range of data sources:</a:t>
            </a:r>
          </a:p>
          <a:p>
            <a:pPr lvl="1"/>
            <a:r>
              <a:rPr lang="en-US" sz="2000" dirty="0"/>
              <a:t>ABS surveys: Personal Safety Survey (2012) (n=30,200) and 2016) (n=36,000); Survey of Disability, Aging and </a:t>
            </a:r>
            <a:r>
              <a:rPr lang="en-US" sz="2000" dirty="0" err="1"/>
              <a:t>Carers</a:t>
            </a:r>
            <a:r>
              <a:rPr lang="en-US" sz="2000" dirty="0"/>
              <a:t> (2015) (n=70,000)</a:t>
            </a:r>
          </a:p>
          <a:p>
            <a:pPr lvl="1"/>
            <a:r>
              <a:rPr lang="en-US" sz="2000" dirty="0"/>
              <a:t>Longitudinal Study of Australian Children (n=5000)</a:t>
            </a:r>
          </a:p>
          <a:p>
            <a:pPr lvl="1"/>
            <a:r>
              <a:rPr lang="en-US" sz="2000" dirty="0"/>
              <a:t>Community Attitudes survey :</a:t>
            </a:r>
          </a:p>
          <a:p>
            <a:pPr lvl="2"/>
            <a:r>
              <a:rPr lang="en-US" sz="1600" dirty="0"/>
              <a:t>3 co-researchers with disability</a:t>
            </a:r>
          </a:p>
          <a:p>
            <a:pPr lvl="2"/>
            <a:r>
              <a:rPr lang="en-US" sz="1600" dirty="0"/>
              <a:t>Stakeholder interviews (10 informants)</a:t>
            </a:r>
          </a:p>
          <a:p>
            <a:pPr lvl="2"/>
            <a:r>
              <a:rPr lang="en-US" sz="1600" dirty="0"/>
              <a:t>National survey of 2,069 Australians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7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5D34-B308-4621-B456-DBB821D9B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442" y="632060"/>
            <a:ext cx="5655936" cy="479822"/>
          </a:xfrm>
        </p:spPr>
        <p:txBody>
          <a:bodyPr/>
          <a:lstStyle/>
          <a:p>
            <a:r>
              <a:rPr lang="en-AU" sz="1800" dirty="0"/>
              <a:t>Experiences of people with disability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417B35-2E5B-42F1-80B4-374229E65280}"/>
              </a:ext>
            </a:extLst>
          </p:cNvPr>
          <p:cNvSpPr txBox="1">
            <a:spLocks/>
          </p:cNvSpPr>
          <p:nvPr/>
        </p:nvSpPr>
        <p:spPr bwMode="auto">
          <a:xfrm>
            <a:off x="2842952" y="126150"/>
            <a:ext cx="6159732" cy="40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AU" kern="0" dirty="0"/>
              <a:t>Community Attitudes: Supplementary findings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BAAAD-73F1-D94E-81E8-D88D72E2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42" y="1208629"/>
            <a:ext cx="6723380" cy="35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64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5D34-B308-4621-B456-DBB821D9B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487" y="657665"/>
            <a:ext cx="5655936" cy="479822"/>
          </a:xfrm>
        </p:spPr>
        <p:txBody>
          <a:bodyPr/>
          <a:lstStyle/>
          <a:p>
            <a:r>
              <a:rPr lang="en-AU" sz="1800" dirty="0"/>
              <a:t>Experiences of people with disability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417B35-2E5B-42F1-80B4-374229E65280}"/>
              </a:ext>
            </a:extLst>
          </p:cNvPr>
          <p:cNvSpPr txBox="1">
            <a:spLocks/>
          </p:cNvSpPr>
          <p:nvPr/>
        </p:nvSpPr>
        <p:spPr bwMode="auto">
          <a:xfrm>
            <a:off x="2842952" y="126150"/>
            <a:ext cx="6159732" cy="40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AU" kern="0" dirty="0"/>
              <a:t>Community Attitudes: Supplementary findings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6ADB1-9569-8A4B-8C59-1941164FE27F}"/>
              </a:ext>
            </a:extLst>
          </p:cNvPr>
          <p:cNvSpPr txBox="1"/>
          <p:nvPr/>
        </p:nvSpPr>
        <p:spPr>
          <a:xfrm>
            <a:off x="6369858" y="1381759"/>
            <a:ext cx="2509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/>
              <a:t>“Do you think the unfair treatment was because of your disability?”</a:t>
            </a:r>
          </a:p>
          <a:p>
            <a:endParaRPr lang="en-AU" sz="1600" i="1" dirty="0"/>
          </a:p>
          <a:p>
            <a:r>
              <a:rPr lang="en-AU" sz="1600" dirty="0"/>
              <a:t>49% of PWD said ‘yes’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06D5A-0EB2-F040-820B-EB1EF981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85" y="1259839"/>
            <a:ext cx="5988901" cy="3532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F4902-0A7D-9F47-AED0-63B8C618BDE6}"/>
              </a:ext>
            </a:extLst>
          </p:cNvPr>
          <p:cNvSpPr txBox="1"/>
          <p:nvPr/>
        </p:nvSpPr>
        <p:spPr>
          <a:xfrm>
            <a:off x="374785" y="2397760"/>
            <a:ext cx="492443" cy="9809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percent</a:t>
            </a:r>
          </a:p>
        </p:txBody>
      </p:sp>
    </p:spTree>
    <p:extLst>
      <p:ext uri="{BB962C8B-B14F-4D97-AF65-F5344CB8AC3E}">
        <p14:creationId xmlns:p14="http://schemas.microsoft.com/office/powerpoint/2010/main" val="162165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519E-D775-B94E-A392-70817AE7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AB5-50A6-E94F-AA84-01629B12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47165"/>
            <a:ext cx="8229600" cy="3953435"/>
          </a:xfrm>
        </p:spPr>
        <p:txBody>
          <a:bodyPr/>
          <a:lstStyle/>
          <a:p>
            <a:r>
              <a:rPr lang="en-US" sz="2400" dirty="0"/>
              <a:t>Disturbing outcomes across all domain: violence discrimination, bullying and community attitudes</a:t>
            </a:r>
          </a:p>
          <a:p>
            <a:r>
              <a:rPr lang="en-US" sz="2400" dirty="0"/>
              <a:t>Our work demonstrates how discrimination and bullying that these experience significantly affect mental health</a:t>
            </a:r>
          </a:p>
          <a:p>
            <a:r>
              <a:rPr lang="en-US" sz="2400" dirty="0"/>
              <a:t>Other research has shown that discrimination, violence and bullying are detrimental to physical health</a:t>
            </a:r>
          </a:p>
          <a:p>
            <a:r>
              <a:rPr lang="en-US" sz="2400" dirty="0"/>
              <a:t>Is this information helpful for advocacy? How? How can work with you to achieve better outcomes?</a:t>
            </a:r>
          </a:p>
        </p:txBody>
      </p:sp>
    </p:spTree>
    <p:extLst>
      <p:ext uri="{BB962C8B-B14F-4D97-AF65-F5344CB8AC3E}">
        <p14:creationId xmlns:p14="http://schemas.microsoft.com/office/powerpoint/2010/main" val="87245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6F7D-EDDB-8440-B67D-C8E71E88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29" y="-127850"/>
            <a:ext cx="8229600" cy="857250"/>
          </a:xfrm>
        </p:spPr>
        <p:txBody>
          <a:bodyPr/>
          <a:lstStyle/>
          <a:p>
            <a:r>
              <a:rPr lang="en-US" dirty="0"/>
              <a:t>Collaborators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BC411-C1B3-9F4C-BD03-EA94F8866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70633"/>
            <a:ext cx="4040188" cy="479822"/>
          </a:xfrm>
        </p:spPr>
        <p:txBody>
          <a:bodyPr/>
          <a:lstStyle/>
          <a:p>
            <a:r>
              <a:rPr lang="en-US" dirty="0"/>
              <a:t>University of Melbourne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FCC19-1B2C-124B-851F-776B24B1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347787"/>
            <a:ext cx="4040188" cy="2963466"/>
          </a:xfrm>
        </p:spPr>
        <p:txBody>
          <a:bodyPr/>
          <a:lstStyle/>
          <a:p>
            <a:r>
              <a:rPr lang="en-US" sz="2000" dirty="0"/>
              <a:t>Lauren Krnjacki</a:t>
            </a:r>
          </a:p>
          <a:p>
            <a:r>
              <a:rPr lang="en-US" sz="2000" dirty="0"/>
              <a:t>Anne-Marie Bollier</a:t>
            </a:r>
          </a:p>
          <a:p>
            <a:r>
              <a:rPr lang="en-US" sz="2000" dirty="0" err="1"/>
              <a:t>Dr</a:t>
            </a:r>
            <a:r>
              <a:rPr lang="en-US" sz="2000" dirty="0"/>
              <a:t> Allison Milner</a:t>
            </a:r>
          </a:p>
          <a:p>
            <a:r>
              <a:rPr lang="en-US" sz="2000" dirty="0" err="1"/>
              <a:t>Dr</a:t>
            </a:r>
            <a:r>
              <a:rPr lang="en-US" sz="2000" dirty="0"/>
              <a:t> Tania King</a:t>
            </a:r>
          </a:p>
          <a:p>
            <a:r>
              <a:rPr lang="en-US" sz="2000" dirty="0"/>
              <a:t>Zoe Aitken</a:t>
            </a:r>
          </a:p>
          <a:p>
            <a:r>
              <a:rPr lang="en-US" sz="2000" dirty="0"/>
              <a:t>Professor Tony Blakely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896A1-6AEE-574E-AF49-7D0DD9887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3" y="868990"/>
            <a:ext cx="4041775" cy="479822"/>
          </a:xfrm>
        </p:spPr>
        <p:txBody>
          <a:bodyPr/>
          <a:lstStyle/>
          <a:p>
            <a:r>
              <a:rPr lang="en-US" dirty="0"/>
              <a:t>External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C6445-D464-F24C-B834-E3A71E842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09" y="1345240"/>
            <a:ext cx="4041775" cy="2963466"/>
          </a:xfrm>
        </p:spPr>
        <p:txBody>
          <a:bodyPr/>
          <a:lstStyle/>
          <a:p>
            <a:r>
              <a:rPr lang="en-US" sz="2000" dirty="0" err="1"/>
              <a:t>Dr</a:t>
            </a:r>
            <a:r>
              <a:rPr lang="en-US" sz="2000" dirty="0"/>
              <a:t> Naomi Priest (ANU)</a:t>
            </a:r>
          </a:p>
          <a:p>
            <a:r>
              <a:rPr lang="en-US" sz="2000" dirty="0"/>
              <a:t>Professor </a:t>
            </a:r>
            <a:r>
              <a:rPr lang="en-US" sz="2000" dirty="0" err="1"/>
              <a:t>Gwynnyth</a:t>
            </a:r>
            <a:r>
              <a:rPr lang="en-US" sz="2000" dirty="0"/>
              <a:t> Llewellyn (</a:t>
            </a:r>
            <a:r>
              <a:rPr lang="en-US" sz="2000" dirty="0" err="1"/>
              <a:t>Usyd</a:t>
            </a:r>
            <a:r>
              <a:rPr lang="en-US" sz="2000" dirty="0"/>
              <a:t>)</a:t>
            </a:r>
          </a:p>
          <a:p>
            <a:r>
              <a:rPr lang="en-US" sz="2000" dirty="0"/>
              <a:t>Professor  Eric Emerson (</a:t>
            </a:r>
            <a:r>
              <a:rPr lang="en-US" sz="2000" dirty="0" err="1"/>
              <a:t>USyd</a:t>
            </a:r>
            <a:r>
              <a:rPr lang="en-US" sz="2000" dirty="0"/>
              <a:t>)</a:t>
            </a:r>
          </a:p>
          <a:p>
            <a:r>
              <a:rPr lang="en-US" sz="2000" dirty="0"/>
              <a:t>Women with Disabilities Victoria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6EA3B7-951E-4CCF-8608-3D9DB8CFDC3A}"/>
              </a:ext>
            </a:extLst>
          </p:cNvPr>
          <p:cNvSpPr txBox="1">
            <a:spLocks/>
          </p:cNvSpPr>
          <p:nvPr/>
        </p:nvSpPr>
        <p:spPr bwMode="auto">
          <a:xfrm>
            <a:off x="457200" y="3817883"/>
            <a:ext cx="4040188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Co-researchers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5CD6F-B498-483B-B52C-713CB7725E33}"/>
              </a:ext>
            </a:extLst>
          </p:cNvPr>
          <p:cNvSpPr/>
          <p:nvPr/>
        </p:nvSpPr>
        <p:spPr>
          <a:xfrm>
            <a:off x="457184" y="4287893"/>
            <a:ext cx="72294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Jasmine Ozge, Vasiliky Kasidis, Georgia Katsikis</a:t>
            </a:r>
          </a:p>
        </p:txBody>
      </p:sp>
    </p:spTree>
    <p:extLst>
      <p:ext uri="{BB962C8B-B14F-4D97-AF65-F5344CB8AC3E}">
        <p14:creationId xmlns:p14="http://schemas.microsoft.com/office/powerpoint/2010/main" val="1575766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519E-D775-B94E-A392-70817AE7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AB5-50A6-E94F-AA84-01629B12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47165"/>
            <a:ext cx="8229600" cy="3953435"/>
          </a:xfrm>
        </p:spPr>
        <p:txBody>
          <a:bodyPr/>
          <a:lstStyle/>
          <a:p>
            <a:r>
              <a:rPr lang="en-US" dirty="0"/>
              <a:t>Australian Research Council Linkage project</a:t>
            </a:r>
          </a:p>
          <a:p>
            <a:r>
              <a:rPr lang="en-US" dirty="0"/>
              <a:t>National Health and Medical Research Council Centre of Research Excellence</a:t>
            </a:r>
          </a:p>
          <a:p>
            <a:r>
              <a:rPr lang="en-US" dirty="0"/>
              <a:t>Hallmark Disability Research Initiative</a:t>
            </a:r>
          </a:p>
          <a:p>
            <a:r>
              <a:rPr lang="en-US" dirty="0"/>
              <a:t>Department of Human Services and Health Victoria</a:t>
            </a:r>
          </a:p>
        </p:txBody>
      </p:sp>
    </p:spTree>
    <p:extLst>
      <p:ext uri="{BB962C8B-B14F-4D97-AF65-F5344CB8AC3E}">
        <p14:creationId xmlns:p14="http://schemas.microsoft.com/office/powerpoint/2010/main" val="308336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D4EA1-8ABF-2C4A-88E3-9D41513C1F5D}"/>
              </a:ext>
            </a:extLst>
          </p:cNvPr>
          <p:cNvSpPr/>
          <p:nvPr/>
        </p:nvSpPr>
        <p:spPr>
          <a:xfrm>
            <a:off x="1655419" y="1318937"/>
            <a:ext cx="631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 dirty="0"/>
              <a:t>For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51E5E6-0DFD-3C44-BECC-DB215C77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4CFB8-A918-EC41-9E4D-F9AF6BB28D39}"/>
              </a:ext>
            </a:extLst>
          </p:cNvPr>
          <p:cNvSpPr/>
          <p:nvPr/>
        </p:nvSpPr>
        <p:spPr bwMode="auto">
          <a:xfrm>
            <a:off x="0" y="0"/>
            <a:ext cx="9144000" cy="5353957"/>
          </a:xfrm>
          <a:prstGeom prst="rect">
            <a:avLst/>
          </a:prstGeom>
          <a:solidFill>
            <a:srgbClr val="0B24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0D7B-F732-BF4C-A3F9-048BB0A1000D}"/>
              </a:ext>
            </a:extLst>
          </p:cNvPr>
          <p:cNvSpPr txBox="1"/>
          <p:nvPr/>
        </p:nvSpPr>
        <p:spPr>
          <a:xfrm>
            <a:off x="3440340" y="1688269"/>
            <a:ext cx="2307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Violence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3929A-4B6D-F34D-822E-1E8F9E2BE490}"/>
              </a:ext>
            </a:extLst>
          </p:cNvPr>
          <p:cNvSpPr txBox="1"/>
          <p:nvPr/>
        </p:nvSpPr>
        <p:spPr>
          <a:xfrm>
            <a:off x="2148114" y="3048000"/>
            <a:ext cx="522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People with disability are 2-3 times more likely to experience violence</a:t>
            </a:r>
          </a:p>
        </p:txBody>
      </p:sp>
    </p:spTree>
    <p:extLst>
      <p:ext uri="{BB962C8B-B14F-4D97-AF65-F5344CB8AC3E}">
        <p14:creationId xmlns:p14="http://schemas.microsoft.com/office/powerpoint/2010/main" val="115117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381" y="69829"/>
            <a:ext cx="5285075" cy="514350"/>
          </a:xfrm>
        </p:spPr>
        <p:txBody>
          <a:bodyPr/>
          <a:lstStyle/>
          <a:p>
            <a:r>
              <a:rPr lang="en-AU" sz="1800" dirty="0"/>
              <a:t>Disability and Violence (PSS 2012)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DFF79-D0FA-2D42-A921-FE332B5B1C31}"/>
              </a:ext>
            </a:extLst>
          </p:cNvPr>
          <p:cNvSpPr txBox="1"/>
          <p:nvPr/>
        </p:nvSpPr>
        <p:spPr>
          <a:xfrm>
            <a:off x="217715" y="870856"/>
            <a:ext cx="8784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Violence in the last 12 months</a:t>
            </a:r>
            <a:endParaRPr lang="en-AU" sz="2000" dirty="0"/>
          </a:p>
          <a:p>
            <a:r>
              <a:rPr lang="en-AU" sz="1800" dirty="0"/>
              <a:t>Compared to people without disability, people with disability: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2 x physical violence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3 x sexual violence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2 x partner violence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2 x partner emotional abuse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800" dirty="0"/>
              <a:t>2 x stalking and harassment</a:t>
            </a:r>
          </a:p>
          <a:p>
            <a:pPr lvl="1"/>
            <a:endParaRPr lang="en-AU" sz="2000" dirty="0"/>
          </a:p>
          <a:p>
            <a:r>
              <a:rPr lang="en-US" sz="2000" b="1" dirty="0"/>
              <a:t>Gender</a:t>
            </a:r>
            <a:endParaRPr lang="en-US" sz="2000" u="sng" dirty="0"/>
          </a:p>
          <a:p>
            <a:r>
              <a:rPr lang="en-US" sz="2000" dirty="0"/>
              <a:t>Similar pattern to general population: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Men more physical violence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Women more sexual violence, partner violence, stalking and harassment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AB263-4429-594B-884B-6BF915FBCE3D}"/>
              </a:ext>
            </a:extLst>
          </p:cNvPr>
          <p:cNvSpPr txBox="1"/>
          <p:nvPr/>
        </p:nvSpPr>
        <p:spPr>
          <a:xfrm>
            <a:off x="6940879" y="4543074"/>
            <a:ext cx="2061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Krnjacki</a:t>
            </a:r>
            <a:r>
              <a:rPr lang="en-US" sz="1400" dirty="0"/>
              <a:t> et al. 2016)</a:t>
            </a:r>
          </a:p>
        </p:txBody>
      </p:sp>
    </p:spTree>
    <p:extLst>
      <p:ext uri="{BB962C8B-B14F-4D97-AF65-F5344CB8AC3E}">
        <p14:creationId xmlns:p14="http://schemas.microsoft.com/office/powerpoint/2010/main" val="2900488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800" dirty="0"/>
              <a:t>Violence: Impairment type (PSS 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C723D-9C76-0744-B424-FE5B89AEB97C}"/>
              </a:ext>
            </a:extLst>
          </p:cNvPr>
          <p:cNvSpPr txBox="1"/>
          <p:nvPr/>
        </p:nvSpPr>
        <p:spPr>
          <a:xfrm>
            <a:off x="7498080" y="4216982"/>
            <a:ext cx="14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(Unpublished analysis, 2018)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4A348-7936-8D4F-A0EA-16DBB6E79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8" y="688396"/>
            <a:ext cx="6597442" cy="41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D4EA1-8ABF-2C4A-88E3-9D41513C1F5D}"/>
              </a:ext>
            </a:extLst>
          </p:cNvPr>
          <p:cNvSpPr/>
          <p:nvPr/>
        </p:nvSpPr>
        <p:spPr>
          <a:xfrm>
            <a:off x="1655419" y="1318937"/>
            <a:ext cx="631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 dirty="0"/>
              <a:t>For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51E5E6-0DFD-3C44-BECC-DB215C77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4CFB8-A918-EC41-9E4D-F9AF6BB28D39}"/>
              </a:ext>
            </a:extLst>
          </p:cNvPr>
          <p:cNvSpPr/>
          <p:nvPr/>
        </p:nvSpPr>
        <p:spPr bwMode="auto">
          <a:xfrm>
            <a:off x="0" y="0"/>
            <a:ext cx="9144000" cy="5353957"/>
          </a:xfrm>
          <a:prstGeom prst="rect">
            <a:avLst/>
          </a:prstGeom>
          <a:solidFill>
            <a:srgbClr val="0B24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0D7B-F732-BF4C-A3F9-048BB0A1000D}"/>
              </a:ext>
            </a:extLst>
          </p:cNvPr>
          <p:cNvSpPr txBox="1"/>
          <p:nvPr/>
        </p:nvSpPr>
        <p:spPr>
          <a:xfrm>
            <a:off x="2873829" y="1688269"/>
            <a:ext cx="341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Discrimination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7063E-329B-564A-96A6-2042F5E2544E}"/>
              </a:ext>
            </a:extLst>
          </p:cNvPr>
          <p:cNvSpPr txBox="1"/>
          <p:nvPr/>
        </p:nvSpPr>
        <p:spPr>
          <a:xfrm>
            <a:off x="1930401" y="3149600"/>
            <a:ext cx="5348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14% of people with disability reported ‘disability-based discrimination’</a:t>
            </a:r>
          </a:p>
        </p:txBody>
      </p:sp>
    </p:spTree>
    <p:extLst>
      <p:ext uri="{BB962C8B-B14F-4D97-AF65-F5344CB8AC3E}">
        <p14:creationId xmlns:p14="http://schemas.microsoft.com/office/powerpoint/2010/main" val="355187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800" dirty="0"/>
              <a:t>Discrimination:  Severity of disability  (SDAC 2015)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B700-9200-3C4A-8B25-9540FAC86013}"/>
              </a:ext>
            </a:extLst>
          </p:cNvPr>
          <p:cNvSpPr txBox="1"/>
          <p:nvPr/>
        </p:nvSpPr>
        <p:spPr>
          <a:xfrm>
            <a:off x="7315200" y="4486857"/>
            <a:ext cx="1823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Krnjacki</a:t>
            </a:r>
            <a:r>
              <a:rPr lang="en-US" sz="1400" dirty="0"/>
              <a:t> et al. 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B4797-5BE8-D549-BF9C-7D96F34B0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2" y="701040"/>
            <a:ext cx="6789578" cy="40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8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800" dirty="0"/>
              <a:t>Discrimination: Impairment type (SDAC 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D3BD2-A501-3849-B327-E17B082C87D6}"/>
              </a:ext>
            </a:extLst>
          </p:cNvPr>
          <p:cNvSpPr txBox="1"/>
          <p:nvPr/>
        </p:nvSpPr>
        <p:spPr>
          <a:xfrm>
            <a:off x="7207794" y="4452646"/>
            <a:ext cx="183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Krnjacki</a:t>
            </a:r>
            <a:r>
              <a:rPr lang="en-US" sz="1400" dirty="0"/>
              <a:t> et al.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D31D4-CA63-AF40-916C-F041C9C05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59289"/>
            <a:ext cx="6350001" cy="41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4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800" dirty="0"/>
              <a:t>Discrimination:  Impact on wellbeing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4EA1-8ABF-2C4A-88E3-9D41513C1F5D}"/>
              </a:ext>
            </a:extLst>
          </p:cNvPr>
          <p:cNvSpPr/>
          <p:nvPr/>
        </p:nvSpPr>
        <p:spPr>
          <a:xfrm>
            <a:off x="522514" y="1016001"/>
            <a:ext cx="79973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 dirty="0"/>
              <a:t>For those experiencing discrimination in the last 12 months:</a:t>
            </a:r>
          </a:p>
          <a:p>
            <a:pPr eaLnBrk="1" hangingPunct="1">
              <a:spcBef>
                <a:spcPct val="20000"/>
              </a:spcBef>
            </a:pPr>
            <a:endParaRPr lang="en-US" sz="1800" dirty="0"/>
          </a:p>
          <a:p>
            <a:pPr marL="257175" indent="-257175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Poor self-rated health was 1.6 times more likely</a:t>
            </a:r>
          </a:p>
          <a:p>
            <a:pPr marL="257175" indent="-257175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Psychological distress was 2.5 times more likely</a:t>
            </a:r>
          </a:p>
          <a:p>
            <a:pPr eaLnBrk="1" hangingPunct="1">
              <a:spcBef>
                <a:spcPct val="20000"/>
              </a:spcBef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B597E-8F7A-674B-9BD3-E5975F2CDA04}"/>
              </a:ext>
            </a:extLst>
          </p:cNvPr>
          <p:cNvSpPr txBox="1"/>
          <p:nvPr/>
        </p:nvSpPr>
        <p:spPr>
          <a:xfrm>
            <a:off x="6458857" y="4446813"/>
            <a:ext cx="2395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Krnjacki</a:t>
            </a:r>
            <a:r>
              <a:rPr lang="en-US" sz="1400" dirty="0"/>
              <a:t> et al. 2017)</a:t>
            </a:r>
          </a:p>
        </p:txBody>
      </p:sp>
    </p:spTree>
    <p:extLst>
      <p:ext uri="{BB962C8B-B14F-4D97-AF65-F5344CB8AC3E}">
        <p14:creationId xmlns:p14="http://schemas.microsoft.com/office/powerpoint/2010/main" val="952177062"/>
      </p:ext>
    </p:extLst>
  </p:cSld>
  <p:clrMapOvr>
    <a:masterClrMapping/>
  </p:clrMapOvr>
</p:sld>
</file>

<file path=ppt/theme/theme1.xml><?xml version="1.0" encoding="utf-8"?>
<a:theme xmlns:a="http://schemas.openxmlformats.org/drawingml/2006/main" name="unimelb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unimelb.thmx</Template>
  <TotalTime>24385</TotalTime>
  <Words>909</Words>
  <Application>Microsoft Office PowerPoint</Application>
  <PresentationFormat>On-screen Show (16:9)</PresentationFormat>
  <Paragraphs>150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Wingdings</vt:lpstr>
      <vt:lpstr>unimelb</vt:lpstr>
      <vt:lpstr>Violence, discrimination, bullying and community attitudes </vt:lpstr>
      <vt:lpstr>Overview of talk</vt:lpstr>
      <vt:lpstr>PowerPoint Presentation</vt:lpstr>
      <vt:lpstr>Disability and Violence (PSS 2012)</vt:lpstr>
      <vt:lpstr>Violence: Impairment type (PSS 2016)</vt:lpstr>
      <vt:lpstr>PowerPoint Presentation</vt:lpstr>
      <vt:lpstr>Discrimination:  Severity of disability  (SDAC 2015) </vt:lpstr>
      <vt:lpstr>Discrimination: Impairment type (SDAC 2015)</vt:lpstr>
      <vt:lpstr>Discrimination:  Impact on wellbeing</vt:lpstr>
      <vt:lpstr>PowerPoint Presentation</vt:lpstr>
      <vt:lpstr>Bullying: among adolescents (LSAC)</vt:lpstr>
      <vt:lpstr>PowerPoint Presentation</vt:lpstr>
      <vt:lpstr>PowerPoint Presentation</vt:lpstr>
      <vt:lpstr>Co-researchers</vt:lpstr>
      <vt:lpstr>PowerPoint Presentation</vt:lpstr>
      <vt:lpstr>PowerPoint Presentation</vt:lpstr>
      <vt:lpstr>Community Attitudes: preliminary findings</vt:lpstr>
      <vt:lpstr>PowerPoint Presentation</vt:lpstr>
      <vt:lpstr>PowerPoint Presentation</vt:lpstr>
      <vt:lpstr>PowerPoint Presentation</vt:lpstr>
      <vt:lpstr>PowerPoint Presentation</vt:lpstr>
      <vt:lpstr>Overview of talk</vt:lpstr>
      <vt:lpstr>Collaborators</vt:lpstr>
      <vt:lpstr>Funding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Milner</dc:creator>
  <cp:lastModifiedBy>Deaf Sports Recreation Victoria</cp:lastModifiedBy>
  <cp:revision>671</cp:revision>
  <cp:lastPrinted>2018-09-13T10:10:25Z</cp:lastPrinted>
  <dcterms:created xsi:type="dcterms:W3CDTF">2014-02-18T00:01:15Z</dcterms:created>
  <dcterms:modified xsi:type="dcterms:W3CDTF">2018-09-13T19:22:06Z</dcterms:modified>
</cp:coreProperties>
</file>