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9" r:id="rId12"/>
    <p:sldId id="282" r:id="rId13"/>
    <p:sldId id="285" r:id="rId14"/>
    <p:sldId id="286" r:id="rId15"/>
    <p:sldId id="283" r:id="rId16"/>
    <p:sldId id="284" r:id="rId1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3D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198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FFB511-4F30-4CE6-BCA4-0B53AF57B1F5}" type="datetimeFigureOut">
              <a:rPr lang="en-AU" smtClean="0"/>
              <a:t>14/02/2018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837DD9-EDE6-462C-B4B9-C58F3D63D68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85313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37DD9-EDE6-462C-B4B9-C58F3D63D682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712557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37DD9-EDE6-462C-B4B9-C58F3D63D682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56260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37DD9-EDE6-462C-B4B9-C58F3D63D682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712557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37DD9-EDE6-462C-B4B9-C58F3D63D682}" type="slidenum">
              <a:rPr lang="en-AU" smtClean="0"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71255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1C6C4-0BF4-4CB1-A2F8-5A984C43F01B}" type="datetimeFigureOut">
              <a:rPr lang="en-AU" smtClean="0"/>
              <a:t>14/02/2018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25C36-D056-4FEF-99E6-E347D78FB2F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3305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1C6C4-0BF4-4CB1-A2F8-5A984C43F01B}" type="datetimeFigureOut">
              <a:rPr lang="en-AU" smtClean="0"/>
              <a:t>14/02/2018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25C36-D056-4FEF-99E6-E347D78FB2F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07029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1C6C4-0BF4-4CB1-A2F8-5A984C43F01B}" type="datetimeFigureOut">
              <a:rPr lang="en-AU" smtClean="0"/>
              <a:t>14/02/2018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25C36-D056-4FEF-99E6-E347D78FB2F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20628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1C6C4-0BF4-4CB1-A2F8-5A984C43F01B}" type="datetimeFigureOut">
              <a:rPr lang="en-AU" smtClean="0"/>
              <a:t>14/02/2018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25C36-D056-4FEF-99E6-E347D78FB2F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21031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1C6C4-0BF4-4CB1-A2F8-5A984C43F01B}" type="datetimeFigureOut">
              <a:rPr lang="en-AU" smtClean="0"/>
              <a:t>14/02/2018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25C36-D056-4FEF-99E6-E347D78FB2F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97218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1C6C4-0BF4-4CB1-A2F8-5A984C43F01B}" type="datetimeFigureOut">
              <a:rPr lang="en-AU" smtClean="0"/>
              <a:t>14/02/2018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25C36-D056-4FEF-99E6-E347D78FB2F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62646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1C6C4-0BF4-4CB1-A2F8-5A984C43F01B}" type="datetimeFigureOut">
              <a:rPr lang="en-AU" smtClean="0"/>
              <a:t>14/02/2018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25C36-D056-4FEF-99E6-E347D78FB2F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24002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1C6C4-0BF4-4CB1-A2F8-5A984C43F01B}" type="datetimeFigureOut">
              <a:rPr lang="en-AU" smtClean="0"/>
              <a:t>14/02/2018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25C36-D056-4FEF-99E6-E347D78FB2F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6466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1C6C4-0BF4-4CB1-A2F8-5A984C43F01B}" type="datetimeFigureOut">
              <a:rPr lang="en-AU" smtClean="0"/>
              <a:t>14/02/2018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25C36-D056-4FEF-99E6-E347D78FB2F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740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1C6C4-0BF4-4CB1-A2F8-5A984C43F01B}" type="datetimeFigureOut">
              <a:rPr lang="en-AU" smtClean="0"/>
              <a:t>14/02/2018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25C36-D056-4FEF-99E6-E347D78FB2F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7491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1C6C4-0BF4-4CB1-A2F8-5A984C43F01B}" type="datetimeFigureOut">
              <a:rPr lang="en-AU" smtClean="0"/>
              <a:t>14/02/2018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25C36-D056-4FEF-99E6-E347D78FB2F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0584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B1C6C4-0BF4-4CB1-A2F8-5A984C43F01B}" type="datetimeFigureOut">
              <a:rPr lang="en-AU" smtClean="0"/>
              <a:t>14/02/2018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B25C36-D056-4FEF-99E6-E347D78FB2F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22718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schoolresolution@edumail.vic.gov.au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info@vicsrc.org.au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1851670"/>
            <a:ext cx="3096344" cy="2232248"/>
          </a:xfrm>
        </p:spPr>
        <p:txBody>
          <a:bodyPr>
            <a:noAutofit/>
          </a:bodyPr>
          <a:lstStyle/>
          <a:p>
            <a:r>
              <a:rPr lang="en-AU" sz="3700" b="1" kern="0" dirty="0" smtClean="0">
                <a:solidFill>
                  <a:schemeClr val="bg1"/>
                </a:solidFill>
                <a:latin typeface="Arial" pitchFamily="34" charset="0"/>
                <a:ea typeface="Karla" pitchFamily="2" charset="0"/>
                <a:cs typeface="Arial" pitchFamily="34" charset="0"/>
              </a:rPr>
              <a:t>Education and Young People</a:t>
            </a:r>
            <a:endParaRPr lang="en-AU" sz="3700" b="1" dirty="0">
              <a:solidFill>
                <a:schemeClr val="bg1"/>
              </a:solidFill>
              <a:latin typeface="Arial" pitchFamily="34" charset="0"/>
              <a:ea typeface="Karla" pitchFamily="2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3" t="19924" r="6118" b="22514"/>
          <a:stretch/>
        </p:blipFill>
        <p:spPr>
          <a:xfrm>
            <a:off x="179512" y="123478"/>
            <a:ext cx="2088232" cy="55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4065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50"/>
              </a:spcBef>
            </a:pPr>
            <a:r>
              <a:rPr lang="en-AU" sz="3600" b="1" kern="0" dirty="0" smtClean="0">
                <a:solidFill>
                  <a:srgbClr val="293F86"/>
                </a:solidFill>
                <a:ea typeface="Karla" pitchFamily="2" charset="0"/>
              </a:rPr>
              <a:t>Attitudes - Students</a:t>
            </a:r>
            <a:endParaRPr lang="en-AU" sz="3600" b="1" kern="0" dirty="0">
              <a:solidFill>
                <a:srgbClr val="293F86"/>
              </a:solidFill>
              <a:ea typeface="Karla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059582"/>
            <a:ext cx="8229600" cy="37444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800" dirty="0" smtClean="0">
                <a:solidFill>
                  <a:srgbClr val="293F86"/>
                </a:solidFill>
                <a:ea typeface="Karla" pitchFamily="2" charset="0"/>
              </a:rPr>
              <a:t>Young people say:</a:t>
            </a:r>
            <a:endParaRPr lang="en-AU" sz="2800" dirty="0" smtClean="0">
              <a:solidFill>
                <a:srgbClr val="293F86"/>
              </a:solidFill>
              <a:ea typeface="Karla" pitchFamily="2" charset="0"/>
            </a:endParaRPr>
          </a:p>
          <a:p>
            <a:r>
              <a:rPr lang="en-AU" sz="2800" dirty="0" smtClean="0">
                <a:solidFill>
                  <a:srgbClr val="293F86"/>
                </a:solidFill>
                <a:ea typeface="Karla" pitchFamily="2" charset="0"/>
              </a:rPr>
              <a:t>I don’t want them to know I have a disability</a:t>
            </a:r>
          </a:p>
          <a:p>
            <a:r>
              <a:rPr lang="en-AU" sz="2800" dirty="0" smtClean="0">
                <a:solidFill>
                  <a:srgbClr val="293F86"/>
                </a:solidFill>
                <a:ea typeface="Karla" pitchFamily="2" charset="0"/>
              </a:rPr>
              <a:t>Bullying is really bad</a:t>
            </a:r>
          </a:p>
          <a:p>
            <a:r>
              <a:rPr lang="en-AU" sz="2800" dirty="0" smtClean="0">
                <a:solidFill>
                  <a:srgbClr val="293F86"/>
                </a:solidFill>
                <a:ea typeface="Karla" pitchFamily="2" charset="0"/>
              </a:rPr>
              <a:t>I wish they understood disability</a:t>
            </a:r>
            <a:endParaRPr lang="en-AU" sz="2800" dirty="0">
              <a:solidFill>
                <a:srgbClr val="293F86"/>
              </a:solidFill>
              <a:ea typeface="Karla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796136" y="4083918"/>
            <a:ext cx="108012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1400" b="1" kern="0" dirty="0" smtClean="0">
                <a:solidFill>
                  <a:schemeClr val="bg1"/>
                </a:solidFill>
                <a:latin typeface="Arial" pitchFamily="34" charset="0"/>
                <a:ea typeface="Karla" pitchFamily="2" charset="0"/>
                <a:cs typeface="Arial" pitchFamily="34" charset="0"/>
              </a:rPr>
              <a:t>FELIX</a:t>
            </a:r>
            <a:endParaRPr lang="en-AU" sz="1400" b="1" dirty="0">
              <a:solidFill>
                <a:schemeClr val="bg1"/>
              </a:solidFill>
              <a:latin typeface="Arial" pitchFamily="34" charset="0"/>
              <a:ea typeface="Karla" pitchFamily="2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8767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50"/>
              </a:spcBef>
            </a:pPr>
            <a:r>
              <a:rPr lang="en-AU" sz="3600" b="1" kern="0" dirty="0" smtClean="0">
                <a:solidFill>
                  <a:srgbClr val="293F86"/>
                </a:solidFill>
                <a:ea typeface="Karla" pitchFamily="2" charset="0"/>
              </a:rPr>
              <a:t>Attitudes - Parents</a:t>
            </a:r>
            <a:endParaRPr lang="en-AU" sz="3600" b="1" kern="0" dirty="0">
              <a:solidFill>
                <a:srgbClr val="293F86"/>
              </a:solidFill>
              <a:ea typeface="Karla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059582"/>
            <a:ext cx="8229600" cy="37444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800" dirty="0" smtClean="0">
                <a:solidFill>
                  <a:srgbClr val="293F86"/>
                </a:solidFill>
                <a:ea typeface="Karla" pitchFamily="2" charset="0"/>
              </a:rPr>
              <a:t>YDAS observes that:</a:t>
            </a:r>
          </a:p>
          <a:p>
            <a:r>
              <a:rPr lang="en-AU" sz="2800" dirty="0" smtClean="0">
                <a:solidFill>
                  <a:srgbClr val="293F86"/>
                </a:solidFill>
                <a:ea typeface="Karla" pitchFamily="2" charset="0"/>
              </a:rPr>
              <a:t>Sometimes parents are more concerned than students</a:t>
            </a:r>
          </a:p>
          <a:p>
            <a:r>
              <a:rPr lang="en-AU" sz="2800" dirty="0" smtClean="0">
                <a:solidFill>
                  <a:srgbClr val="293F86"/>
                </a:solidFill>
                <a:ea typeface="Karla" pitchFamily="2" charset="0"/>
              </a:rPr>
              <a:t>Dynamics between students and </a:t>
            </a:r>
          </a:p>
          <a:p>
            <a:pPr marL="0" indent="0">
              <a:buNone/>
            </a:pPr>
            <a:r>
              <a:rPr lang="en-AU" sz="2800" dirty="0" smtClean="0">
                <a:solidFill>
                  <a:srgbClr val="293F86"/>
                </a:solidFill>
                <a:ea typeface="Karla" pitchFamily="2" charset="0"/>
              </a:rPr>
              <a:t>parents can be complicated</a:t>
            </a:r>
          </a:p>
          <a:p>
            <a:pPr marL="0" indent="0">
              <a:buNone/>
            </a:pPr>
            <a:endParaRPr lang="en-AU" sz="2800" dirty="0" smtClean="0">
              <a:solidFill>
                <a:srgbClr val="293F86"/>
              </a:solidFill>
              <a:ea typeface="Karla" pitchFamily="2" charset="0"/>
            </a:endParaRPr>
          </a:p>
          <a:p>
            <a:endParaRPr lang="en-AU" sz="2800" dirty="0">
              <a:solidFill>
                <a:srgbClr val="293F86"/>
              </a:solidFill>
              <a:ea typeface="Karla" pitchFamily="2" charset="0"/>
            </a:endParaRPr>
          </a:p>
          <a:p>
            <a:pPr marL="0" indent="0">
              <a:buNone/>
            </a:pPr>
            <a:endParaRPr lang="en-AU" sz="2800" dirty="0">
              <a:solidFill>
                <a:srgbClr val="293F86"/>
              </a:solidFill>
              <a:ea typeface="Karla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796136" y="4083918"/>
            <a:ext cx="100811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1400" b="1" kern="0" dirty="0" smtClean="0">
                <a:solidFill>
                  <a:schemeClr val="bg1"/>
                </a:solidFill>
                <a:latin typeface="Arial" pitchFamily="34" charset="0"/>
                <a:ea typeface="Karla" pitchFamily="2" charset="0"/>
                <a:cs typeface="Arial" pitchFamily="34" charset="0"/>
              </a:rPr>
              <a:t>NATHAN</a:t>
            </a:r>
            <a:endParaRPr lang="en-AU" sz="1400" b="1" dirty="0">
              <a:solidFill>
                <a:schemeClr val="bg1"/>
              </a:solidFill>
              <a:latin typeface="Arial" pitchFamily="34" charset="0"/>
              <a:ea typeface="Karla" pitchFamily="2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0689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50"/>
              </a:spcBef>
              <a:defRPr/>
            </a:pPr>
            <a:r>
              <a:rPr lang="en-AU" sz="3600" b="1" kern="0" dirty="0" smtClean="0">
                <a:solidFill>
                  <a:srgbClr val="293F86"/>
                </a:solidFill>
                <a:ea typeface="Karla" pitchFamily="2" charset="0"/>
              </a:rPr>
              <a:t>Access to supports</a:t>
            </a:r>
            <a:endParaRPr lang="en-AU" sz="3600" b="1" kern="0" dirty="0">
              <a:solidFill>
                <a:srgbClr val="293F86"/>
              </a:solidFill>
              <a:ea typeface="Karla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7544" y="1059582"/>
            <a:ext cx="8229600" cy="3600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800" dirty="0" smtClean="0">
                <a:solidFill>
                  <a:srgbClr val="293F86"/>
                </a:solidFill>
                <a:ea typeface="Karla" pitchFamily="2" charset="0"/>
              </a:rPr>
              <a:t>Good supports are hard to come by, including:</a:t>
            </a:r>
          </a:p>
          <a:p>
            <a:r>
              <a:rPr lang="en-AU" sz="2800" dirty="0" smtClean="0">
                <a:solidFill>
                  <a:srgbClr val="293F86"/>
                </a:solidFill>
                <a:ea typeface="Karla" pitchFamily="2" charset="0"/>
              </a:rPr>
              <a:t>Supports to remain at school and to return (or do Year 12 over a longer period)</a:t>
            </a:r>
          </a:p>
          <a:p>
            <a:r>
              <a:rPr lang="en-AU" sz="2800" dirty="0" smtClean="0">
                <a:solidFill>
                  <a:srgbClr val="293F86"/>
                </a:solidFill>
                <a:ea typeface="Karla" pitchFamily="2" charset="0"/>
              </a:rPr>
              <a:t>Support to learn (exams, using technology well)</a:t>
            </a:r>
            <a:endParaRPr lang="en-AU" sz="2800" dirty="0" smtClean="0">
              <a:solidFill>
                <a:srgbClr val="293F86"/>
              </a:solidFill>
              <a:ea typeface="Karla" pitchFamily="2" charset="0"/>
            </a:endParaRPr>
          </a:p>
          <a:p>
            <a:r>
              <a:rPr lang="en-AU" sz="2800" dirty="0" smtClean="0">
                <a:solidFill>
                  <a:srgbClr val="293F86"/>
                </a:solidFill>
                <a:ea typeface="Karla" pitchFamily="2" charset="0"/>
              </a:rPr>
              <a:t>Support to engage in work or work preparedness</a:t>
            </a:r>
            <a:endParaRPr lang="en-AU" sz="2800" dirty="0" smtClean="0">
              <a:solidFill>
                <a:srgbClr val="293F86"/>
              </a:solidFill>
              <a:ea typeface="Karla" pitchFamily="2" charset="0"/>
            </a:endParaRPr>
          </a:p>
          <a:p>
            <a:r>
              <a:rPr lang="en-AU" sz="2800" dirty="0" smtClean="0">
                <a:solidFill>
                  <a:srgbClr val="293F86"/>
                </a:solidFill>
                <a:ea typeface="Karla" pitchFamily="2" charset="0"/>
              </a:rPr>
              <a:t>Socially inclusive supports are important (aides)</a:t>
            </a:r>
          </a:p>
          <a:p>
            <a:endParaRPr lang="en-AU" sz="2800" dirty="0">
              <a:solidFill>
                <a:srgbClr val="293F86"/>
              </a:solidFill>
              <a:ea typeface="Karla" pitchFamily="2" charset="0"/>
            </a:endParaRPr>
          </a:p>
          <a:p>
            <a:pPr marL="0" indent="0">
              <a:buNone/>
            </a:pPr>
            <a:endParaRPr lang="en-AU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5753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50"/>
              </a:spcBef>
              <a:defRPr/>
            </a:pPr>
            <a:r>
              <a:rPr lang="en-AU" sz="3600" b="1" kern="0" dirty="0" smtClean="0">
                <a:solidFill>
                  <a:srgbClr val="293F86"/>
                </a:solidFill>
                <a:ea typeface="Karla" pitchFamily="2" charset="0"/>
              </a:rPr>
              <a:t>Navigating discrimination</a:t>
            </a:r>
            <a:endParaRPr lang="en-AU" sz="3600" b="1" kern="0" dirty="0">
              <a:solidFill>
                <a:srgbClr val="293F86"/>
              </a:solidFill>
              <a:ea typeface="Karla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7544" y="1059582"/>
            <a:ext cx="8229600" cy="3600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800" dirty="0" smtClean="0">
                <a:solidFill>
                  <a:srgbClr val="293F86"/>
                </a:solidFill>
                <a:ea typeface="Karla" pitchFamily="2" charset="0"/>
              </a:rPr>
              <a:t>Young people find navigating discrimination difficult because:</a:t>
            </a:r>
          </a:p>
          <a:p>
            <a:r>
              <a:rPr lang="en-AU" sz="2800" dirty="0" smtClean="0">
                <a:solidFill>
                  <a:srgbClr val="293F86"/>
                </a:solidFill>
                <a:ea typeface="Karla" pitchFamily="2" charset="0"/>
              </a:rPr>
              <a:t>Young people don’t always recognise that something is discriminatory</a:t>
            </a:r>
          </a:p>
          <a:p>
            <a:r>
              <a:rPr lang="en-AU" sz="2800" dirty="0" smtClean="0">
                <a:solidFill>
                  <a:srgbClr val="293F86"/>
                </a:solidFill>
                <a:ea typeface="Karla" pitchFamily="2" charset="0"/>
              </a:rPr>
              <a:t>Laws can be hard to understand</a:t>
            </a:r>
          </a:p>
          <a:p>
            <a:r>
              <a:rPr lang="en-AU" sz="2800" dirty="0" smtClean="0">
                <a:solidFill>
                  <a:srgbClr val="293F86"/>
                </a:solidFill>
                <a:ea typeface="Karla" pitchFamily="2" charset="0"/>
              </a:rPr>
              <a:t>There are other pressures in their lives</a:t>
            </a:r>
          </a:p>
          <a:p>
            <a:r>
              <a:rPr lang="en-AU" sz="2800" dirty="0" smtClean="0">
                <a:solidFill>
                  <a:srgbClr val="293F86"/>
                </a:solidFill>
                <a:ea typeface="Karla" pitchFamily="2" charset="0"/>
              </a:rPr>
              <a:t>They can be worried about relationships at school</a:t>
            </a:r>
            <a:endParaRPr lang="en-AU" sz="2800" dirty="0">
              <a:solidFill>
                <a:srgbClr val="293F86"/>
              </a:solidFill>
              <a:ea typeface="Karla" pitchFamily="2" charset="0"/>
            </a:endParaRPr>
          </a:p>
          <a:p>
            <a:pPr marL="0" indent="0">
              <a:buNone/>
            </a:pPr>
            <a:endParaRPr lang="en-AU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363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50"/>
              </a:spcBef>
            </a:pPr>
            <a:r>
              <a:rPr lang="en-AU" sz="3600" b="1" kern="0" dirty="0" smtClean="0">
                <a:solidFill>
                  <a:srgbClr val="293F86"/>
                </a:solidFill>
                <a:ea typeface="Karla" pitchFamily="2" charset="0"/>
              </a:rPr>
              <a:t>Other Resources</a:t>
            </a:r>
            <a:endParaRPr lang="en-AU" sz="3600" b="1" kern="0" dirty="0">
              <a:solidFill>
                <a:srgbClr val="293F86"/>
              </a:solidFill>
              <a:ea typeface="Karla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059582"/>
            <a:ext cx="8229600" cy="37444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800" dirty="0" smtClean="0">
                <a:solidFill>
                  <a:schemeClr val="tx2"/>
                </a:solidFill>
              </a:rPr>
              <a:t>Office for Independent School Dispute Resolution</a:t>
            </a:r>
          </a:p>
          <a:p>
            <a:pPr marL="0" indent="0">
              <a:buNone/>
            </a:pPr>
            <a:r>
              <a:rPr lang="en-AU" sz="2800" dirty="0" smtClean="0">
                <a:solidFill>
                  <a:schemeClr val="tx2"/>
                </a:solidFill>
              </a:rPr>
              <a:t>1300 017 593 or </a:t>
            </a:r>
            <a:r>
              <a:rPr lang="en-AU" sz="2800" dirty="0" smtClean="0">
                <a:solidFill>
                  <a:schemeClr val="tx2"/>
                </a:solidFill>
                <a:hlinkClick r:id="rId3"/>
              </a:rPr>
              <a:t>schoolresolution@edumail.vic.gov.au</a:t>
            </a:r>
            <a:endParaRPr lang="en-AU" sz="28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AU" sz="28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AU" sz="2800" dirty="0" err="1" smtClean="0">
                <a:solidFill>
                  <a:schemeClr val="tx2"/>
                </a:solidFill>
              </a:rPr>
              <a:t>VicSRC</a:t>
            </a:r>
            <a:endParaRPr lang="en-AU" sz="28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AU" sz="2800" dirty="0" smtClean="0">
                <a:solidFill>
                  <a:schemeClr val="tx2"/>
                </a:solidFill>
              </a:rPr>
              <a:t>9267 3744 or </a:t>
            </a:r>
            <a:r>
              <a:rPr lang="en-AU" sz="2800" dirty="0" smtClean="0">
                <a:solidFill>
                  <a:schemeClr val="tx2"/>
                </a:solidFill>
                <a:hlinkClick r:id="rId4"/>
              </a:rPr>
              <a:t>info@vicsrc.org.au</a:t>
            </a:r>
            <a:endParaRPr lang="en-AU" sz="28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AU" sz="2800" dirty="0" smtClean="0">
              <a:solidFill>
                <a:schemeClr val="tx2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940152" y="4083918"/>
            <a:ext cx="108012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1300" b="1" kern="0" dirty="0" smtClean="0">
                <a:solidFill>
                  <a:schemeClr val="bg1"/>
                </a:solidFill>
                <a:latin typeface="Arial" pitchFamily="34" charset="0"/>
                <a:ea typeface="Karla" pitchFamily="2" charset="0"/>
                <a:cs typeface="Arial" pitchFamily="34" charset="0"/>
              </a:rPr>
              <a:t>ALYSHA &amp; ISABELLE</a:t>
            </a:r>
            <a:endParaRPr lang="en-AU" sz="1300" b="1" dirty="0">
              <a:solidFill>
                <a:schemeClr val="bg1"/>
              </a:solidFill>
              <a:latin typeface="Arial" pitchFamily="34" charset="0"/>
              <a:ea typeface="Karla" pitchFamily="2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32663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50"/>
              </a:spcBef>
              <a:defRPr/>
            </a:pPr>
            <a:r>
              <a:rPr lang="en-AU" sz="3600" b="1" kern="0" dirty="0">
                <a:solidFill>
                  <a:srgbClr val="293F86"/>
                </a:solidFill>
                <a:ea typeface="Karla" pitchFamily="2" charset="0"/>
              </a:rPr>
              <a:t>Youth Disability Advocacy Service (YDAS)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7544" y="1059582"/>
            <a:ext cx="8229600" cy="3600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800" dirty="0" smtClean="0">
                <a:solidFill>
                  <a:srgbClr val="293F86"/>
                </a:solidFill>
                <a:ea typeface="Karla" pitchFamily="2" charset="0"/>
              </a:rPr>
              <a:t>Phone: (03</a:t>
            </a:r>
            <a:r>
              <a:rPr lang="en-AU" sz="2800" dirty="0">
                <a:solidFill>
                  <a:srgbClr val="293F86"/>
                </a:solidFill>
                <a:ea typeface="Karla" pitchFamily="2" charset="0"/>
              </a:rPr>
              <a:t>) 9267 </a:t>
            </a:r>
            <a:r>
              <a:rPr lang="en-AU" sz="2800" dirty="0" smtClean="0">
                <a:solidFill>
                  <a:srgbClr val="293F86"/>
                </a:solidFill>
                <a:ea typeface="Karla" pitchFamily="2" charset="0"/>
              </a:rPr>
              <a:t>3709</a:t>
            </a:r>
          </a:p>
          <a:p>
            <a:pPr marL="0" indent="0">
              <a:buNone/>
            </a:pPr>
            <a:r>
              <a:rPr lang="en-AU" sz="2800" dirty="0" smtClean="0">
                <a:solidFill>
                  <a:srgbClr val="293F86"/>
                </a:solidFill>
                <a:ea typeface="Karla" pitchFamily="2" charset="0"/>
              </a:rPr>
              <a:t>www.ydas.org.au</a:t>
            </a:r>
            <a:endParaRPr lang="en-AU" sz="2800" dirty="0" smtClean="0">
              <a:solidFill>
                <a:schemeClr val="tx2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403648" y="4083918"/>
            <a:ext cx="1008112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1400" b="1" kern="0" dirty="0" smtClean="0">
                <a:solidFill>
                  <a:schemeClr val="bg1"/>
                </a:solidFill>
                <a:latin typeface="Arial" pitchFamily="34" charset="0"/>
                <a:ea typeface="Karla" pitchFamily="2" charset="0"/>
                <a:cs typeface="Arial" pitchFamily="34" charset="0"/>
              </a:rPr>
              <a:t>THE YDAS</a:t>
            </a:r>
            <a:br>
              <a:rPr lang="en-AU" sz="1400" b="1" kern="0" dirty="0" smtClean="0">
                <a:solidFill>
                  <a:schemeClr val="bg1"/>
                </a:solidFill>
                <a:latin typeface="Arial" pitchFamily="34" charset="0"/>
                <a:ea typeface="Karla" pitchFamily="2" charset="0"/>
                <a:cs typeface="Arial" pitchFamily="34" charset="0"/>
              </a:rPr>
            </a:br>
            <a:r>
              <a:rPr lang="en-AU" sz="1400" b="1" kern="0" dirty="0" smtClean="0">
                <a:solidFill>
                  <a:schemeClr val="bg1"/>
                </a:solidFill>
                <a:latin typeface="Arial" pitchFamily="34" charset="0"/>
                <a:ea typeface="Karla" pitchFamily="2" charset="0"/>
                <a:cs typeface="Arial" pitchFamily="34" charset="0"/>
              </a:rPr>
              <a:t>TEAM</a:t>
            </a:r>
            <a:endParaRPr lang="en-AU" sz="1400" b="1" dirty="0">
              <a:solidFill>
                <a:schemeClr val="bg1"/>
              </a:solidFill>
              <a:latin typeface="Arial" pitchFamily="34" charset="0"/>
              <a:ea typeface="Karla" pitchFamily="2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5040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7" t="19924" r="3072" b="22514"/>
          <a:stretch/>
        </p:blipFill>
        <p:spPr>
          <a:xfrm>
            <a:off x="2771800" y="1851670"/>
            <a:ext cx="3745222" cy="909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12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600" b="1" dirty="0">
                <a:solidFill>
                  <a:schemeClr val="tx2"/>
                </a:solidFill>
              </a:rPr>
              <a:t>Acknowledgement of C</a:t>
            </a:r>
            <a:r>
              <a:rPr lang="en-AU" sz="3600" b="1" dirty="0" smtClean="0">
                <a:solidFill>
                  <a:schemeClr val="tx2"/>
                </a:solidFill>
              </a:rPr>
              <a:t>ountry</a:t>
            </a:r>
            <a:endParaRPr lang="en-AU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059582"/>
            <a:ext cx="8229600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800" dirty="0">
                <a:solidFill>
                  <a:schemeClr val="tx2"/>
                </a:solidFill>
              </a:rPr>
              <a:t>We would like to acknowledge the traditional custodians of the land we gather today and pay our respects to both past and present elders and we </a:t>
            </a:r>
            <a:r>
              <a:rPr lang="en-AU" sz="2800" dirty="0" smtClean="0">
                <a:solidFill>
                  <a:schemeClr val="tx2"/>
                </a:solidFill>
              </a:rPr>
              <a:t>would </a:t>
            </a:r>
            <a:r>
              <a:rPr lang="en-AU" sz="2800" dirty="0">
                <a:solidFill>
                  <a:schemeClr val="tx2"/>
                </a:solidFill>
              </a:rPr>
              <a:t>also like to acknowledge the young </a:t>
            </a:r>
            <a:r>
              <a:rPr lang="en-AU" sz="2800" dirty="0" smtClean="0">
                <a:solidFill>
                  <a:schemeClr val="tx2"/>
                </a:solidFill>
              </a:rPr>
              <a:t>people as they are the future generation of elders and leaders.</a:t>
            </a:r>
            <a:endParaRPr lang="en-AU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626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600" b="1" dirty="0">
                <a:solidFill>
                  <a:schemeClr val="tx2"/>
                </a:solidFill>
              </a:rPr>
              <a:t>Youth Affairs Council Victoria</a:t>
            </a:r>
            <a:endParaRPr lang="en-AU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059582"/>
            <a:ext cx="8229600" cy="3394472"/>
          </a:xfrm>
        </p:spPr>
        <p:txBody>
          <a:bodyPr>
            <a:normAutofit/>
          </a:bodyPr>
          <a:lstStyle/>
          <a:p>
            <a:r>
              <a:rPr lang="en-AU" sz="2800" dirty="0">
                <a:solidFill>
                  <a:schemeClr val="tx2"/>
                </a:solidFill>
              </a:rPr>
              <a:t>The Youth Affairs Council Victoria (YACVic) is the </a:t>
            </a:r>
            <a:r>
              <a:rPr lang="en-AU" sz="2800" dirty="0" smtClean="0">
                <a:solidFill>
                  <a:schemeClr val="tx2"/>
                </a:solidFill>
              </a:rPr>
              <a:t> peak </a:t>
            </a:r>
            <a:r>
              <a:rPr lang="en-AU" sz="2800" dirty="0">
                <a:solidFill>
                  <a:schemeClr val="tx2"/>
                </a:solidFill>
              </a:rPr>
              <a:t>body and leading policy advocate on young people's issues in Victoria.</a:t>
            </a:r>
          </a:p>
          <a:p>
            <a:r>
              <a:rPr lang="en-AU" sz="2800" dirty="0">
                <a:solidFill>
                  <a:schemeClr val="tx2"/>
                </a:solidFill>
              </a:rPr>
              <a:t>Independent, not-for-profit organisation. Funded by Victorian Government's Office for Youth.</a:t>
            </a:r>
          </a:p>
          <a:p>
            <a:r>
              <a:rPr lang="en-AU" sz="2800" dirty="0" smtClean="0">
                <a:solidFill>
                  <a:schemeClr val="tx2"/>
                </a:solidFill>
              </a:rPr>
              <a:t>YACVic raises </a:t>
            </a:r>
            <a:r>
              <a:rPr lang="en-AU" sz="2800" dirty="0">
                <a:solidFill>
                  <a:schemeClr val="tx2"/>
                </a:solidFill>
              </a:rPr>
              <a:t>awareness of issues of concern to young people in Victoria.</a:t>
            </a:r>
          </a:p>
          <a:p>
            <a:pPr marL="0" indent="0">
              <a:buNone/>
            </a:pPr>
            <a:endParaRPr lang="en-AU" sz="2800" dirty="0">
              <a:solidFill>
                <a:schemeClr val="tx2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316416" y="4227934"/>
            <a:ext cx="864096" cy="288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1400" b="1" kern="0" dirty="0" smtClean="0">
                <a:solidFill>
                  <a:schemeClr val="bg1"/>
                </a:solidFill>
                <a:latin typeface="Arial" pitchFamily="34" charset="0"/>
                <a:ea typeface="Karla" pitchFamily="2" charset="0"/>
                <a:cs typeface="Arial" pitchFamily="34" charset="0"/>
              </a:rPr>
              <a:t>TROY</a:t>
            </a:r>
            <a:endParaRPr lang="en-AU" sz="1400" b="1" dirty="0">
              <a:solidFill>
                <a:schemeClr val="bg1"/>
              </a:solidFill>
              <a:latin typeface="Arial" pitchFamily="34" charset="0"/>
              <a:ea typeface="Karla" pitchFamily="2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35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600" b="1" dirty="0">
                <a:solidFill>
                  <a:schemeClr val="tx2"/>
                </a:solidFill>
              </a:rPr>
              <a:t>YACVic &amp; YDAS</a:t>
            </a:r>
            <a:endParaRPr lang="en-AU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059582"/>
            <a:ext cx="8229600" cy="3744416"/>
          </a:xfrm>
        </p:spPr>
        <p:txBody>
          <a:bodyPr>
            <a:normAutofit fontScale="85000" lnSpcReduction="20000"/>
          </a:bodyPr>
          <a:lstStyle/>
          <a:p>
            <a:r>
              <a:rPr lang="en-AU" sz="3300" dirty="0">
                <a:solidFill>
                  <a:schemeClr val="tx2"/>
                </a:solidFill>
              </a:rPr>
              <a:t>YACVic has 2</a:t>
            </a:r>
            <a:r>
              <a:rPr lang="en-AU" sz="3300" dirty="0" smtClean="0">
                <a:solidFill>
                  <a:schemeClr val="tx2"/>
                </a:solidFill>
              </a:rPr>
              <a:t> partner agencies and 2 core agencies:</a:t>
            </a:r>
          </a:p>
          <a:p>
            <a:pPr lvl="1">
              <a:buFont typeface="Arial" pitchFamily="34" charset="0"/>
              <a:buChar char="•"/>
            </a:pPr>
            <a:r>
              <a:rPr lang="en-AU" sz="3300" dirty="0" smtClean="0">
                <a:solidFill>
                  <a:schemeClr val="tx2"/>
                </a:solidFill>
              </a:rPr>
              <a:t>Victorian </a:t>
            </a:r>
            <a:r>
              <a:rPr lang="en-AU" sz="3300" dirty="0">
                <a:solidFill>
                  <a:schemeClr val="tx2"/>
                </a:solidFill>
              </a:rPr>
              <a:t>Student Representative </a:t>
            </a:r>
            <a:r>
              <a:rPr lang="en-AU" sz="3300" dirty="0" smtClean="0">
                <a:solidFill>
                  <a:schemeClr val="tx2"/>
                </a:solidFill>
              </a:rPr>
              <a:t>Council (partner)</a:t>
            </a:r>
            <a:endParaRPr lang="en-AU" sz="3300" dirty="0">
              <a:solidFill>
                <a:schemeClr val="tx2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n-AU" sz="3300" dirty="0" err="1">
                <a:solidFill>
                  <a:schemeClr val="tx2"/>
                </a:solidFill>
              </a:rPr>
              <a:t>Koorie</a:t>
            </a:r>
            <a:r>
              <a:rPr lang="en-AU" sz="3300" dirty="0">
                <a:solidFill>
                  <a:schemeClr val="tx2"/>
                </a:solidFill>
              </a:rPr>
              <a:t> Youth </a:t>
            </a:r>
            <a:r>
              <a:rPr lang="en-AU" sz="3300" dirty="0" smtClean="0">
                <a:solidFill>
                  <a:schemeClr val="tx2"/>
                </a:solidFill>
              </a:rPr>
              <a:t>Council (partner)</a:t>
            </a:r>
            <a:endParaRPr lang="en-AU" sz="3300" dirty="0">
              <a:solidFill>
                <a:schemeClr val="tx2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n-AU" sz="3300" dirty="0">
                <a:solidFill>
                  <a:schemeClr val="tx2"/>
                </a:solidFill>
              </a:rPr>
              <a:t>YACVIC </a:t>
            </a:r>
            <a:r>
              <a:rPr lang="en-AU" sz="3300" dirty="0" smtClean="0">
                <a:solidFill>
                  <a:schemeClr val="tx2"/>
                </a:solidFill>
              </a:rPr>
              <a:t>Rural (core)</a:t>
            </a:r>
            <a:endParaRPr lang="en-AU" sz="3300" dirty="0">
              <a:solidFill>
                <a:schemeClr val="tx2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n-AU" sz="3300" dirty="0">
                <a:solidFill>
                  <a:schemeClr val="tx2"/>
                </a:solidFill>
              </a:rPr>
              <a:t>Youth Disability Advocacy Service (</a:t>
            </a:r>
            <a:r>
              <a:rPr lang="en-AU" sz="3300" dirty="0" smtClean="0">
                <a:solidFill>
                  <a:schemeClr val="tx2"/>
                </a:solidFill>
              </a:rPr>
              <a:t>YDAS, core)</a:t>
            </a:r>
            <a:endParaRPr lang="en-AU" sz="3300" dirty="0">
              <a:solidFill>
                <a:schemeClr val="tx2"/>
              </a:solidFill>
            </a:endParaRPr>
          </a:p>
          <a:p>
            <a:r>
              <a:rPr lang="en-AU" sz="3300" dirty="0">
                <a:solidFill>
                  <a:schemeClr val="tx2"/>
                </a:solidFill>
              </a:rPr>
              <a:t>YDAS works alongside young people with </a:t>
            </a:r>
            <a:r>
              <a:rPr lang="en-AU" sz="3300" dirty="0" smtClean="0">
                <a:solidFill>
                  <a:schemeClr val="tx2"/>
                </a:solidFill>
              </a:rPr>
              <a:t>disability, mental </a:t>
            </a:r>
            <a:r>
              <a:rPr lang="en-AU" sz="3300" dirty="0">
                <a:solidFill>
                  <a:schemeClr val="tx2"/>
                </a:solidFill>
              </a:rPr>
              <a:t>illness or chronic illness between the ages of 12 </a:t>
            </a:r>
            <a:r>
              <a:rPr lang="en-AU" sz="3600" dirty="0">
                <a:solidFill>
                  <a:srgbClr val="293F86"/>
                </a:solidFill>
                <a:ea typeface="Karla" pitchFamily="2" charset="0"/>
              </a:rPr>
              <a:t>–</a:t>
            </a:r>
            <a:r>
              <a:rPr lang="en-AU" sz="3300" dirty="0" smtClean="0">
                <a:solidFill>
                  <a:schemeClr val="tx2"/>
                </a:solidFill>
              </a:rPr>
              <a:t> </a:t>
            </a:r>
            <a:r>
              <a:rPr lang="en-AU" sz="3300" dirty="0">
                <a:solidFill>
                  <a:schemeClr val="tx2"/>
                </a:solidFill>
              </a:rPr>
              <a:t>25 to raise awareness of their rights and to support them to achieve what they want.</a:t>
            </a:r>
            <a:endParaRPr lang="en-AU" sz="3300" dirty="0"/>
          </a:p>
          <a:p>
            <a:pPr marL="0" indent="0">
              <a:buNone/>
            </a:pPr>
            <a:endParaRPr lang="en-AU" sz="2800" dirty="0">
              <a:solidFill>
                <a:schemeClr val="tx2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316416" y="4227934"/>
            <a:ext cx="864096" cy="288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1400" b="1" kern="0" dirty="0" smtClean="0">
                <a:solidFill>
                  <a:schemeClr val="bg1"/>
                </a:solidFill>
                <a:latin typeface="Arial" pitchFamily="34" charset="0"/>
                <a:ea typeface="Karla" pitchFamily="2" charset="0"/>
                <a:cs typeface="Arial" pitchFamily="34" charset="0"/>
              </a:rPr>
              <a:t>TROY</a:t>
            </a:r>
            <a:endParaRPr lang="en-AU" sz="1400" b="1" dirty="0">
              <a:solidFill>
                <a:schemeClr val="bg1"/>
              </a:solidFill>
              <a:latin typeface="Arial" pitchFamily="34" charset="0"/>
              <a:ea typeface="Karla" pitchFamily="2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935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600" b="1" dirty="0">
                <a:solidFill>
                  <a:schemeClr val="tx2"/>
                </a:solidFill>
              </a:rPr>
              <a:t>Current YDAS </a:t>
            </a:r>
            <a:r>
              <a:rPr lang="en-AU" sz="3600" b="1" dirty="0" smtClean="0">
                <a:solidFill>
                  <a:schemeClr val="tx2"/>
                </a:solidFill>
              </a:rPr>
              <a:t>Projects</a:t>
            </a:r>
            <a:endParaRPr lang="en-AU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059582"/>
            <a:ext cx="8229600" cy="3744416"/>
          </a:xfrm>
        </p:spPr>
        <p:txBody>
          <a:bodyPr>
            <a:normAutofit/>
          </a:bodyPr>
          <a:lstStyle/>
          <a:p>
            <a:r>
              <a:rPr lang="en-AU" sz="2800" dirty="0">
                <a:solidFill>
                  <a:schemeClr val="tx2"/>
                </a:solidFill>
              </a:rPr>
              <a:t>Individual </a:t>
            </a:r>
            <a:r>
              <a:rPr lang="en-AU" sz="2800" dirty="0" smtClean="0">
                <a:solidFill>
                  <a:schemeClr val="tx2"/>
                </a:solidFill>
              </a:rPr>
              <a:t>advocacy</a:t>
            </a:r>
          </a:p>
          <a:p>
            <a:r>
              <a:rPr lang="en-AU" sz="2800" dirty="0" smtClean="0">
                <a:solidFill>
                  <a:schemeClr val="tx2"/>
                </a:solidFill>
              </a:rPr>
              <a:t>Systemic policy </a:t>
            </a:r>
            <a:r>
              <a:rPr lang="en-AU" sz="2800" dirty="0">
                <a:solidFill>
                  <a:schemeClr val="tx2"/>
                </a:solidFill>
              </a:rPr>
              <a:t>submissions</a:t>
            </a:r>
          </a:p>
          <a:p>
            <a:r>
              <a:rPr lang="en-AU" sz="2800" dirty="0">
                <a:solidFill>
                  <a:schemeClr val="tx2"/>
                </a:solidFill>
              </a:rPr>
              <a:t>NDIS </a:t>
            </a:r>
            <a:r>
              <a:rPr lang="en-AU" sz="2800" dirty="0" smtClean="0">
                <a:solidFill>
                  <a:schemeClr val="tx2"/>
                </a:solidFill>
              </a:rPr>
              <a:t>Readiness Project</a:t>
            </a:r>
            <a:endParaRPr lang="en-AU" sz="2800" dirty="0">
              <a:solidFill>
                <a:schemeClr val="tx2"/>
              </a:solidFill>
            </a:endParaRPr>
          </a:p>
          <a:p>
            <a:r>
              <a:rPr lang="en-AU" sz="2800" dirty="0">
                <a:solidFill>
                  <a:schemeClr val="tx2"/>
                </a:solidFill>
              </a:rPr>
              <a:t>Map Your </a:t>
            </a:r>
            <a:r>
              <a:rPr lang="en-AU" sz="2800" dirty="0" smtClean="0">
                <a:solidFill>
                  <a:schemeClr val="tx2"/>
                </a:solidFill>
              </a:rPr>
              <a:t>Future</a:t>
            </a:r>
            <a:endParaRPr lang="en-AU" sz="2800" dirty="0">
              <a:solidFill>
                <a:schemeClr val="tx2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156176" y="4227934"/>
            <a:ext cx="864096" cy="288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1400" b="1" kern="0" dirty="0" smtClean="0">
                <a:solidFill>
                  <a:schemeClr val="bg1"/>
                </a:solidFill>
                <a:latin typeface="Arial" pitchFamily="34" charset="0"/>
                <a:ea typeface="Karla" pitchFamily="2" charset="0"/>
                <a:cs typeface="Arial" pitchFamily="34" charset="0"/>
              </a:rPr>
              <a:t>SARAH</a:t>
            </a:r>
            <a:endParaRPr lang="en-AU" sz="1400" b="1" dirty="0">
              <a:solidFill>
                <a:schemeClr val="bg1"/>
              </a:solidFill>
              <a:latin typeface="Arial" pitchFamily="34" charset="0"/>
              <a:ea typeface="Karla" pitchFamily="2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4746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50"/>
              </a:spcBef>
            </a:pPr>
            <a:r>
              <a:rPr lang="en-AU" sz="3600" b="1" kern="0" dirty="0" smtClean="0">
                <a:solidFill>
                  <a:srgbClr val="293F86"/>
                </a:solidFill>
                <a:ea typeface="Karla" pitchFamily="2" charset="0"/>
              </a:rPr>
              <a:t>Individual Advocacy</a:t>
            </a:r>
            <a:endParaRPr lang="en-AU" sz="3600" b="1" kern="0" dirty="0">
              <a:solidFill>
                <a:srgbClr val="293F86"/>
              </a:solidFill>
              <a:ea typeface="Karla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059582"/>
            <a:ext cx="8229600" cy="374441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AU" sz="2800" dirty="0" smtClean="0">
                <a:solidFill>
                  <a:schemeClr val="tx2"/>
                </a:solidFill>
              </a:rPr>
              <a:t>YDAS supports eligible young people with short to medium term advocacy issues, </a:t>
            </a:r>
            <a:r>
              <a:rPr lang="en-AU" sz="2800" dirty="0" smtClean="0">
                <a:solidFill>
                  <a:schemeClr val="tx2"/>
                </a:solidFill>
              </a:rPr>
              <a:t>including education. Our top three issues are:</a:t>
            </a:r>
          </a:p>
          <a:p>
            <a:r>
              <a:rPr lang="en-AU" sz="2800" dirty="0" smtClean="0">
                <a:solidFill>
                  <a:schemeClr val="tx2"/>
                </a:solidFill>
              </a:rPr>
              <a:t>NDIS/disability support, </a:t>
            </a:r>
            <a:endParaRPr lang="en-AU" sz="2800" dirty="0" smtClean="0">
              <a:solidFill>
                <a:schemeClr val="tx2"/>
              </a:solidFill>
            </a:endParaRPr>
          </a:p>
          <a:p>
            <a:r>
              <a:rPr lang="en-AU" sz="2800" dirty="0" smtClean="0">
                <a:solidFill>
                  <a:schemeClr val="tx2"/>
                </a:solidFill>
              </a:rPr>
              <a:t>Education</a:t>
            </a:r>
          </a:p>
          <a:p>
            <a:r>
              <a:rPr lang="en-AU" sz="2800" dirty="0" smtClean="0">
                <a:solidFill>
                  <a:schemeClr val="tx2"/>
                </a:solidFill>
              </a:rPr>
              <a:t>Accommodation</a:t>
            </a:r>
            <a:endParaRPr lang="en-AU" sz="28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AU" sz="2800" dirty="0" smtClean="0">
                <a:solidFill>
                  <a:schemeClr val="tx2"/>
                </a:solidFill>
              </a:rPr>
              <a:t>We </a:t>
            </a:r>
            <a:r>
              <a:rPr lang="en-AU" sz="2800" dirty="0" smtClean="0">
                <a:solidFill>
                  <a:schemeClr val="tx2"/>
                </a:solidFill>
              </a:rPr>
              <a:t>accept referrals from anywhere – but we always want to hear from the young person. </a:t>
            </a:r>
          </a:p>
          <a:p>
            <a:pPr marL="0" indent="0">
              <a:buNone/>
            </a:pPr>
            <a:endParaRPr lang="en-AU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320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spcBef>
                <a:spcPts val="50"/>
              </a:spcBef>
            </a:pPr>
            <a:r>
              <a:rPr lang="en-AU" sz="3600" b="1" kern="0" dirty="0" smtClean="0">
                <a:solidFill>
                  <a:srgbClr val="293F86"/>
                </a:solidFill>
                <a:ea typeface="Karla" pitchFamily="2" charset="0"/>
              </a:rPr>
              <a:t>How are young people educated in Victoria?</a:t>
            </a:r>
            <a:endParaRPr lang="en-AU" sz="3600" b="1" kern="0" dirty="0">
              <a:solidFill>
                <a:srgbClr val="293F86"/>
              </a:solidFill>
              <a:ea typeface="Karla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059582"/>
            <a:ext cx="8229600" cy="37444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800" dirty="0" smtClean="0">
                <a:solidFill>
                  <a:schemeClr val="tx2"/>
                </a:solidFill>
              </a:rPr>
              <a:t>About 17% of school students in Victoria have a disability. About 2% are in special schools, mostly government run. </a:t>
            </a:r>
          </a:p>
          <a:p>
            <a:pPr marL="0" indent="0">
              <a:buNone/>
            </a:pPr>
            <a:r>
              <a:rPr lang="en-AU" sz="2800" dirty="0" smtClean="0">
                <a:solidFill>
                  <a:schemeClr val="tx2"/>
                </a:solidFill>
              </a:rPr>
              <a:t>Numbers of students in special schools is</a:t>
            </a:r>
          </a:p>
          <a:p>
            <a:pPr marL="0" indent="0">
              <a:buNone/>
            </a:pPr>
            <a:r>
              <a:rPr lang="en-AU" sz="2800" dirty="0" smtClean="0">
                <a:solidFill>
                  <a:schemeClr val="tx2"/>
                </a:solidFill>
              </a:rPr>
              <a:t>Increasing</a:t>
            </a:r>
          </a:p>
          <a:p>
            <a:pPr marL="0" indent="0">
              <a:buNone/>
            </a:pPr>
            <a:r>
              <a:rPr lang="en-AU" sz="2800" dirty="0" smtClean="0">
                <a:solidFill>
                  <a:schemeClr val="tx2"/>
                </a:solidFill>
              </a:rPr>
              <a:t>Nationally younger students less likely</a:t>
            </a:r>
          </a:p>
          <a:p>
            <a:pPr marL="0" indent="0">
              <a:buNone/>
            </a:pPr>
            <a:r>
              <a:rPr lang="en-AU" sz="2800" dirty="0" smtClean="0">
                <a:solidFill>
                  <a:schemeClr val="tx2"/>
                </a:solidFill>
              </a:rPr>
              <a:t>to be in special schools</a:t>
            </a:r>
            <a:endParaRPr lang="en-AU" sz="2800" dirty="0" smtClean="0">
              <a:solidFill>
                <a:schemeClr val="tx2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940152" y="4083918"/>
            <a:ext cx="108012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1300" b="1" kern="0" dirty="0" smtClean="0">
                <a:solidFill>
                  <a:schemeClr val="bg1"/>
                </a:solidFill>
                <a:latin typeface="Arial" pitchFamily="34" charset="0"/>
                <a:ea typeface="Karla" pitchFamily="2" charset="0"/>
                <a:cs typeface="Arial" pitchFamily="34" charset="0"/>
              </a:rPr>
              <a:t>ALYSHA &amp; ISABELLE</a:t>
            </a:r>
            <a:endParaRPr lang="en-AU" sz="1300" b="1" dirty="0">
              <a:solidFill>
                <a:schemeClr val="bg1"/>
              </a:solidFill>
              <a:latin typeface="Arial" pitchFamily="34" charset="0"/>
              <a:ea typeface="Karla" pitchFamily="2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802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50"/>
              </a:spcBef>
            </a:pPr>
            <a:r>
              <a:rPr lang="en-AU" sz="3600" b="1" kern="0" dirty="0" smtClean="0">
                <a:solidFill>
                  <a:srgbClr val="293F86"/>
                </a:solidFill>
                <a:ea typeface="Karla" pitchFamily="2" charset="0"/>
              </a:rPr>
              <a:t>What are the key issues?</a:t>
            </a:r>
            <a:endParaRPr lang="en-AU" sz="3600" b="1" kern="0" dirty="0">
              <a:solidFill>
                <a:srgbClr val="293F86"/>
              </a:solidFill>
              <a:ea typeface="Karla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059582"/>
            <a:ext cx="8229600" cy="3744416"/>
          </a:xfrm>
        </p:spPr>
        <p:txBody>
          <a:bodyPr>
            <a:normAutofit/>
          </a:bodyPr>
          <a:lstStyle/>
          <a:p>
            <a:r>
              <a:rPr lang="en-AU" sz="2800" dirty="0" smtClean="0">
                <a:solidFill>
                  <a:schemeClr val="tx2"/>
                </a:solidFill>
              </a:rPr>
              <a:t>Attitudes – of teachers, students and parents</a:t>
            </a:r>
          </a:p>
          <a:p>
            <a:r>
              <a:rPr lang="en-AU" sz="2800" dirty="0" smtClean="0">
                <a:solidFill>
                  <a:schemeClr val="tx2"/>
                </a:solidFill>
              </a:rPr>
              <a:t>Access to supports</a:t>
            </a:r>
          </a:p>
          <a:p>
            <a:r>
              <a:rPr lang="en-AU" sz="2800" dirty="0" smtClean="0">
                <a:solidFill>
                  <a:schemeClr val="tx2"/>
                </a:solidFill>
              </a:rPr>
              <a:t>Understanding discrimination</a:t>
            </a:r>
            <a:endParaRPr lang="en-AU" sz="2800" dirty="0">
              <a:solidFill>
                <a:schemeClr val="tx2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796136" y="4083918"/>
            <a:ext cx="108012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1400" b="1" kern="0" dirty="0" smtClean="0">
                <a:solidFill>
                  <a:schemeClr val="bg1"/>
                </a:solidFill>
                <a:latin typeface="Arial" pitchFamily="34" charset="0"/>
                <a:ea typeface="Karla" pitchFamily="2" charset="0"/>
                <a:cs typeface="Arial" pitchFamily="34" charset="0"/>
              </a:rPr>
              <a:t>STELLA</a:t>
            </a:r>
            <a:endParaRPr lang="en-AU" sz="1400" b="1" dirty="0">
              <a:solidFill>
                <a:schemeClr val="bg1"/>
              </a:solidFill>
              <a:latin typeface="Arial" pitchFamily="34" charset="0"/>
              <a:ea typeface="Karla" pitchFamily="2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6394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50"/>
              </a:spcBef>
            </a:pPr>
            <a:r>
              <a:rPr lang="en-AU" sz="3600" b="1" kern="0" dirty="0" smtClean="0">
                <a:solidFill>
                  <a:srgbClr val="293F86"/>
                </a:solidFill>
                <a:ea typeface="Karla" pitchFamily="2" charset="0"/>
              </a:rPr>
              <a:t>Attitudes - Teachers</a:t>
            </a:r>
            <a:endParaRPr lang="en-AU" sz="3600" b="1" kern="0" dirty="0">
              <a:solidFill>
                <a:srgbClr val="293F86"/>
              </a:solidFill>
              <a:ea typeface="Karla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059582"/>
            <a:ext cx="8229600" cy="37444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AU" sz="2800" dirty="0" smtClean="0">
                <a:solidFill>
                  <a:srgbClr val="293F86"/>
                </a:solidFill>
                <a:ea typeface="Karla" pitchFamily="2" charset="0"/>
              </a:rPr>
              <a:t>Students say that teachers and school staff:</a:t>
            </a:r>
          </a:p>
          <a:p>
            <a:r>
              <a:rPr lang="en-AU" sz="2800" dirty="0" smtClean="0">
                <a:solidFill>
                  <a:srgbClr val="293F86"/>
                </a:solidFill>
                <a:ea typeface="Karla" pitchFamily="2" charset="0"/>
              </a:rPr>
              <a:t>Don’t understand my disability</a:t>
            </a:r>
          </a:p>
          <a:p>
            <a:r>
              <a:rPr lang="en-AU" sz="2800" dirty="0" smtClean="0">
                <a:solidFill>
                  <a:srgbClr val="293F86"/>
                </a:solidFill>
                <a:ea typeface="Karla" pitchFamily="2" charset="0"/>
              </a:rPr>
              <a:t>Expect less of me</a:t>
            </a:r>
          </a:p>
          <a:p>
            <a:r>
              <a:rPr lang="en-AU" sz="2800" dirty="0" smtClean="0">
                <a:solidFill>
                  <a:srgbClr val="293F86"/>
                </a:solidFill>
                <a:ea typeface="Karla" pitchFamily="2" charset="0"/>
              </a:rPr>
              <a:t>Don’t always include me in practice</a:t>
            </a:r>
          </a:p>
          <a:p>
            <a:r>
              <a:rPr lang="en-AU" sz="2800" dirty="0" smtClean="0">
                <a:solidFill>
                  <a:srgbClr val="293F86"/>
                </a:solidFill>
                <a:ea typeface="Karla" pitchFamily="2" charset="0"/>
              </a:rPr>
              <a:t>Leave me disengaged</a:t>
            </a:r>
          </a:p>
          <a:p>
            <a:endParaRPr lang="en-AU" sz="2800" dirty="0" smtClean="0">
              <a:solidFill>
                <a:srgbClr val="293F86"/>
              </a:solidFill>
              <a:ea typeface="Karla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796136" y="4083918"/>
            <a:ext cx="108012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1400" b="1" kern="0" dirty="0" smtClean="0">
                <a:solidFill>
                  <a:schemeClr val="bg1"/>
                </a:solidFill>
                <a:latin typeface="Arial" pitchFamily="34" charset="0"/>
                <a:ea typeface="Karla" pitchFamily="2" charset="0"/>
                <a:cs typeface="Arial" pitchFamily="34" charset="0"/>
              </a:rPr>
              <a:t>SARA &amp; CATE</a:t>
            </a:r>
            <a:endParaRPr lang="en-AU" sz="1400" b="1" dirty="0">
              <a:solidFill>
                <a:schemeClr val="bg1"/>
              </a:solidFill>
              <a:latin typeface="Arial" pitchFamily="34" charset="0"/>
              <a:ea typeface="Karla" pitchFamily="2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6865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709</TotalTime>
  <Words>516</Words>
  <Application>Microsoft Office PowerPoint</Application>
  <PresentationFormat>On-screen Show (16:9)</PresentationFormat>
  <Paragraphs>87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Karla</vt:lpstr>
      <vt:lpstr>Office Theme</vt:lpstr>
      <vt:lpstr>Education and Young People</vt:lpstr>
      <vt:lpstr>Acknowledgement of Country</vt:lpstr>
      <vt:lpstr>Youth Affairs Council Victoria</vt:lpstr>
      <vt:lpstr>YACVic &amp; YDAS</vt:lpstr>
      <vt:lpstr>Current YDAS Projects</vt:lpstr>
      <vt:lpstr>Individual Advocacy</vt:lpstr>
      <vt:lpstr>How are young people educated in Victoria?</vt:lpstr>
      <vt:lpstr>What are the key issues?</vt:lpstr>
      <vt:lpstr>Attitudes - Teachers</vt:lpstr>
      <vt:lpstr>Attitudes - Students</vt:lpstr>
      <vt:lpstr>Attitudes - Parents</vt:lpstr>
      <vt:lpstr>Access to supports</vt:lpstr>
      <vt:lpstr>Navigating discrimination</vt:lpstr>
      <vt:lpstr>Other Resources</vt:lpstr>
      <vt:lpstr>Youth Disability Advocacy Service (YDAS)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 the NDIS &amp; how can it help?</dc:title>
  <dc:creator>Stacey Christie</dc:creator>
  <cp:lastModifiedBy>Leah Van Poppel</cp:lastModifiedBy>
  <cp:revision>40</cp:revision>
  <dcterms:created xsi:type="dcterms:W3CDTF">2017-09-28T05:17:08Z</dcterms:created>
  <dcterms:modified xsi:type="dcterms:W3CDTF">2018-02-14T04:44:24Z</dcterms:modified>
</cp:coreProperties>
</file>