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9" r:id="rId5"/>
    <p:sldId id="260" r:id="rId6"/>
    <p:sldId id="262" r:id="rId7"/>
    <p:sldId id="263" r:id="rId8"/>
    <p:sldId id="265" r:id="rId9"/>
    <p:sldId id="266" r:id="rId10"/>
    <p:sldId id="267" r:id="rId11"/>
    <p:sldId id="278" r:id="rId12"/>
    <p:sldId id="269" r:id="rId13"/>
    <p:sldId id="270" r:id="rId14"/>
    <p:sldId id="271" r:id="rId15"/>
    <p:sldId id="274" r:id="rId16"/>
    <p:sldId id="275" r:id="rId17"/>
    <p:sldId id="276" r:id="rId18"/>
    <p:sldId id="277" r:id="rId19"/>
    <p:sldId id="279" r:id="rId20"/>
    <p:sldId id="280" r:id="rId21"/>
    <p:sldId id="281" r:id="rId22"/>
    <p:sldId id="28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FF"/>
    <a:srgbClr val="00FF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34" y="115"/>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2AFFD70B-96E9-467D-80D8-53866411E43F}" type="datetimeFigureOut">
              <a:rPr lang="en-AU" smtClean="0"/>
              <a:t>12/12/2017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2133723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AFFD70B-96E9-467D-80D8-53866411E43F}" type="datetimeFigureOut">
              <a:rPr lang="en-AU" smtClean="0"/>
              <a:t>12/12/2017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1356193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AFFD70B-96E9-467D-80D8-53866411E43F}" type="datetimeFigureOut">
              <a:rPr lang="en-AU" smtClean="0"/>
              <a:t>12/12/2017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4072939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fld id="{843D5EDD-1A42-425C-A9DC-FB6610044950}" type="datetimeFigureOut">
              <a:rPr lang="en-AU">
                <a:solidFill>
                  <a:prstClr val="black">
                    <a:tint val="75000"/>
                  </a:prstClr>
                </a:solidFill>
              </a:rPr>
              <a:pPr>
                <a:defRPr/>
              </a:pPr>
              <a:t>12/12/2017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8891B78-EE97-4EE9-9680-277B119423D5}"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850712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9FD07B9C-FAED-4FAC-AA86-647218F03A11}" type="datetimeFigureOut">
              <a:rPr lang="en-AU">
                <a:solidFill>
                  <a:prstClr val="black">
                    <a:tint val="75000"/>
                  </a:prstClr>
                </a:solidFill>
              </a:rPr>
              <a:pPr>
                <a:defRPr/>
              </a:pPr>
              <a:t>12/12/2017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28016B8-4F9D-4A2A-969B-1C4FFA8C425D}"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328381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6520A02-AE64-4A65-ADB0-BC497016FC79}" type="datetimeFigureOut">
              <a:rPr lang="en-AU">
                <a:solidFill>
                  <a:prstClr val="black">
                    <a:tint val="75000"/>
                  </a:prstClr>
                </a:solidFill>
              </a:rPr>
              <a:pPr>
                <a:defRPr/>
              </a:pPr>
              <a:t>12/12/2017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334E82A-76E6-474F-9C89-700981528835}"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704115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fld id="{C3995C84-A217-4403-8A2E-C400481257C8}" type="datetimeFigureOut">
              <a:rPr lang="en-AU">
                <a:solidFill>
                  <a:prstClr val="black">
                    <a:tint val="75000"/>
                  </a:prstClr>
                </a:solidFill>
              </a:rPr>
              <a:pPr>
                <a:defRPr/>
              </a:pPr>
              <a:t>12/12/2017</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E823C78-1BA7-4030-B5DB-D5FCA2D374AA}"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657322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fld id="{BDAF15E7-2999-4692-AEBC-2154376E29D3}" type="datetimeFigureOut">
              <a:rPr lang="en-AU">
                <a:solidFill>
                  <a:prstClr val="black">
                    <a:tint val="75000"/>
                  </a:prstClr>
                </a:solidFill>
              </a:rPr>
              <a:pPr>
                <a:defRPr/>
              </a:pPr>
              <a:t>12/12/2017</a:t>
            </a:fld>
            <a:endParaRPr lang="en-AU">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4C6172E-2D33-472B-AC42-EB619BAA3052}"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6953310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fld id="{3093A5F5-D1FB-4871-AC6D-77219EBCC7E2}" type="datetimeFigureOut">
              <a:rPr lang="en-AU">
                <a:solidFill>
                  <a:prstClr val="black">
                    <a:tint val="75000"/>
                  </a:prstClr>
                </a:solidFill>
              </a:rPr>
              <a:pPr>
                <a:defRPr/>
              </a:pPr>
              <a:t>12/12/2017</a:t>
            </a:fld>
            <a:endParaRPr lang="en-AU">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FF2DAEE-B59A-4E15-BC0A-DBBF6F9EDF8D}"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987877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C2B1328-0274-422E-A0CA-24B24EA0314F}" type="datetimeFigureOut">
              <a:rPr lang="en-AU">
                <a:solidFill>
                  <a:prstClr val="black">
                    <a:tint val="75000"/>
                  </a:prstClr>
                </a:solidFill>
              </a:rPr>
              <a:pPr>
                <a:defRPr/>
              </a:pPr>
              <a:t>12/12/2017</a:t>
            </a:fld>
            <a:endParaRPr lang="en-AU">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4886EE1-81CF-4335-8C36-FD6FB72851FF}"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8178005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009CA93-E139-4087-B147-F66D6C971379}" type="datetimeFigureOut">
              <a:rPr lang="en-AU">
                <a:solidFill>
                  <a:prstClr val="black">
                    <a:tint val="75000"/>
                  </a:prstClr>
                </a:solidFill>
              </a:rPr>
              <a:pPr>
                <a:defRPr/>
              </a:pPr>
              <a:t>12/12/2017</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0FD99D-8ACC-4D79-B37A-A042B5E1D742}"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795927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2AFFD70B-96E9-467D-80D8-53866411E43F}" type="datetimeFigureOut">
              <a:rPr lang="en-AU" smtClean="0"/>
              <a:t>12/12/2017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3113590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47C252-E05A-4D46-94B5-87ED8BF38A61}" type="datetimeFigureOut">
              <a:rPr lang="en-AU">
                <a:solidFill>
                  <a:prstClr val="black">
                    <a:tint val="75000"/>
                  </a:prstClr>
                </a:solidFill>
              </a:rPr>
              <a:pPr>
                <a:defRPr/>
              </a:pPr>
              <a:t>12/12/2017</a:t>
            </a:fld>
            <a:endParaRPr lang="en-AU">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2F69076-CBFA-45ED-A7E6-A406DDEF8D39}"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3342354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28FBB9ED-66B9-4DF8-8982-9B23F3A6815F}" type="datetimeFigureOut">
              <a:rPr lang="en-AU">
                <a:solidFill>
                  <a:prstClr val="black">
                    <a:tint val="75000"/>
                  </a:prstClr>
                </a:solidFill>
              </a:rPr>
              <a:pPr>
                <a:defRPr/>
              </a:pPr>
              <a:t>12/12/2017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22DD1E-9E45-472E-ADE7-91E5E32D9E96}"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61042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fld id="{B461E578-9EE9-4908-946D-8DBF8DAC6208}" type="datetimeFigureOut">
              <a:rPr lang="en-AU">
                <a:solidFill>
                  <a:prstClr val="black">
                    <a:tint val="75000"/>
                  </a:prstClr>
                </a:solidFill>
              </a:rPr>
              <a:pPr>
                <a:defRPr/>
              </a:pPr>
              <a:t>12/12/2017</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84FDF79-1F36-4A50-8B5D-19755834CBB0}"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2183149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FFD70B-96E9-467D-80D8-53866411E43F}" type="datetimeFigureOut">
              <a:rPr lang="en-AU" smtClean="0"/>
              <a:t>12/12/2017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1846582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2AFFD70B-96E9-467D-80D8-53866411E43F}" type="datetimeFigureOut">
              <a:rPr lang="en-AU" smtClean="0"/>
              <a:t>12/12/2017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2145200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2AFFD70B-96E9-467D-80D8-53866411E43F}" type="datetimeFigureOut">
              <a:rPr lang="en-AU" smtClean="0"/>
              <a:t>12/12/2017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3047980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2AFFD70B-96E9-467D-80D8-53866411E43F}" type="datetimeFigureOut">
              <a:rPr lang="en-AU" smtClean="0"/>
              <a:t>12/12/2017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4019659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FFD70B-96E9-467D-80D8-53866411E43F}" type="datetimeFigureOut">
              <a:rPr lang="en-AU" smtClean="0"/>
              <a:t>12/12/2017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2777186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FFD70B-96E9-467D-80D8-53866411E43F}" type="datetimeFigureOut">
              <a:rPr lang="en-AU" smtClean="0"/>
              <a:t>12/12/2017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190784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AFFD70B-96E9-467D-80D8-53866411E43F}" type="datetimeFigureOut">
              <a:rPr lang="en-AU" smtClean="0"/>
              <a:t>12/12/2017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04C8F3D-15FC-4389-8FFD-3EC2FDCFC433}" type="slidenum">
              <a:rPr lang="en-AU" smtClean="0"/>
              <a:t>‹#›</a:t>
            </a:fld>
            <a:endParaRPr lang="en-AU"/>
          </a:p>
        </p:txBody>
      </p:sp>
    </p:spTree>
    <p:extLst>
      <p:ext uri="{BB962C8B-B14F-4D97-AF65-F5344CB8AC3E}">
        <p14:creationId xmlns:p14="http://schemas.microsoft.com/office/powerpoint/2010/main" val="3199090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FFD70B-96E9-467D-80D8-53866411E43F}" type="datetimeFigureOut">
              <a:rPr lang="en-AU" smtClean="0"/>
              <a:t>12/12/2017</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4C8F3D-15FC-4389-8FFD-3EC2FDCFC433}" type="slidenum">
              <a:rPr lang="en-AU" smtClean="0"/>
              <a:t>‹#›</a:t>
            </a:fld>
            <a:endParaRPr lang="en-AU"/>
          </a:p>
        </p:txBody>
      </p:sp>
    </p:spTree>
    <p:extLst>
      <p:ext uri="{BB962C8B-B14F-4D97-AF65-F5344CB8AC3E}">
        <p14:creationId xmlns:p14="http://schemas.microsoft.com/office/powerpoint/2010/main" val="1430149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67F46F78-EBA8-48AF-B021-70488C3BDE00}" type="datetimeFigureOut">
              <a:rPr lang="en-AU">
                <a:solidFill>
                  <a:prstClr val="black">
                    <a:tint val="75000"/>
                  </a:prstClr>
                </a:solidFill>
              </a:rPr>
              <a:pPr>
                <a:defRPr/>
              </a:pPr>
              <a:t>12/12/2017</a:t>
            </a:fld>
            <a:endParaRPr lang="en-AU">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endParaRPr lang="en-AU">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F7A67EE9-E001-4B2D-93E2-C9CD839EF52C}" type="slidenum">
              <a:rPr lang="en-AU">
                <a:solidFill>
                  <a:prstClr val="black">
                    <a:tint val="75000"/>
                  </a:prstClr>
                </a:solidFill>
              </a:rPr>
              <a:pPr>
                <a:defRPr/>
              </a:pPr>
              <a:t>‹#›</a:t>
            </a:fld>
            <a:endParaRPr lang="en-AU">
              <a:solidFill>
                <a:prstClr val="black">
                  <a:tint val="75000"/>
                </a:prstClr>
              </a:solidFill>
            </a:endParaRPr>
          </a:p>
        </p:txBody>
      </p:sp>
    </p:spTree>
    <p:extLst>
      <p:ext uri="{BB962C8B-B14F-4D97-AF65-F5344CB8AC3E}">
        <p14:creationId xmlns:p14="http://schemas.microsoft.com/office/powerpoint/2010/main" val="12702931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1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g"/><Relationship Id="rId2"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eg"/></Relationships>
</file>

<file path=ppt/slides/_rels/slide19.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6.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3.jpeg"/><Relationship Id="rId7" Type="http://schemas.openxmlformats.org/officeDocument/2006/relationships/image" Target="../media/image7.jpeg"/><Relationship Id="rId12" Type="http://schemas.microsoft.com/office/2007/relationships/hdphoto" Target="../media/hdphoto1.wdp"/><Relationship Id="rId17" Type="http://schemas.openxmlformats.org/officeDocument/2006/relationships/image" Target="../media/image16.jpeg"/><Relationship Id="rId2" Type="http://schemas.openxmlformats.org/officeDocument/2006/relationships/image" Target="../media/image2.jpeg"/><Relationship Id="rId16" Type="http://schemas.openxmlformats.org/officeDocument/2006/relationships/image" Target="../media/image15.jpeg"/><Relationship Id="rId20"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5" Type="http://schemas.openxmlformats.org/officeDocument/2006/relationships/image" Target="../media/image14.png"/><Relationship Id="rId10" Type="http://schemas.openxmlformats.org/officeDocument/2006/relationships/image" Target="../media/image10.jpeg"/><Relationship Id="rId19" Type="http://schemas.microsoft.com/office/2007/relationships/hdphoto" Target="../media/hdphoto2.wdp"/><Relationship Id="rId4" Type="http://schemas.openxmlformats.org/officeDocument/2006/relationships/image" Target="../media/image4.jpg"/><Relationship Id="rId9" Type="http://schemas.openxmlformats.org/officeDocument/2006/relationships/image" Target="../media/image9.jpe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1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jpeg"/><Relationship Id="rId2" Type="http://schemas.openxmlformats.org/officeDocument/2006/relationships/image" Target="../media/image29.tiff"/><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tiff"/><Relationship Id="rId1" Type="http://schemas.openxmlformats.org/officeDocument/2006/relationships/slideLayout" Target="../slideLayouts/slideLayout2.xml"/><Relationship Id="rId4" Type="http://schemas.openxmlformats.org/officeDocument/2006/relationships/image" Target="../media/image4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1899"/>
          <a:stretch/>
        </p:blipFill>
        <p:spPr>
          <a:xfrm>
            <a:off x="395536" y="980728"/>
            <a:ext cx="8316416" cy="4003922"/>
          </a:xfrm>
          <a:prstGeom prst="rect">
            <a:avLst/>
          </a:prstGeom>
        </p:spPr>
      </p:pic>
    </p:spTree>
    <p:extLst>
      <p:ext uri="{BB962C8B-B14F-4D97-AF65-F5344CB8AC3E}">
        <p14:creationId xmlns:p14="http://schemas.microsoft.com/office/powerpoint/2010/main" val="83597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75129" t="905" b="14045"/>
          <a:stretch/>
        </p:blipFill>
        <p:spPr>
          <a:xfrm>
            <a:off x="395537" y="0"/>
            <a:ext cx="143607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764704"/>
            <a:ext cx="5280616" cy="4823420"/>
          </a:xfrm>
          <a:prstGeom prst="rect">
            <a:avLst/>
          </a:prstGeom>
        </p:spPr>
      </p:pic>
    </p:spTree>
    <p:extLst>
      <p:ext uri="{BB962C8B-B14F-4D97-AF65-F5344CB8AC3E}">
        <p14:creationId xmlns:p14="http://schemas.microsoft.com/office/powerpoint/2010/main" val="3699332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27" t="13782" r="40917" b="15503"/>
          <a:stretch/>
        </p:blipFill>
        <p:spPr bwMode="auto">
          <a:xfrm>
            <a:off x="5792198" y="1628800"/>
            <a:ext cx="2701967"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236" t="28313" r="19276" b="52437"/>
          <a:stretch/>
        </p:blipFill>
        <p:spPr bwMode="auto">
          <a:xfrm>
            <a:off x="5796136" y="692696"/>
            <a:ext cx="2668434" cy="889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9166" t="11024" r="37450" b="30517"/>
          <a:stretch/>
        </p:blipFill>
        <p:spPr bwMode="auto">
          <a:xfrm>
            <a:off x="755576" y="658943"/>
            <a:ext cx="3096344" cy="43542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048" y="908720"/>
            <a:ext cx="855521" cy="960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82077" y="5661248"/>
            <a:ext cx="8280920" cy="523220"/>
          </a:xfrm>
          <a:prstGeom prst="rect">
            <a:avLst/>
          </a:prstGeom>
          <a:noFill/>
        </p:spPr>
        <p:txBody>
          <a:bodyPr wrap="square" rtlCol="0">
            <a:spAutoFit/>
          </a:bodyPr>
          <a:lstStyle/>
          <a:p>
            <a:pPr fontAlgn="base">
              <a:spcBef>
                <a:spcPct val="0"/>
              </a:spcBef>
              <a:spcAft>
                <a:spcPct val="0"/>
              </a:spcAft>
            </a:pPr>
            <a:r>
              <a:rPr lang="en-AU" sz="2800" dirty="0">
                <a:solidFill>
                  <a:srgbClr val="FFFF00"/>
                </a:solidFill>
                <a:cs typeface="Arial" charset="0"/>
              </a:rPr>
              <a:t>In the beginning . . . . .</a:t>
            </a:r>
          </a:p>
        </p:txBody>
      </p:sp>
    </p:spTree>
    <p:extLst>
      <p:ext uri="{BB962C8B-B14F-4D97-AF65-F5344CB8AC3E}">
        <p14:creationId xmlns:p14="http://schemas.microsoft.com/office/powerpoint/2010/main" val="388603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0179" y="692934"/>
            <a:ext cx="4572000" cy="2431435"/>
          </a:xfrm>
          <a:prstGeom prst="rect">
            <a:avLst/>
          </a:prstGeom>
        </p:spPr>
        <p:txBody>
          <a:bodyPr>
            <a:spAutoFit/>
          </a:bodyPr>
          <a:lstStyle/>
          <a:p>
            <a:pPr fontAlgn="base">
              <a:spcBef>
                <a:spcPct val="0"/>
              </a:spcBef>
              <a:spcAft>
                <a:spcPct val="0"/>
              </a:spcAft>
            </a:pPr>
            <a:r>
              <a:rPr lang="en-US" dirty="0">
                <a:solidFill>
                  <a:srgbClr val="FFFF00"/>
                </a:solidFill>
                <a:latin typeface="Calibri" pitchFamily="34" charset="0"/>
                <a:cs typeface="Arial" charset="0"/>
              </a:rPr>
              <a:t>“A root cause of social and economic inequity for people with cognitive disabilities is the lack of opportunity to have real and valued input into the development of policies, procedures and service design and provision within government, service providers and the broader community.” </a:t>
            </a:r>
          </a:p>
          <a:p>
            <a:pPr fontAlgn="base">
              <a:spcBef>
                <a:spcPct val="0"/>
              </a:spcBef>
              <a:spcAft>
                <a:spcPct val="0"/>
              </a:spcAft>
            </a:pPr>
            <a:endParaRPr lang="en-US" sz="800" b="1" dirty="0">
              <a:solidFill>
                <a:srgbClr val="FFFF00"/>
              </a:solidFill>
              <a:latin typeface="Calibri" pitchFamily="34" charset="0"/>
              <a:cs typeface="Arial" charset="0"/>
            </a:endParaRPr>
          </a:p>
          <a:p>
            <a:pPr fontAlgn="base">
              <a:spcBef>
                <a:spcPct val="0"/>
              </a:spcBef>
              <a:spcAft>
                <a:spcPct val="0"/>
              </a:spcAft>
            </a:pPr>
            <a:r>
              <a:rPr lang="en-US" b="1" dirty="0">
                <a:solidFill>
                  <a:srgbClr val="FFFF00"/>
                </a:solidFill>
                <a:latin typeface="Calibri" pitchFamily="34" charset="0"/>
                <a:cs typeface="Arial" charset="0"/>
              </a:rPr>
              <a:t>ARC Self Advocacy Position Statement</a:t>
            </a:r>
            <a:endParaRPr lang="en-AU" dirty="0">
              <a:solidFill>
                <a:srgbClr val="FFFF00"/>
              </a:solidFill>
              <a:latin typeface="Calibri" pitchFamily="34" charset="0"/>
              <a:cs typeface="Arial" charset="0"/>
            </a:endParaRPr>
          </a:p>
        </p:txBody>
      </p:sp>
      <p:pic>
        <p:nvPicPr>
          <p:cNvPr id="32" name="Picture 31" descr="https://scontent-sjc2-1.xx.fbcdn.net/v/t1.0-9/12821489_10153912258769454_1689742999631468133_n.jpg?oh=13b334fafe105df0cc68d5fbf72f002b&amp;oe=583B0DD7"/>
          <p:cNvPicPr>
            <a:picLocks noChangeAspect="1"/>
          </p:cNvPicPr>
          <p:nvPr/>
        </p:nvPicPr>
        <p:blipFill rotWithShape="1">
          <a:blip r:embed="rId2" cstate="print">
            <a:extLst>
              <a:ext uri="{28A0092B-C50C-407E-A947-70E740481C1C}">
                <a14:useLocalDpi xmlns:a14="http://schemas.microsoft.com/office/drawing/2010/main" val="0"/>
              </a:ext>
            </a:extLst>
          </a:blip>
          <a:srcRect l="11384" b="46189"/>
          <a:stretch/>
        </p:blipFill>
        <p:spPr bwMode="auto">
          <a:xfrm>
            <a:off x="139027" y="2564904"/>
            <a:ext cx="1895241" cy="2232248"/>
          </a:xfrm>
          <a:prstGeom prst="rect">
            <a:avLst/>
          </a:prstGeom>
          <a:noFill/>
          <a:ln>
            <a:noFill/>
          </a:ln>
          <a:extLst>
            <a:ext uri="{53640926-AAD7-44D8-BBD7-CCE9431645EC}">
              <a14:shadowObscured xmlns:a14="http://schemas.microsoft.com/office/drawing/2010/main"/>
            </a:ext>
          </a:extLst>
        </p:spPr>
      </p:pic>
      <p:pic>
        <p:nvPicPr>
          <p:cNvPr id="33" name="Picture 8" descr="Raising awareness at the launch of the Acquired Brain Injury (ABI) campaign 'Don't save me then leave me' which is appealing to Government to provide rehabilitative care to people with ABIs. (L-R) Dr Mary Morrogh – sister of Dominic Morrogh who is living with an ABI, Barbara O Connell, CEO ABI Ireland, Brian Hogan, Living with an ABI (front), Tara Bedi – wife of Dominic Morrog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1754" y="2583894"/>
            <a:ext cx="2077153" cy="221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027" y="332656"/>
            <a:ext cx="4129880" cy="2025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427984" y="3429000"/>
            <a:ext cx="4572000" cy="1600438"/>
          </a:xfrm>
          <a:prstGeom prst="rect">
            <a:avLst/>
          </a:prstGeom>
        </p:spPr>
        <p:txBody>
          <a:bodyPr>
            <a:spAutoFit/>
          </a:bodyPr>
          <a:lstStyle/>
          <a:p>
            <a:pPr fontAlgn="base">
              <a:spcBef>
                <a:spcPct val="0"/>
              </a:spcBef>
              <a:spcAft>
                <a:spcPct val="0"/>
              </a:spcAft>
            </a:pPr>
            <a:r>
              <a:rPr lang="en-US" dirty="0">
                <a:solidFill>
                  <a:srgbClr val="FFFF00"/>
                </a:solidFill>
                <a:latin typeface="Calibri" pitchFamily="34" charset="0"/>
                <a:cs typeface="Arial" charset="0"/>
              </a:rPr>
              <a:t>“We go to the meetings they ask what we  </a:t>
            </a:r>
            <a:br>
              <a:rPr lang="en-US" dirty="0">
                <a:solidFill>
                  <a:srgbClr val="FFFF00"/>
                </a:solidFill>
                <a:latin typeface="Calibri" pitchFamily="34" charset="0"/>
                <a:cs typeface="Arial" charset="0"/>
              </a:rPr>
            </a:br>
            <a:r>
              <a:rPr lang="en-US" dirty="0">
                <a:solidFill>
                  <a:srgbClr val="FFFF00"/>
                </a:solidFill>
                <a:latin typeface="Calibri" pitchFamily="34" charset="0"/>
                <a:cs typeface="Arial" charset="0"/>
              </a:rPr>
              <a:t>  think and then don’t tell us anything. We </a:t>
            </a:r>
            <a:br>
              <a:rPr lang="en-US" dirty="0">
                <a:solidFill>
                  <a:srgbClr val="FFFF00"/>
                </a:solidFill>
                <a:latin typeface="Calibri" pitchFamily="34" charset="0"/>
                <a:cs typeface="Arial" charset="0"/>
              </a:rPr>
            </a:br>
            <a:r>
              <a:rPr lang="en-US" dirty="0">
                <a:solidFill>
                  <a:srgbClr val="FFFF00"/>
                </a:solidFill>
                <a:latin typeface="Calibri" pitchFamily="34" charset="0"/>
                <a:cs typeface="Arial" charset="0"/>
              </a:rPr>
              <a:t>  never know if they really listened to what we </a:t>
            </a:r>
            <a:br>
              <a:rPr lang="en-US" dirty="0">
                <a:solidFill>
                  <a:srgbClr val="FFFF00"/>
                </a:solidFill>
                <a:latin typeface="Calibri" pitchFamily="34" charset="0"/>
                <a:cs typeface="Arial" charset="0"/>
              </a:rPr>
            </a:br>
            <a:r>
              <a:rPr lang="en-US" dirty="0">
                <a:solidFill>
                  <a:srgbClr val="FFFF00"/>
                </a:solidFill>
                <a:latin typeface="Calibri" pitchFamily="34" charset="0"/>
                <a:cs typeface="Arial" charset="0"/>
              </a:rPr>
              <a:t>  said or changed anything.”</a:t>
            </a:r>
          </a:p>
          <a:p>
            <a:pPr fontAlgn="base">
              <a:spcBef>
                <a:spcPct val="0"/>
              </a:spcBef>
              <a:spcAft>
                <a:spcPct val="0"/>
              </a:spcAft>
            </a:pPr>
            <a:endParaRPr lang="en-AU" sz="800" dirty="0">
              <a:solidFill>
                <a:srgbClr val="FFFF00"/>
              </a:solidFill>
              <a:latin typeface="Calibri" pitchFamily="34" charset="0"/>
              <a:cs typeface="Arial" charset="0"/>
            </a:endParaRPr>
          </a:p>
          <a:p>
            <a:pPr fontAlgn="base">
              <a:spcBef>
                <a:spcPct val="0"/>
              </a:spcBef>
              <a:spcAft>
                <a:spcPct val="0"/>
              </a:spcAft>
            </a:pPr>
            <a:r>
              <a:rPr lang="en-US" b="1" dirty="0">
                <a:solidFill>
                  <a:srgbClr val="FFFF00"/>
                </a:solidFill>
                <a:latin typeface="Calibri" pitchFamily="34" charset="0"/>
                <a:cs typeface="Arial" charset="0"/>
              </a:rPr>
              <a:t>Colin Hiscoe Reinforce Self Advocate</a:t>
            </a:r>
            <a:endParaRPr lang="en-AU" dirty="0">
              <a:solidFill>
                <a:srgbClr val="FFFF00"/>
              </a:solidFill>
              <a:latin typeface="Calibri" pitchFamily="34" charset="0"/>
              <a:cs typeface="Arial" charset="0"/>
            </a:endParaRPr>
          </a:p>
        </p:txBody>
      </p:sp>
      <p:sp>
        <p:nvSpPr>
          <p:cNvPr id="6" name="TextBox 5"/>
          <p:cNvSpPr txBox="1"/>
          <p:nvPr/>
        </p:nvSpPr>
        <p:spPr>
          <a:xfrm>
            <a:off x="2627784" y="5589239"/>
            <a:ext cx="7128792" cy="584775"/>
          </a:xfrm>
          <a:prstGeom prst="rect">
            <a:avLst/>
          </a:prstGeom>
          <a:noFill/>
        </p:spPr>
        <p:txBody>
          <a:bodyPr wrap="square" rtlCol="0">
            <a:spAutoFit/>
          </a:bodyPr>
          <a:lstStyle/>
          <a:p>
            <a:pPr fontAlgn="base">
              <a:spcBef>
                <a:spcPct val="0"/>
              </a:spcBef>
              <a:spcAft>
                <a:spcPct val="0"/>
              </a:spcAft>
            </a:pPr>
            <a:r>
              <a:rPr lang="en-AU" sz="3200" dirty="0">
                <a:solidFill>
                  <a:srgbClr val="FFFF00"/>
                </a:solidFill>
                <a:cs typeface="Arial" charset="0"/>
              </a:rPr>
              <a:t>VATT Rationale</a:t>
            </a:r>
          </a:p>
        </p:txBody>
      </p:sp>
    </p:spTree>
    <p:extLst>
      <p:ext uri="{BB962C8B-B14F-4D97-AF65-F5344CB8AC3E}">
        <p14:creationId xmlns:p14="http://schemas.microsoft.com/office/powerpoint/2010/main" val="2653000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87824" y="5877272"/>
            <a:ext cx="4536504" cy="646331"/>
          </a:xfrm>
          <a:prstGeom prst="rect">
            <a:avLst/>
          </a:prstGeom>
          <a:noFill/>
        </p:spPr>
        <p:txBody>
          <a:bodyPr wrap="square" rtlCol="0">
            <a:spAutoFit/>
          </a:bodyPr>
          <a:lstStyle/>
          <a:p>
            <a:pPr fontAlgn="base">
              <a:spcBef>
                <a:spcPct val="0"/>
              </a:spcBef>
              <a:spcAft>
                <a:spcPct val="0"/>
              </a:spcAft>
            </a:pPr>
            <a:r>
              <a:rPr lang="en-AU" sz="3600" dirty="0">
                <a:solidFill>
                  <a:srgbClr val="FFFF00"/>
                </a:solidFill>
                <a:cs typeface="Arial" charset="0"/>
              </a:rPr>
              <a:t>Project Aims</a:t>
            </a:r>
          </a:p>
        </p:txBody>
      </p:sp>
      <p:sp>
        <p:nvSpPr>
          <p:cNvPr id="5" name="Rectangle 4"/>
          <p:cNvSpPr/>
          <p:nvPr/>
        </p:nvSpPr>
        <p:spPr>
          <a:xfrm>
            <a:off x="3275856" y="547230"/>
            <a:ext cx="5717244" cy="5078313"/>
          </a:xfrm>
          <a:prstGeom prst="rect">
            <a:avLst/>
          </a:prstGeom>
        </p:spPr>
        <p:txBody>
          <a:bodyPr wrap="square">
            <a:spAutoFit/>
          </a:bodyPr>
          <a:lstStyle/>
          <a:p>
            <a:pPr fontAlgn="base">
              <a:spcBef>
                <a:spcPct val="0"/>
              </a:spcBef>
              <a:spcAft>
                <a:spcPct val="0"/>
              </a:spcAft>
            </a:pPr>
            <a:r>
              <a:rPr lang="en-AU" dirty="0">
                <a:solidFill>
                  <a:prstClr val="white"/>
                </a:solidFill>
                <a:latin typeface="Calibri" pitchFamily="34" charset="0"/>
                <a:cs typeface="Arial" charset="0"/>
              </a:rPr>
              <a:t>Create </a:t>
            </a:r>
            <a:r>
              <a:rPr lang="en-AU" dirty="0" smtClean="0">
                <a:solidFill>
                  <a:prstClr val="white"/>
                </a:solidFill>
                <a:latin typeface="Calibri" pitchFamily="34" charset="0"/>
                <a:cs typeface="Arial" charset="0"/>
              </a:rPr>
              <a:t>a </a:t>
            </a:r>
            <a:r>
              <a:rPr lang="en-AU" dirty="0">
                <a:solidFill>
                  <a:prstClr val="white"/>
                </a:solidFill>
                <a:latin typeface="Calibri" pitchFamily="34" charset="0"/>
                <a:cs typeface="Arial" charset="0"/>
              </a:rPr>
              <a:t>training program which will provide people with cognitive disabilities with skills and knowledge that will support them to:                              </a:t>
            </a:r>
          </a:p>
          <a:p>
            <a:pPr marL="285750" indent="-285750" fontAlgn="base">
              <a:spcBef>
                <a:spcPct val="0"/>
              </a:spcBef>
              <a:spcAft>
                <a:spcPct val="0"/>
              </a:spcAft>
              <a:buFont typeface="Arial" panose="020B0604020202020204" pitchFamily="34" charset="0"/>
              <a:buChar char="•"/>
            </a:pPr>
            <a:r>
              <a:rPr lang="en-AU" dirty="0">
                <a:solidFill>
                  <a:prstClr val="white"/>
                </a:solidFill>
                <a:latin typeface="Calibri" pitchFamily="34" charset="0"/>
                <a:cs typeface="Arial" charset="0"/>
              </a:rPr>
              <a:t> Sit on boards and committees</a:t>
            </a:r>
          </a:p>
          <a:p>
            <a:pPr marL="285750" indent="-285750" fontAlgn="base">
              <a:spcBef>
                <a:spcPct val="0"/>
              </a:spcBef>
              <a:spcAft>
                <a:spcPct val="0"/>
              </a:spcAft>
              <a:buFont typeface="Arial" panose="020B0604020202020204" pitchFamily="34" charset="0"/>
              <a:buChar char="•"/>
            </a:pPr>
            <a:r>
              <a:rPr lang="en-AU" dirty="0">
                <a:solidFill>
                  <a:prstClr val="white"/>
                </a:solidFill>
                <a:latin typeface="Calibri" pitchFamily="34" charset="0"/>
                <a:cs typeface="Arial" charset="0"/>
              </a:rPr>
              <a:t> Be engaged as consultants and advisors</a:t>
            </a:r>
          </a:p>
          <a:p>
            <a:pPr marL="285750" indent="-285750" fontAlgn="base">
              <a:spcBef>
                <a:spcPct val="0"/>
              </a:spcBef>
              <a:spcAft>
                <a:spcPct val="0"/>
              </a:spcAft>
              <a:buFont typeface="Arial" panose="020B0604020202020204" pitchFamily="34" charset="0"/>
              <a:buChar char="•"/>
            </a:pPr>
            <a:r>
              <a:rPr lang="en-AU" dirty="0">
                <a:solidFill>
                  <a:prstClr val="white"/>
                </a:solidFill>
                <a:latin typeface="Calibri" pitchFamily="34" charset="0"/>
                <a:cs typeface="Arial" charset="0"/>
              </a:rPr>
              <a:t> Be community and/or group representatives</a:t>
            </a:r>
          </a:p>
          <a:p>
            <a:pPr fontAlgn="base">
              <a:spcBef>
                <a:spcPct val="0"/>
              </a:spcBef>
              <a:spcAft>
                <a:spcPct val="0"/>
              </a:spcAft>
            </a:pPr>
            <a:r>
              <a:rPr lang="en-AU" dirty="0">
                <a:solidFill>
                  <a:prstClr val="white"/>
                </a:solidFill>
                <a:latin typeface="Calibri" pitchFamily="34" charset="0"/>
                <a:cs typeface="Arial" charset="0"/>
              </a:rPr>
              <a:t>      </a:t>
            </a:r>
          </a:p>
          <a:p>
            <a:pPr fontAlgn="base">
              <a:spcBef>
                <a:spcPct val="0"/>
              </a:spcBef>
              <a:spcAft>
                <a:spcPct val="0"/>
              </a:spcAft>
            </a:pPr>
            <a:r>
              <a:rPr lang="en-AU" dirty="0" smtClean="0">
                <a:solidFill>
                  <a:prstClr val="white"/>
                </a:solidFill>
                <a:latin typeface="Calibri" pitchFamily="34" charset="0"/>
                <a:cs typeface="Arial" charset="0"/>
              </a:rPr>
              <a:t>Develop and </a:t>
            </a:r>
            <a:r>
              <a:rPr lang="en-AU" dirty="0">
                <a:solidFill>
                  <a:prstClr val="white"/>
                </a:solidFill>
                <a:latin typeface="Calibri" pitchFamily="34" charset="0"/>
                <a:cs typeface="Arial" charset="0"/>
              </a:rPr>
              <a:t>evaluate inclusive practice and meetings guidelines which will improve the capacity of government, service providers and community organizations to support real inclusion which will lead to full and equal participation of people with cognitive disabilities in meetings and decision making processes.</a:t>
            </a:r>
          </a:p>
          <a:p>
            <a:pPr fontAlgn="base">
              <a:spcBef>
                <a:spcPct val="0"/>
              </a:spcBef>
              <a:spcAft>
                <a:spcPct val="0"/>
              </a:spcAft>
            </a:pPr>
            <a:r>
              <a:rPr lang="en-AU" dirty="0">
                <a:solidFill>
                  <a:prstClr val="white"/>
                </a:solidFill>
                <a:latin typeface="Calibri" pitchFamily="34" charset="0"/>
                <a:cs typeface="Arial" charset="0"/>
              </a:rPr>
              <a:t> </a:t>
            </a:r>
          </a:p>
          <a:p>
            <a:pPr fontAlgn="base">
              <a:spcBef>
                <a:spcPct val="0"/>
              </a:spcBef>
              <a:spcAft>
                <a:spcPct val="0"/>
              </a:spcAft>
            </a:pPr>
            <a:r>
              <a:rPr lang="en-AU" dirty="0">
                <a:solidFill>
                  <a:prstClr val="white"/>
                </a:solidFill>
                <a:latin typeface="Calibri" pitchFamily="34" charset="0"/>
                <a:cs typeface="Arial" charset="0"/>
              </a:rPr>
              <a:t>Create, maintain and promote a register of trained representatives, advisors and consultants and their areas of interest</a:t>
            </a:r>
          </a:p>
          <a:p>
            <a:pPr fontAlgn="base">
              <a:spcBef>
                <a:spcPct val="0"/>
              </a:spcBef>
              <a:spcAft>
                <a:spcPct val="0"/>
              </a:spcAft>
            </a:pPr>
            <a:endParaRPr lang="en-AU" dirty="0">
              <a:solidFill>
                <a:prstClr val="white"/>
              </a:solidFill>
              <a:latin typeface="Calibri" pitchFamily="34" charset="0"/>
              <a:cs typeface="Arial" charset="0"/>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676" t="16891" r="20555" b="25995"/>
          <a:stretch/>
        </p:blipFill>
        <p:spPr bwMode="auto">
          <a:xfrm>
            <a:off x="179512" y="332656"/>
            <a:ext cx="2684095" cy="201622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308" t="11517" r="37500" b="29185"/>
          <a:stretch/>
        </p:blipFill>
        <p:spPr bwMode="auto">
          <a:xfrm>
            <a:off x="1663544" y="3212976"/>
            <a:ext cx="1596524" cy="220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636912"/>
            <a:ext cx="1766863" cy="2497831"/>
          </a:xfrm>
          <a:prstGeom prst="rect">
            <a:avLst/>
          </a:prstGeom>
        </p:spPr>
      </p:pic>
    </p:spTree>
    <p:extLst>
      <p:ext uri="{BB962C8B-B14F-4D97-AF65-F5344CB8AC3E}">
        <p14:creationId xmlns:p14="http://schemas.microsoft.com/office/powerpoint/2010/main" val="166154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51520" y="1268760"/>
            <a:ext cx="8712968" cy="3312368"/>
            <a:chOff x="1248698" y="651591"/>
            <a:chExt cx="6426835" cy="2061210"/>
          </a:xfrm>
        </p:grpSpPr>
        <p:pic>
          <p:nvPicPr>
            <p:cNvPr id="4" name="Picture 3"/>
            <p:cNvPicPr/>
            <p:nvPr/>
          </p:nvPicPr>
          <p:blipFill rotWithShape="1">
            <a:blip r:embed="rId2" cstate="print">
              <a:extLst>
                <a:ext uri="{28A0092B-C50C-407E-A947-70E740481C1C}">
                  <a14:useLocalDpi xmlns:a14="http://schemas.microsoft.com/office/drawing/2010/main" val="0"/>
                </a:ext>
              </a:extLst>
            </a:blip>
            <a:srcRect l="34455" t="15955" r="35096" b="7692"/>
            <a:stretch/>
          </p:blipFill>
          <p:spPr bwMode="auto">
            <a:xfrm rot="224647">
              <a:off x="5106323" y="734776"/>
              <a:ext cx="1329690" cy="1877060"/>
            </a:xfrm>
            <a:prstGeom prst="rect">
              <a:avLst/>
            </a:prstGeom>
            <a:ln w="12700">
              <a:solidFill>
                <a:schemeClr val="tx1"/>
              </a:solidFill>
            </a:ln>
            <a:extLst>
              <a:ext uri="{53640926-AAD7-44D8-BBD7-CCE9431645EC}">
                <a14:shadowObscured xmlns:a14="http://schemas.microsoft.com/office/drawing/2010/main"/>
              </a:ext>
            </a:extLst>
          </p:spPr>
        </p:pic>
        <p:pic>
          <p:nvPicPr>
            <p:cNvPr id="5" name="Picture 4"/>
            <p:cNvPicPr/>
            <p:nvPr/>
          </p:nvPicPr>
          <p:blipFill rotWithShape="1">
            <a:blip r:embed="rId3" cstate="print">
              <a:extLst>
                <a:ext uri="{28A0092B-C50C-407E-A947-70E740481C1C}">
                  <a14:useLocalDpi xmlns:a14="http://schemas.microsoft.com/office/drawing/2010/main" val="0"/>
                </a:ext>
              </a:extLst>
            </a:blip>
            <a:srcRect l="36218" t="15385" r="36378" b="17949"/>
            <a:stretch/>
          </p:blipFill>
          <p:spPr bwMode="auto">
            <a:xfrm rot="21269057">
              <a:off x="1248698" y="694771"/>
              <a:ext cx="1474470" cy="201803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4" cstate="print">
              <a:extLst>
                <a:ext uri="{28A0092B-C50C-407E-A947-70E740481C1C}">
                  <a14:useLocalDpi xmlns:a14="http://schemas.microsoft.com/office/drawing/2010/main" val="0"/>
                </a:ext>
              </a:extLst>
            </a:blip>
            <a:srcRect l="36859" t="21652" r="36378" b="11396"/>
            <a:stretch/>
          </p:blipFill>
          <p:spPr bwMode="auto">
            <a:xfrm rot="375593">
              <a:off x="2546003" y="723346"/>
              <a:ext cx="1353185" cy="1903730"/>
            </a:xfrm>
            <a:prstGeom prst="rect">
              <a:avLst/>
            </a:prstGeom>
            <a:ln w="12700">
              <a:solidFill>
                <a:schemeClr val="tx1"/>
              </a:solidFill>
            </a:ln>
            <a:extLst>
              <a:ext uri="{53640926-AAD7-44D8-BBD7-CCE9431645EC}">
                <a14:shadowObscured xmlns:a14="http://schemas.microsoft.com/office/drawing/2010/main"/>
              </a:ext>
            </a:extLst>
          </p:spPr>
        </p:pic>
        <p:pic>
          <p:nvPicPr>
            <p:cNvPr id="7" name="Picture 6"/>
            <p:cNvPicPr/>
            <p:nvPr/>
          </p:nvPicPr>
          <p:blipFill rotWithShape="1">
            <a:blip r:embed="rId5" cstate="print">
              <a:extLst>
                <a:ext uri="{28A0092B-C50C-407E-A947-70E740481C1C}">
                  <a14:useLocalDpi xmlns:a14="http://schemas.microsoft.com/office/drawing/2010/main" val="0"/>
                </a:ext>
              </a:extLst>
            </a:blip>
            <a:srcRect l="34295" t="15955" r="35096" b="7123"/>
            <a:stretch/>
          </p:blipFill>
          <p:spPr bwMode="auto">
            <a:xfrm rot="21340974">
              <a:off x="3824893" y="726521"/>
              <a:ext cx="1356995" cy="1918970"/>
            </a:xfrm>
            <a:prstGeom prst="rect">
              <a:avLst/>
            </a:prstGeom>
            <a:ln>
              <a:noFill/>
            </a:ln>
            <a:extLst>
              <a:ext uri="{53640926-AAD7-44D8-BBD7-CCE9431645EC}">
                <a14:shadowObscured xmlns:a14="http://schemas.microsoft.com/office/drawing/2010/main"/>
              </a:ext>
            </a:extLst>
          </p:spPr>
        </p:pic>
        <p:pic>
          <p:nvPicPr>
            <p:cNvPr id="8" name="Picture 7"/>
            <p:cNvPicPr/>
            <p:nvPr/>
          </p:nvPicPr>
          <p:blipFill rotWithShape="1">
            <a:blip r:embed="rId6" cstate="print">
              <a:extLst>
                <a:ext uri="{28A0092B-C50C-407E-A947-70E740481C1C}">
                  <a14:useLocalDpi xmlns:a14="http://schemas.microsoft.com/office/drawing/2010/main" val="0"/>
                </a:ext>
              </a:extLst>
            </a:blip>
            <a:srcRect l="37180" t="23077" r="36218" b="5413"/>
            <a:stretch/>
          </p:blipFill>
          <p:spPr bwMode="auto">
            <a:xfrm rot="21284612">
              <a:off x="6397913" y="651591"/>
              <a:ext cx="1277620" cy="1932305"/>
            </a:xfrm>
            <a:prstGeom prst="rect">
              <a:avLst/>
            </a:prstGeom>
            <a:ln w="12700">
              <a:solidFill>
                <a:schemeClr val="tx1"/>
              </a:solidFill>
            </a:ln>
            <a:extLst>
              <a:ext uri="{53640926-AAD7-44D8-BBD7-CCE9431645EC}">
                <a14:shadowObscured xmlns:a14="http://schemas.microsoft.com/office/drawing/2010/main"/>
              </a:ext>
            </a:extLst>
          </p:spPr>
        </p:pic>
        <p:pic>
          <p:nvPicPr>
            <p:cNvPr id="9" name="Picture 8"/>
            <p:cNvPicPr/>
            <p:nvPr/>
          </p:nvPicPr>
          <p:blipFill rotWithShape="1">
            <a:blip r:embed="rId2" cstate="print">
              <a:extLst>
                <a:ext uri="{28A0092B-C50C-407E-A947-70E740481C1C}">
                  <a14:useLocalDpi xmlns:a14="http://schemas.microsoft.com/office/drawing/2010/main" val="0"/>
                </a:ext>
              </a:extLst>
            </a:blip>
            <a:srcRect l="34455" t="15955" r="35096" b="7692"/>
            <a:stretch/>
          </p:blipFill>
          <p:spPr bwMode="auto">
            <a:xfrm rot="224647">
              <a:off x="5121123" y="734775"/>
              <a:ext cx="1329690" cy="1877060"/>
            </a:xfrm>
            <a:prstGeom prst="rect">
              <a:avLst/>
            </a:prstGeom>
            <a:ln w="12700">
              <a:solidFill>
                <a:schemeClr val="tx1"/>
              </a:solidFill>
            </a:ln>
            <a:extLst>
              <a:ext uri="{53640926-AAD7-44D8-BBD7-CCE9431645EC}">
                <a14:shadowObscured xmlns:a14="http://schemas.microsoft.com/office/drawing/2010/main"/>
              </a:ext>
            </a:extLst>
          </p:spPr>
        </p:pic>
        <p:pic>
          <p:nvPicPr>
            <p:cNvPr id="10" name="Picture 9"/>
            <p:cNvPicPr/>
            <p:nvPr/>
          </p:nvPicPr>
          <p:blipFill rotWithShape="1">
            <a:blip r:embed="rId3" cstate="print">
              <a:extLst>
                <a:ext uri="{28A0092B-C50C-407E-A947-70E740481C1C}">
                  <a14:useLocalDpi xmlns:a14="http://schemas.microsoft.com/office/drawing/2010/main" val="0"/>
                </a:ext>
              </a:extLst>
            </a:blip>
            <a:srcRect l="36218" t="15385" r="36378" b="17949"/>
            <a:stretch/>
          </p:blipFill>
          <p:spPr bwMode="auto">
            <a:xfrm rot="21269057">
              <a:off x="1263498" y="694770"/>
              <a:ext cx="1474470" cy="2018030"/>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cstate="print">
              <a:extLst>
                <a:ext uri="{28A0092B-C50C-407E-A947-70E740481C1C}">
                  <a14:useLocalDpi xmlns:a14="http://schemas.microsoft.com/office/drawing/2010/main" val="0"/>
                </a:ext>
              </a:extLst>
            </a:blip>
            <a:srcRect l="36859" t="21652" r="36378" b="11396"/>
            <a:stretch/>
          </p:blipFill>
          <p:spPr bwMode="auto">
            <a:xfrm rot="375593">
              <a:off x="2560803" y="723345"/>
              <a:ext cx="1353185" cy="1903730"/>
            </a:xfrm>
            <a:prstGeom prst="rect">
              <a:avLst/>
            </a:prstGeom>
            <a:ln w="12700">
              <a:solidFill>
                <a:schemeClr val="tx1"/>
              </a:solidFill>
            </a:ln>
            <a:extLst>
              <a:ext uri="{53640926-AAD7-44D8-BBD7-CCE9431645EC}">
                <a14:shadowObscured xmlns:a14="http://schemas.microsoft.com/office/drawing/2010/main"/>
              </a:ext>
            </a:extLst>
          </p:spPr>
        </p:pic>
        <p:pic>
          <p:nvPicPr>
            <p:cNvPr id="12" name="Picture 11"/>
            <p:cNvPicPr/>
            <p:nvPr/>
          </p:nvPicPr>
          <p:blipFill rotWithShape="1">
            <a:blip r:embed="rId5" cstate="print">
              <a:extLst>
                <a:ext uri="{28A0092B-C50C-407E-A947-70E740481C1C}">
                  <a14:useLocalDpi xmlns:a14="http://schemas.microsoft.com/office/drawing/2010/main" val="0"/>
                </a:ext>
              </a:extLst>
            </a:blip>
            <a:srcRect l="34295" t="15955" r="35096" b="7123"/>
            <a:stretch/>
          </p:blipFill>
          <p:spPr bwMode="auto">
            <a:xfrm rot="21340974">
              <a:off x="3839693" y="726520"/>
              <a:ext cx="1356995" cy="1918970"/>
            </a:xfrm>
            <a:prstGeom prst="rect">
              <a:avLst/>
            </a:prstGeom>
            <a:ln>
              <a:noFill/>
            </a:ln>
            <a:extLst>
              <a:ext uri="{53640926-AAD7-44D8-BBD7-CCE9431645EC}">
                <a14:shadowObscured xmlns:a14="http://schemas.microsoft.com/office/drawing/2010/main"/>
              </a:ext>
            </a:extLst>
          </p:spPr>
        </p:pic>
      </p:grpSp>
      <p:sp>
        <p:nvSpPr>
          <p:cNvPr id="15" name="TextBox 14"/>
          <p:cNvSpPr txBox="1"/>
          <p:nvPr/>
        </p:nvSpPr>
        <p:spPr>
          <a:xfrm>
            <a:off x="1359258" y="5307843"/>
            <a:ext cx="7704856" cy="646331"/>
          </a:xfrm>
          <a:prstGeom prst="rect">
            <a:avLst/>
          </a:prstGeom>
          <a:noFill/>
        </p:spPr>
        <p:txBody>
          <a:bodyPr wrap="square" rtlCol="0">
            <a:spAutoFit/>
          </a:bodyPr>
          <a:lstStyle/>
          <a:p>
            <a:pPr fontAlgn="base">
              <a:spcBef>
                <a:spcPct val="0"/>
              </a:spcBef>
              <a:spcAft>
                <a:spcPct val="0"/>
              </a:spcAft>
            </a:pPr>
            <a:r>
              <a:rPr lang="en-AU" sz="3600" dirty="0">
                <a:solidFill>
                  <a:srgbClr val="FFFF00"/>
                </a:solidFill>
                <a:cs typeface="Arial" charset="0"/>
              </a:rPr>
              <a:t>Resources for organisations</a:t>
            </a:r>
          </a:p>
        </p:txBody>
      </p:sp>
    </p:spTree>
    <p:extLst>
      <p:ext uri="{BB962C8B-B14F-4D97-AF65-F5344CB8AC3E}">
        <p14:creationId xmlns:p14="http://schemas.microsoft.com/office/powerpoint/2010/main" val="3831618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082297" y="5951167"/>
            <a:ext cx="7704856" cy="646331"/>
          </a:xfrm>
          <a:prstGeom prst="rect">
            <a:avLst/>
          </a:prstGeom>
          <a:noFill/>
        </p:spPr>
        <p:txBody>
          <a:bodyPr wrap="square" rtlCol="0">
            <a:spAutoFit/>
          </a:bodyPr>
          <a:lstStyle/>
          <a:p>
            <a:pPr fontAlgn="base">
              <a:spcBef>
                <a:spcPct val="0"/>
              </a:spcBef>
              <a:spcAft>
                <a:spcPct val="0"/>
              </a:spcAft>
            </a:pPr>
            <a:r>
              <a:rPr lang="en-AU" sz="3600" dirty="0">
                <a:solidFill>
                  <a:srgbClr val="FFFF00"/>
                </a:solidFill>
                <a:cs typeface="Arial" charset="0"/>
              </a:rPr>
              <a:t>Top Ten Tip Sheets</a:t>
            </a: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4654" t="16206" r="35216" b="7368"/>
          <a:stretch/>
        </p:blipFill>
        <p:spPr bwMode="auto">
          <a:xfrm>
            <a:off x="71500" y="219610"/>
            <a:ext cx="1741238" cy="2579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336" t="16058" r="35248" b="7803"/>
          <a:stretch/>
        </p:blipFill>
        <p:spPr bwMode="auto">
          <a:xfrm>
            <a:off x="1856537" y="208565"/>
            <a:ext cx="1764411" cy="2579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191" t="16399" r="35092" b="6718"/>
          <a:stretch/>
        </p:blipFill>
        <p:spPr bwMode="auto">
          <a:xfrm>
            <a:off x="3672716" y="198622"/>
            <a:ext cx="1764655" cy="257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4654" t="16989" r="35997" b="6770"/>
          <a:stretch/>
        </p:blipFill>
        <p:spPr bwMode="auto">
          <a:xfrm>
            <a:off x="5508104" y="208566"/>
            <a:ext cx="1707508" cy="2590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744" t="16252" r="35245" b="8492"/>
          <a:stretch/>
        </p:blipFill>
        <p:spPr bwMode="auto">
          <a:xfrm>
            <a:off x="7268333" y="198622"/>
            <a:ext cx="1768163" cy="258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193" t="16357" r="36002" b="7265"/>
          <a:stretch/>
        </p:blipFill>
        <p:spPr bwMode="auto">
          <a:xfrm>
            <a:off x="81218" y="2852936"/>
            <a:ext cx="1721802" cy="256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4532" t="16502" r="35069" b="6698"/>
          <a:stretch/>
        </p:blipFill>
        <p:spPr bwMode="auto">
          <a:xfrm>
            <a:off x="1856537" y="2852936"/>
            <a:ext cx="1764412" cy="256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774" t="15915" r="35105" b="6934"/>
          <a:stretch/>
        </p:blipFill>
        <p:spPr bwMode="auto">
          <a:xfrm>
            <a:off x="3672716" y="2852936"/>
            <a:ext cx="1764655" cy="2578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10"/>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4232" t="16395" r="35230" b="8569"/>
          <a:stretch/>
        </p:blipFill>
        <p:spPr bwMode="auto">
          <a:xfrm>
            <a:off x="5495951" y="2852936"/>
            <a:ext cx="1719661" cy="2579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447" t="16259" r="34805" b="6989"/>
          <a:stretch/>
        </p:blipFill>
        <p:spPr bwMode="auto">
          <a:xfrm>
            <a:off x="7268333" y="2830386"/>
            <a:ext cx="1768163" cy="2587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988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7704" y="5734417"/>
            <a:ext cx="8229600" cy="1112987"/>
          </a:xfrm>
        </p:spPr>
        <p:txBody>
          <a:bodyPr/>
          <a:lstStyle/>
          <a:p>
            <a:pPr marL="0" indent="0">
              <a:buNone/>
            </a:pPr>
            <a:r>
              <a:rPr lang="en-AU" dirty="0">
                <a:solidFill>
                  <a:srgbClr val="FFFF00"/>
                </a:solidFill>
              </a:rPr>
              <a:t>Meetings: The Chair Matters</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69" t="16252" r="19810" b="8497"/>
          <a:stretch/>
        </p:blipFill>
        <p:spPr bwMode="auto">
          <a:xfrm>
            <a:off x="743741" y="332656"/>
            <a:ext cx="7274634" cy="506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495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517232"/>
            <a:ext cx="8229600" cy="1143000"/>
          </a:xfrm>
        </p:spPr>
        <p:txBody>
          <a:bodyPr/>
          <a:lstStyle/>
          <a:p>
            <a:r>
              <a:rPr lang="en-AU" sz="3600" dirty="0">
                <a:solidFill>
                  <a:srgbClr val="FFFF00"/>
                </a:solidFill>
              </a:rPr>
              <a:t>Meetings: It takes Everyone</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711" t="16408" r="19586" b="7135"/>
          <a:stretch/>
        </p:blipFill>
        <p:spPr bwMode="auto">
          <a:xfrm>
            <a:off x="611560" y="371759"/>
            <a:ext cx="7640345" cy="532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0447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5696" y="5093470"/>
            <a:ext cx="9649072" cy="646331"/>
          </a:xfrm>
          <a:prstGeom prst="rect">
            <a:avLst/>
          </a:prstGeom>
          <a:noFill/>
        </p:spPr>
        <p:txBody>
          <a:bodyPr wrap="square" rtlCol="0">
            <a:spAutoFit/>
          </a:bodyPr>
          <a:lstStyle/>
          <a:p>
            <a:pPr fontAlgn="base">
              <a:spcBef>
                <a:spcPct val="0"/>
              </a:spcBef>
              <a:spcAft>
                <a:spcPct val="0"/>
              </a:spcAft>
            </a:pPr>
            <a:r>
              <a:rPr lang="en-AU" sz="3600" dirty="0">
                <a:solidFill>
                  <a:srgbClr val="FFFF00"/>
                </a:solidFill>
                <a:cs typeface="Arial" charset="0"/>
              </a:rPr>
              <a:t>Training and Resources</a:t>
            </a:r>
          </a:p>
        </p:txBody>
      </p:sp>
      <p:sp>
        <p:nvSpPr>
          <p:cNvPr id="6" name="AutoShape 2" descr="https://scontent-syd1-1.xx.fbcdn.net/v/t1.0-9/12512488_10153916830959454_2404087521435915862_n.jpg?oh=b67905b08efba5f0fde9817436326e3b&amp;oe=58798EF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AU">
              <a:solidFill>
                <a:prstClr val="black"/>
              </a:solidFill>
              <a:latin typeface="Calibri" pitchFamily="34" charset="0"/>
              <a:cs typeface="Arial" charset="0"/>
            </a:endParaRPr>
          </a:p>
        </p:txBody>
      </p:sp>
      <p:pic>
        <p:nvPicPr>
          <p:cNvPr id="22" name="Picture 21" descr="https://fbcdn-sphotos-e-a.akamaihd.net/hphotos-ak-xta1/v/t1.0-9/12923172_10209453344553542_7094490018407761360_n.jpg?oh=16a80e635e53a3636e2c49c6c7ad4d27&amp;oe=586B5347&amp;__gda__=1484000522_7544c99806be06beb1f890dbc752ca44"/>
          <p:cNvPicPr>
            <a:picLocks noChangeAspect="1"/>
          </p:cNvPicPr>
          <p:nvPr/>
        </p:nvPicPr>
        <p:blipFill rotWithShape="1">
          <a:blip r:embed="rId2" cstate="print">
            <a:extLst>
              <a:ext uri="{28A0092B-C50C-407E-A947-70E740481C1C}">
                <a14:useLocalDpi xmlns:a14="http://schemas.microsoft.com/office/drawing/2010/main" val="0"/>
              </a:ext>
            </a:extLst>
          </a:blip>
          <a:srcRect l="15985" t="11251" r="14952"/>
          <a:stretch/>
        </p:blipFill>
        <p:spPr bwMode="auto">
          <a:xfrm>
            <a:off x="161073" y="2348880"/>
            <a:ext cx="3042775" cy="2219441"/>
          </a:xfrm>
          <a:prstGeom prst="rect">
            <a:avLst/>
          </a:prstGeom>
          <a:noFill/>
          <a:ln>
            <a:noFill/>
          </a:ln>
          <a:extLst>
            <a:ext uri="{53640926-AAD7-44D8-BBD7-CCE9431645EC}">
              <a14:shadowObscured xmlns:a14="http://schemas.microsoft.com/office/drawing/2010/main"/>
            </a:ext>
          </a:extLst>
        </p:spPr>
      </p:pic>
      <p:pic>
        <p:nvPicPr>
          <p:cNvPr id="20" name="Picture 19" descr="https://scontent-sjc2-1.xx.fbcdn.net/v/t1.0-9/12794406_10153912255479454_7797883079388703387_n.jpg?oh=d7b8538d0128ab820caeb9893c84bc52&amp;oe=58414B23"/>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0127" y="160338"/>
            <a:ext cx="2778153" cy="2055522"/>
          </a:xfrm>
          <a:prstGeom prst="rect">
            <a:avLst/>
          </a:prstGeom>
          <a:noFill/>
          <a:ln>
            <a:noFill/>
          </a:ln>
        </p:spPr>
      </p:pic>
      <p:pic>
        <p:nvPicPr>
          <p:cNvPr id="17" name="Picture 16" descr="https://scontent-sjc2-1.xx.fbcdn.net/v/t1.0-9/12670448_10153854421949454_7929235177985899096_n.jpg?oh=f34aa671a96572655ed944624e7bfc62&amp;oe=58378F0A"/>
          <p:cNvPicPr>
            <a:picLocks/>
          </p:cNvPicPr>
          <p:nvPr/>
        </p:nvPicPr>
        <p:blipFill rotWithShape="1">
          <a:blip r:embed="rId4" cstate="print">
            <a:extLst>
              <a:ext uri="{28A0092B-C50C-407E-A947-70E740481C1C}">
                <a14:useLocalDpi xmlns:a14="http://schemas.microsoft.com/office/drawing/2010/main" val="0"/>
              </a:ext>
            </a:extLst>
          </a:blip>
          <a:srcRect l="6517" t="27351" r="1387"/>
          <a:stretch/>
        </p:blipFill>
        <p:spPr bwMode="auto">
          <a:xfrm>
            <a:off x="155575" y="160339"/>
            <a:ext cx="3048273" cy="2044525"/>
          </a:xfrm>
          <a:prstGeom prst="rect">
            <a:avLst/>
          </a:prstGeom>
          <a:noFill/>
          <a:ln>
            <a:noFill/>
          </a:ln>
          <a:extLst>
            <a:ext uri="{53640926-AAD7-44D8-BBD7-CCE9431645EC}">
              <a14:shadowObscured xmlns:a14="http://schemas.microsoft.com/office/drawing/2010/main"/>
            </a:ext>
          </a:extLst>
        </p:spPr>
      </p:pic>
      <p:pic>
        <p:nvPicPr>
          <p:cNvPr id="18" name="Picture 17"/>
          <p:cNvPicPr>
            <a:picLocks/>
          </p:cNvPicPr>
          <p:nvPr/>
        </p:nvPicPr>
        <p:blipFill rotWithShape="1">
          <a:blip r:embed="rId5">
            <a:extLst>
              <a:ext uri="{28A0092B-C50C-407E-A947-70E740481C1C}">
                <a14:useLocalDpi xmlns:a14="http://schemas.microsoft.com/office/drawing/2010/main" val="0"/>
              </a:ext>
            </a:extLst>
          </a:blip>
          <a:srcRect t="17433" r="3820" b="43692"/>
          <a:stretch/>
        </p:blipFill>
        <p:spPr bwMode="auto">
          <a:xfrm>
            <a:off x="3320127" y="2348880"/>
            <a:ext cx="2778153" cy="2219441"/>
          </a:xfrm>
          <a:prstGeom prst="rect">
            <a:avLst/>
          </a:prstGeom>
          <a:ln>
            <a:noFill/>
          </a:ln>
          <a:extLst>
            <a:ext uri="{53640926-AAD7-44D8-BBD7-CCE9431645EC}">
              <a14:shadowObscured xmlns:a14="http://schemas.microsoft.com/office/drawing/2010/main"/>
            </a:ext>
          </a:extLst>
        </p:spPr>
      </p:pic>
      <p:pic>
        <p:nvPicPr>
          <p:cNvPr id="19" name="Picture 18"/>
          <p:cNvPicPr>
            <a:picLocks/>
          </p:cNvPicPr>
          <p:nvPr/>
        </p:nvPicPr>
        <p:blipFill rotWithShape="1">
          <a:blip r:embed="rId6">
            <a:extLst>
              <a:ext uri="{28A0092B-C50C-407E-A947-70E740481C1C}">
                <a14:useLocalDpi xmlns:a14="http://schemas.microsoft.com/office/drawing/2010/main" val="0"/>
              </a:ext>
            </a:extLst>
          </a:blip>
          <a:srcRect t="22394" b="37007"/>
          <a:stretch/>
        </p:blipFill>
        <p:spPr bwMode="auto">
          <a:xfrm>
            <a:off x="6156176" y="160339"/>
            <a:ext cx="2736304" cy="2055522"/>
          </a:xfrm>
          <a:prstGeom prst="rect">
            <a:avLst/>
          </a:prstGeom>
          <a:ln>
            <a:noFill/>
          </a:ln>
          <a:extLst>
            <a:ext uri="{53640926-AAD7-44D8-BBD7-CCE9431645EC}">
              <a14:shadowObscured xmlns:a14="http://schemas.microsoft.com/office/drawing/2010/main"/>
            </a:ext>
          </a:extLst>
        </p:spPr>
      </p:pic>
      <p:pic>
        <p:nvPicPr>
          <p:cNvPr id="25" name="Picture 24"/>
          <p:cNvPicPr/>
          <p:nvPr/>
        </p:nvPicPr>
        <p:blipFill rotWithShape="1">
          <a:blip r:embed="rId7" cstate="print">
            <a:extLst>
              <a:ext uri="{28A0092B-C50C-407E-A947-70E740481C1C}">
                <a14:useLocalDpi xmlns:a14="http://schemas.microsoft.com/office/drawing/2010/main" val="0"/>
              </a:ext>
            </a:extLst>
          </a:blip>
          <a:srcRect l="14424" t="14423" r="5101" b="9033"/>
          <a:stretch/>
        </p:blipFill>
        <p:spPr bwMode="auto">
          <a:xfrm>
            <a:off x="6195912" y="2374197"/>
            <a:ext cx="2696568" cy="2194124"/>
          </a:xfrm>
          <a:prstGeom prst="rect">
            <a:avLst/>
          </a:prstGeom>
          <a:ln w="38100">
            <a:noFill/>
          </a:ln>
          <a:extLst>
            <a:ext uri="{53640926-AAD7-44D8-BBD7-CCE9431645EC}">
              <a14:shadowObscured xmlns:a14="http://schemas.microsoft.com/office/drawing/2010/main"/>
            </a:ext>
          </a:extLst>
        </p:spPr>
      </p:pic>
      <p:pic>
        <p:nvPicPr>
          <p:cNvPr id="10" name="Picture 9"/>
          <p:cNvPicPr/>
          <p:nvPr/>
        </p:nvPicPr>
        <p:blipFill rotWithShape="1">
          <a:blip r:embed="rId7" cstate="print">
            <a:extLst>
              <a:ext uri="{28A0092B-C50C-407E-A947-70E740481C1C}">
                <a14:useLocalDpi xmlns:a14="http://schemas.microsoft.com/office/drawing/2010/main" val="0"/>
              </a:ext>
            </a:extLst>
          </a:blip>
          <a:srcRect l="14424" t="14423" r="5101" b="9033"/>
          <a:stretch/>
        </p:blipFill>
        <p:spPr bwMode="auto">
          <a:xfrm>
            <a:off x="6348312" y="2526597"/>
            <a:ext cx="2696568" cy="2194124"/>
          </a:xfrm>
          <a:prstGeom prst="rect">
            <a:avLst/>
          </a:prstGeom>
          <a:ln w="38100">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4694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36296" y="6182254"/>
            <a:ext cx="9649072" cy="646331"/>
          </a:xfrm>
          <a:prstGeom prst="rect">
            <a:avLst/>
          </a:prstGeom>
          <a:noFill/>
        </p:spPr>
        <p:txBody>
          <a:bodyPr wrap="square" rtlCol="0">
            <a:spAutoFit/>
          </a:bodyPr>
          <a:lstStyle/>
          <a:p>
            <a:pPr fontAlgn="base">
              <a:spcBef>
                <a:spcPct val="0"/>
              </a:spcBef>
              <a:spcAft>
                <a:spcPct val="0"/>
              </a:spcAft>
            </a:pPr>
            <a:r>
              <a:rPr lang="en-AU" sz="3600" dirty="0">
                <a:solidFill>
                  <a:srgbClr val="FFFF00"/>
                </a:solidFill>
                <a:cs typeface="Arial" charset="0"/>
              </a:rPr>
              <a:t>Training and Resources</a:t>
            </a:r>
          </a:p>
        </p:txBody>
      </p:sp>
      <p:sp>
        <p:nvSpPr>
          <p:cNvPr id="6" name="AutoShape 2" descr="https://scontent-syd1-1.xx.fbcdn.net/v/t1.0-9/12512488_10153916830959454_2404087521435915862_n.jpg?oh=b67905b08efba5f0fde9817436326e3b&amp;oe=58798EF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base">
              <a:spcBef>
                <a:spcPct val="0"/>
              </a:spcBef>
              <a:spcAft>
                <a:spcPct val="0"/>
              </a:spcAft>
            </a:pPr>
            <a:endParaRPr lang="en-AU">
              <a:solidFill>
                <a:prstClr val="black"/>
              </a:solidFill>
              <a:latin typeface="Calibri" pitchFamily="34" charset="0"/>
              <a:cs typeface="Arial" charset="0"/>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6725" t="17132" r="20110" b="26211"/>
          <a:stretch/>
        </p:blipFill>
        <p:spPr bwMode="auto">
          <a:xfrm>
            <a:off x="377513" y="161986"/>
            <a:ext cx="2700338" cy="1993715"/>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621" t="16654" r="15639" b="12317"/>
          <a:stretch/>
        </p:blipFill>
        <p:spPr bwMode="auto">
          <a:xfrm>
            <a:off x="3219572" y="165779"/>
            <a:ext cx="2646865" cy="2005163"/>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631" t="16526" r="22281" b="12607"/>
          <a:stretch/>
        </p:blipFill>
        <p:spPr bwMode="auto">
          <a:xfrm>
            <a:off x="6016037" y="131181"/>
            <a:ext cx="2679187" cy="201306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1330" t="16875" r="24991" b="39071"/>
          <a:stretch/>
        </p:blipFill>
        <p:spPr bwMode="auto">
          <a:xfrm>
            <a:off x="392443" y="2266176"/>
            <a:ext cx="2685408" cy="1975910"/>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6"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386" t="16804" r="25208" b="38483"/>
          <a:stretch/>
        </p:blipFill>
        <p:spPr bwMode="auto">
          <a:xfrm>
            <a:off x="3210997" y="2266177"/>
            <a:ext cx="2655440" cy="1999254"/>
          </a:xfrm>
          <a:prstGeom prst="rect">
            <a:avLst/>
          </a:prstGeom>
          <a:noFill/>
          <a:ln w="2857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5127"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9320" t="17546" r="23022" b="32997"/>
          <a:stretch/>
        </p:blipFill>
        <p:spPr bwMode="auto">
          <a:xfrm>
            <a:off x="6031268" y="2266176"/>
            <a:ext cx="2706216" cy="1999255"/>
          </a:xfrm>
          <a:prstGeom prst="rect">
            <a:avLst/>
          </a:prstGeom>
          <a:noFill/>
          <a:ln w="381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616973" y="4427262"/>
            <a:ext cx="7910054" cy="1848022"/>
            <a:chOff x="660821" y="4427262"/>
            <a:chExt cx="7910054" cy="1848022"/>
          </a:xfrm>
        </p:grpSpPr>
        <p:pic>
          <p:nvPicPr>
            <p:cNvPr id="5128"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8671" t="15600" r="71583" b="33464"/>
            <a:stretch/>
          </p:blipFill>
          <p:spPr bwMode="auto">
            <a:xfrm rot="21202026">
              <a:off x="660821" y="4486579"/>
              <a:ext cx="1167493" cy="16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378" t="16547" r="35037" b="8324"/>
            <a:stretch/>
          </p:blipFill>
          <p:spPr bwMode="auto">
            <a:xfrm>
              <a:off x="1836296" y="4457276"/>
              <a:ext cx="1188418" cy="1642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1" name="Picture 11"/>
            <p:cNvPicPr>
              <a:picLocks noChangeAspect="1" noChangeArrowheads="1"/>
            </p:cNvPicPr>
            <p:nvPr/>
          </p:nvPicPr>
          <p:blipFill rotWithShape="1">
            <a:blip r:embed="rId10">
              <a:extLst>
                <a:ext uri="{28A0092B-C50C-407E-A947-70E740481C1C}">
                  <a14:useLocalDpi xmlns:a14="http://schemas.microsoft.com/office/drawing/2010/main" val="0"/>
                </a:ext>
              </a:extLst>
            </a:blip>
            <a:srcRect l="50121" t="56819" r="38924" b="20978"/>
            <a:stretch/>
          </p:blipFill>
          <p:spPr bwMode="auto">
            <a:xfrm rot="406896">
              <a:off x="3943903" y="4427262"/>
              <a:ext cx="1235588" cy="1697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4502" t="16500" r="35189" b="7181"/>
            <a:stretch/>
          </p:blipFill>
          <p:spPr bwMode="auto">
            <a:xfrm rot="21208734">
              <a:off x="2934097" y="4431677"/>
              <a:ext cx="1169672" cy="1656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2" name="Picture 1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4558" t="15927" r="34992" b="7282"/>
            <a:stretch/>
          </p:blipFill>
          <p:spPr bwMode="auto">
            <a:xfrm>
              <a:off x="5076056" y="4475459"/>
              <a:ext cx="1181205" cy="1675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3" name="Picture 1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4269" t="16164" r="35175" b="7796"/>
            <a:stretch/>
          </p:blipFill>
          <p:spPr bwMode="auto">
            <a:xfrm rot="414122">
              <a:off x="6184657" y="4503627"/>
              <a:ext cx="1248538" cy="1747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4" name="Picture 14"/>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34652" t="15423" r="34803" b="7367"/>
            <a:stretch/>
          </p:blipFill>
          <p:spPr bwMode="auto">
            <a:xfrm rot="21320139">
              <a:off x="7302408" y="4471701"/>
              <a:ext cx="1268467" cy="1803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70240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31899"/>
          <a:stretch/>
        </p:blipFill>
        <p:spPr>
          <a:xfrm>
            <a:off x="91432" y="116632"/>
            <a:ext cx="2054311" cy="989044"/>
          </a:xfrm>
          <a:prstGeom prst="rect">
            <a:avLst/>
          </a:prstGeom>
        </p:spPr>
      </p:pic>
      <p:sp>
        <p:nvSpPr>
          <p:cNvPr id="7" name="TextBox 6"/>
          <p:cNvSpPr txBox="1"/>
          <p:nvPr/>
        </p:nvSpPr>
        <p:spPr>
          <a:xfrm>
            <a:off x="2246581" y="191782"/>
            <a:ext cx="6912768" cy="584775"/>
          </a:xfrm>
          <a:prstGeom prst="rect">
            <a:avLst/>
          </a:prstGeom>
          <a:noFill/>
        </p:spPr>
        <p:txBody>
          <a:bodyPr wrap="square" rtlCol="0">
            <a:spAutoFit/>
          </a:bodyPr>
          <a:lstStyle/>
          <a:p>
            <a:r>
              <a:rPr lang="en-AU" sz="3200" b="1" dirty="0" smtClean="0">
                <a:solidFill>
                  <a:srgbClr val="FFFF00"/>
                </a:solidFill>
                <a:latin typeface="Century Gothic" panose="020B0502020202020204" pitchFamily="34" charset="0"/>
              </a:rPr>
              <a:t>Transition the great unknown . . . . </a:t>
            </a:r>
            <a:endParaRPr lang="en-AU" sz="3200" b="1" dirty="0">
              <a:solidFill>
                <a:srgbClr val="FFFF00"/>
              </a:solidFill>
              <a:latin typeface="Century Gothic" panose="020B0502020202020204" pitchFamily="34" charset="0"/>
            </a:endParaRPr>
          </a:p>
        </p:txBody>
      </p:sp>
      <p:grpSp>
        <p:nvGrpSpPr>
          <p:cNvPr id="30" name="Group 29"/>
          <p:cNvGrpSpPr/>
          <p:nvPr/>
        </p:nvGrpSpPr>
        <p:grpSpPr>
          <a:xfrm>
            <a:off x="0" y="1256331"/>
            <a:ext cx="9144000" cy="5557045"/>
            <a:chOff x="251520" y="1184323"/>
            <a:chExt cx="8617603" cy="5405676"/>
          </a:xfrm>
        </p:grpSpPr>
        <p:grpSp>
          <p:nvGrpSpPr>
            <p:cNvPr id="28" name="Group 27"/>
            <p:cNvGrpSpPr/>
            <p:nvPr/>
          </p:nvGrpSpPr>
          <p:grpSpPr>
            <a:xfrm>
              <a:off x="251520" y="1184323"/>
              <a:ext cx="8617603" cy="4060881"/>
              <a:chOff x="117514" y="1196752"/>
              <a:chExt cx="8676456" cy="4204897"/>
            </a:xfrm>
          </p:grpSpPr>
          <p:grpSp>
            <p:nvGrpSpPr>
              <p:cNvPr id="23" name="Group 22"/>
              <p:cNvGrpSpPr/>
              <p:nvPr/>
            </p:nvGrpSpPr>
            <p:grpSpPr>
              <a:xfrm>
                <a:off x="117514" y="2559995"/>
                <a:ext cx="8676456" cy="1468496"/>
                <a:chOff x="44780" y="2838119"/>
                <a:chExt cx="8428142" cy="1382969"/>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06" t="1580" b="-1"/>
                <a:stretch/>
              </p:blipFill>
              <p:spPr>
                <a:xfrm>
                  <a:off x="1978966" y="2853019"/>
                  <a:ext cx="2305002" cy="136806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1580" b="-1"/>
                <a:stretch/>
              </p:blipFill>
              <p:spPr>
                <a:xfrm>
                  <a:off x="44780" y="2838119"/>
                  <a:ext cx="1862924" cy="1368069"/>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2200" y="2838119"/>
                  <a:ext cx="2100722" cy="1375519"/>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1247"/>
                <a:stretch/>
              </p:blipFill>
              <p:spPr>
                <a:xfrm>
                  <a:off x="4355976" y="2845569"/>
                  <a:ext cx="1948702" cy="1375519"/>
                </a:xfrm>
                <a:prstGeom prst="rect">
                  <a:avLst/>
                </a:prstGeom>
              </p:spPr>
            </p:pic>
          </p:grpSp>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16183" r="27195" b="15745"/>
              <a:stretch/>
            </p:blipFill>
            <p:spPr>
              <a:xfrm>
                <a:off x="6599623" y="4078526"/>
                <a:ext cx="2180285" cy="1310933"/>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t="17523"/>
              <a:stretch/>
            </p:blipFill>
            <p:spPr>
              <a:xfrm>
                <a:off x="122870" y="4096453"/>
                <a:ext cx="2045953" cy="1293005"/>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1" b="12961"/>
              <a:stretch/>
            </p:blipFill>
            <p:spPr>
              <a:xfrm>
                <a:off x="4291815" y="4090715"/>
                <a:ext cx="2224736" cy="1310933"/>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b="1190"/>
              <a:stretch/>
            </p:blipFill>
            <p:spPr>
              <a:xfrm>
                <a:off x="2250567" y="4106317"/>
                <a:ext cx="1966803" cy="1295332"/>
              </a:xfrm>
              <a:prstGeom prst="rect">
                <a:avLst/>
              </a:prstGeom>
            </p:spPr>
          </p:pic>
          <p:grpSp>
            <p:nvGrpSpPr>
              <p:cNvPr id="22" name="Group 21"/>
              <p:cNvGrpSpPr/>
              <p:nvPr/>
            </p:nvGrpSpPr>
            <p:grpSpPr>
              <a:xfrm>
                <a:off x="117514" y="1196752"/>
                <a:ext cx="8671100" cy="1316678"/>
                <a:chOff x="0" y="1340767"/>
                <a:chExt cx="8835974" cy="1378296"/>
              </a:xfrm>
            </p:grpSpPr>
            <p:pic>
              <p:nvPicPr>
                <p:cNvPr id="8" name="Picture 7"/>
                <p:cNvPicPr>
                  <a:picLocks noChangeAspect="1"/>
                </p:cNvPicPr>
                <p:nvPr/>
              </p:nvPicPr>
              <p:blipFill rotWithShape="1">
                <a:blip r:embed="rId11" cstate="print">
                  <a:extLst>
                    <a:ext uri="{BEBA8EAE-BF5A-486C-A8C5-ECC9F3942E4B}">
                      <a14:imgProps xmlns:a14="http://schemas.microsoft.com/office/drawing/2010/main">
                        <a14:imgLayer r:embed="rId12">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t="14641"/>
                <a:stretch/>
              </p:blipFill>
              <p:spPr>
                <a:xfrm>
                  <a:off x="0" y="1340768"/>
                  <a:ext cx="2161815" cy="1378295"/>
                </a:xfrm>
                <a:prstGeom prst="rect">
                  <a:avLst/>
                </a:prstGeom>
              </p:spPr>
            </p:pic>
            <p:pic>
              <p:nvPicPr>
                <p:cNvPr id="9" name="Picture 8"/>
                <p:cNvPicPr>
                  <a:picLocks noChangeAspect="1"/>
                </p:cNvPicPr>
                <p:nvPr/>
              </p:nvPicPr>
              <p:blipFill rotWithShape="1">
                <a:blip r:embed="rId13" cstate="print">
                  <a:extLst>
                    <a:ext uri="{28A0092B-C50C-407E-A947-70E740481C1C}">
                      <a14:useLocalDpi xmlns:a14="http://schemas.microsoft.com/office/drawing/2010/main" val="0"/>
                    </a:ext>
                  </a:extLst>
                </a:blip>
                <a:srcRect t="3240"/>
                <a:stretch/>
              </p:blipFill>
              <p:spPr>
                <a:xfrm>
                  <a:off x="2235720" y="1340767"/>
                  <a:ext cx="1904232" cy="137829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76256" y="1340768"/>
                  <a:ext cx="1959718" cy="1378294"/>
                </a:xfrm>
                <a:prstGeom prst="rect">
                  <a:avLst/>
                </a:prstGeom>
              </p:spPr>
            </p:pic>
            <p:pic>
              <p:nvPicPr>
                <p:cNvPr id="17" name="Picture 16"/>
                <p:cNvPicPr>
                  <a:picLocks noChangeAspect="1"/>
                </p:cNvPicPr>
                <p:nvPr/>
              </p:nvPicPr>
              <p:blipFill rotWithShape="1">
                <a:blip r:embed="rId15" cstate="print">
                  <a:extLst>
                    <a:ext uri="{28A0092B-C50C-407E-A947-70E740481C1C}">
                      <a14:useLocalDpi xmlns:a14="http://schemas.microsoft.com/office/drawing/2010/main" val="0"/>
                    </a:ext>
                  </a:extLst>
                </a:blip>
                <a:srcRect t="11942" b="15492"/>
                <a:stretch/>
              </p:blipFill>
              <p:spPr>
                <a:xfrm>
                  <a:off x="4212369" y="1340768"/>
                  <a:ext cx="2595154" cy="1378295"/>
                </a:xfrm>
                <a:prstGeom prst="rect">
                  <a:avLst/>
                </a:prstGeom>
              </p:spPr>
            </p:pic>
          </p:grpSp>
        </p:grpSp>
        <p:grpSp>
          <p:nvGrpSpPr>
            <p:cNvPr id="29" name="Group 28"/>
            <p:cNvGrpSpPr/>
            <p:nvPr/>
          </p:nvGrpSpPr>
          <p:grpSpPr>
            <a:xfrm>
              <a:off x="251521" y="5301208"/>
              <a:ext cx="8603635" cy="1288791"/>
              <a:chOff x="107299" y="5458816"/>
              <a:chExt cx="8964692" cy="1419215"/>
            </a:xfrm>
          </p:grpSpPr>
          <p:pic>
            <p:nvPicPr>
              <p:cNvPr id="19" name="Picture 18"/>
              <p:cNvPicPr>
                <a:picLocks noChangeAspect="1"/>
              </p:cNvPicPr>
              <p:nvPr/>
            </p:nvPicPr>
            <p:blipFill rotWithShape="1">
              <a:blip r:embed="rId16" cstate="print">
                <a:extLst>
                  <a:ext uri="{28A0092B-C50C-407E-A947-70E740481C1C}">
                    <a14:useLocalDpi xmlns:a14="http://schemas.microsoft.com/office/drawing/2010/main" val="0"/>
                  </a:ext>
                </a:extLst>
              </a:blip>
              <a:srcRect t="17170"/>
              <a:stretch/>
            </p:blipFill>
            <p:spPr>
              <a:xfrm>
                <a:off x="107299" y="5480912"/>
                <a:ext cx="2216732" cy="1377088"/>
              </a:xfrm>
              <a:prstGeom prst="rect">
                <a:avLst/>
              </a:prstGeom>
            </p:spPr>
          </p:pic>
          <p:pic>
            <p:nvPicPr>
              <p:cNvPr id="20" name="Picture 19"/>
              <p:cNvPicPr>
                <a:picLocks noChangeAspect="1"/>
              </p:cNvPicPr>
              <p:nvPr/>
            </p:nvPicPr>
            <p:blipFill rotWithShape="1">
              <a:blip r:embed="rId17" cstate="print">
                <a:extLst>
                  <a:ext uri="{28A0092B-C50C-407E-A947-70E740481C1C}">
                    <a14:useLocalDpi xmlns:a14="http://schemas.microsoft.com/office/drawing/2010/main" val="0"/>
                  </a:ext>
                </a:extLst>
              </a:blip>
              <a:srcRect l="5762" t="13182" r="1"/>
              <a:stretch/>
            </p:blipFill>
            <p:spPr>
              <a:xfrm>
                <a:off x="2436665" y="5458816"/>
                <a:ext cx="2044934" cy="1407132"/>
              </a:xfrm>
              <a:prstGeom prst="rect">
                <a:avLst/>
              </a:prstGeom>
            </p:spPr>
          </p:pic>
          <p:pic>
            <p:nvPicPr>
              <p:cNvPr id="21" name="Picture 20"/>
              <p:cNvPicPr>
                <a:picLocks noChangeAspect="1"/>
              </p:cNvPicPr>
              <p:nvPr/>
            </p:nvPicPr>
            <p:blipFill rotWithShape="1">
              <a:blip r:embed="rId18" cstate="print">
                <a:extLst>
                  <a:ext uri="{BEBA8EAE-BF5A-486C-A8C5-ECC9F3942E4B}">
                    <a14:imgProps xmlns:a14="http://schemas.microsoft.com/office/drawing/2010/main">
                      <a14:imgLayer r:embed="rId19">
                        <a14:imgEffect>
                          <a14:colorTemperature colorTemp="4700"/>
                        </a14:imgEffect>
                      </a14:imgLayer>
                    </a14:imgProps>
                  </a:ext>
                  <a:ext uri="{28A0092B-C50C-407E-A947-70E740481C1C}">
                    <a14:useLocalDpi xmlns:a14="http://schemas.microsoft.com/office/drawing/2010/main" val="0"/>
                  </a:ext>
                </a:extLst>
              </a:blip>
              <a:srcRect t="25429"/>
              <a:stretch/>
            </p:blipFill>
            <p:spPr>
              <a:xfrm>
                <a:off x="4574879" y="5458816"/>
                <a:ext cx="2513940" cy="1399184"/>
              </a:xfrm>
              <a:prstGeom prst="rect">
                <a:avLst/>
              </a:prstGeom>
            </p:spPr>
          </p:pic>
          <p:pic>
            <p:nvPicPr>
              <p:cNvPr id="27" name="Picture 26"/>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64288" y="5460881"/>
                <a:ext cx="1907703" cy="1417150"/>
              </a:xfrm>
              <a:prstGeom prst="rect">
                <a:avLst/>
              </a:prstGeom>
            </p:spPr>
          </p:pic>
        </p:grpSp>
      </p:grpSp>
    </p:spTree>
    <p:extLst>
      <p:ext uri="{BB962C8B-B14F-4D97-AF65-F5344CB8AC3E}">
        <p14:creationId xmlns:p14="http://schemas.microsoft.com/office/powerpoint/2010/main" val="2658858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https://scontent-sjc2-1.xx.fbcdn.net/v/t1.0-9/12670448_10153854421949454_7929235177985899096_n.jpg?oh=f34aa671a96572655ed944624e7bfc62&amp;oe=58378F0A"/>
          <p:cNvPicPr>
            <a:picLocks/>
          </p:cNvPicPr>
          <p:nvPr/>
        </p:nvPicPr>
        <p:blipFill rotWithShape="1">
          <a:blip r:embed="rId2" cstate="print">
            <a:extLst>
              <a:ext uri="{28A0092B-C50C-407E-A947-70E740481C1C}">
                <a14:useLocalDpi xmlns:a14="http://schemas.microsoft.com/office/drawing/2010/main" val="0"/>
              </a:ext>
            </a:extLst>
          </a:blip>
          <a:srcRect l="6517" t="27351" r="1387"/>
          <a:stretch/>
        </p:blipFill>
        <p:spPr bwMode="auto">
          <a:xfrm>
            <a:off x="899591" y="980728"/>
            <a:ext cx="7296745" cy="442078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64374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55776" y="763922"/>
            <a:ext cx="7416824" cy="553998"/>
          </a:xfrm>
          <a:prstGeom prst="rect">
            <a:avLst/>
          </a:prstGeom>
          <a:noFill/>
        </p:spPr>
        <p:txBody>
          <a:bodyPr wrap="square" rtlCol="0">
            <a:spAutoFit/>
          </a:bodyPr>
          <a:lstStyle/>
          <a:p>
            <a:r>
              <a:rPr lang="en-AU" sz="3000" dirty="0" smtClean="0">
                <a:solidFill>
                  <a:srgbClr val="FFFF00"/>
                </a:solidFill>
              </a:rPr>
              <a:t>Victorian Self Advocacy Network</a:t>
            </a:r>
            <a:endParaRPr lang="en-AU" sz="3000" dirty="0">
              <a:solidFill>
                <a:srgbClr val="FFFF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295253"/>
            <a:ext cx="2376264" cy="1460559"/>
          </a:xfrm>
          <a:prstGeom prst="rect">
            <a:avLst/>
          </a:prstGeom>
        </p:spPr>
      </p:pic>
      <p:grpSp>
        <p:nvGrpSpPr>
          <p:cNvPr id="6" name="Group 5"/>
          <p:cNvGrpSpPr/>
          <p:nvPr/>
        </p:nvGrpSpPr>
        <p:grpSpPr>
          <a:xfrm>
            <a:off x="625081" y="1988840"/>
            <a:ext cx="7893838" cy="3688663"/>
            <a:chOff x="0" y="1988840"/>
            <a:chExt cx="7893838" cy="3688663"/>
          </a:xfrm>
        </p:grpSpPr>
        <p:pic>
          <p:nvPicPr>
            <p:cNvPr id="1026" name="Picture 2" descr="Image may contain: 4 people, people sitting, table and indoo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988840"/>
              <a:ext cx="2339752" cy="17548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may contain: 1 pers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326" b="2853"/>
            <a:stretch/>
          </p:blipFill>
          <p:spPr bwMode="auto">
            <a:xfrm>
              <a:off x="2555776" y="1988840"/>
              <a:ext cx="2880320" cy="17459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may contain: 6 people, people smiling, people sitting, table and indo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9581" y="2015462"/>
              <a:ext cx="2304256" cy="1728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may contain: 5 people, people smiling, indoo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822" y="3933056"/>
              <a:ext cx="2325929" cy="174444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may contain: 6 people, people sitting, table and indoo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4384"/>
            <a:stretch/>
          </p:blipFill>
          <p:spPr bwMode="auto">
            <a:xfrm>
              <a:off x="2555776" y="3934293"/>
              <a:ext cx="2905975" cy="174321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89582" y="3895911"/>
              <a:ext cx="2304256" cy="1781591"/>
            </a:xfrm>
            <a:prstGeom prst="rect">
              <a:avLst/>
            </a:prstGeom>
          </p:spPr>
        </p:pic>
      </p:grpSp>
    </p:spTree>
    <p:extLst>
      <p:ext uri="{BB962C8B-B14F-4D97-AF65-F5344CB8AC3E}">
        <p14:creationId xmlns:p14="http://schemas.microsoft.com/office/powerpoint/2010/main" val="639479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3333" t="37576" r="34288"/>
          <a:stretch/>
        </p:blipFill>
        <p:spPr>
          <a:xfrm>
            <a:off x="3192868" y="17577"/>
            <a:ext cx="2660533" cy="2532823"/>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4370"/>
            <a:ext cx="2448272" cy="243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19644"/>
          <a:stretch/>
        </p:blipFill>
        <p:spPr>
          <a:xfrm>
            <a:off x="5492026" y="4665630"/>
            <a:ext cx="3547815" cy="213816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850" y="2651496"/>
            <a:ext cx="2901018" cy="1934012"/>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15261"/>
          <a:stretch/>
        </p:blipFill>
        <p:spPr>
          <a:xfrm>
            <a:off x="5993394" y="37766"/>
            <a:ext cx="2997059" cy="2512634"/>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t="17025" b="31817"/>
          <a:stretch/>
        </p:blipFill>
        <p:spPr>
          <a:xfrm>
            <a:off x="3275856" y="2651497"/>
            <a:ext cx="2520280" cy="1934011"/>
          </a:xfrm>
          <a:prstGeom prst="rect">
            <a:avLst/>
          </a:prstGeom>
        </p:spPr>
      </p:pic>
      <p:pic>
        <p:nvPicPr>
          <p:cNvPr id="12" name="Picture 11"/>
          <p:cNvPicPr>
            <a:picLocks noChangeAspect="1"/>
          </p:cNvPicPr>
          <p:nvPr/>
        </p:nvPicPr>
        <p:blipFill rotWithShape="1">
          <a:blip r:embed="rId8" cstate="print">
            <a:extLst>
              <a:ext uri="{28A0092B-C50C-407E-A947-70E740481C1C}">
                <a14:useLocalDpi xmlns:a14="http://schemas.microsoft.com/office/drawing/2010/main" val="0"/>
              </a:ext>
            </a:extLst>
          </a:blip>
          <a:srcRect b="6418"/>
          <a:stretch/>
        </p:blipFill>
        <p:spPr>
          <a:xfrm>
            <a:off x="5944005" y="2654091"/>
            <a:ext cx="3095836" cy="1931418"/>
          </a:xfrm>
          <a:prstGeom prst="rect">
            <a:avLst/>
          </a:prstGeom>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521" t="11196" r="-8717" b="19338"/>
          <a:stretch/>
        </p:blipFill>
        <p:spPr>
          <a:xfrm>
            <a:off x="3203848" y="4642164"/>
            <a:ext cx="2349206" cy="2173938"/>
          </a:xfrm>
          <a:prstGeom prst="rect">
            <a:avLst/>
          </a:prstGeom>
        </p:spPr>
      </p:pic>
      <p:pic>
        <p:nvPicPr>
          <p:cNvPr id="15" name="Picture 14"/>
          <p:cNvPicPr>
            <a:picLocks noChangeAspect="1"/>
          </p:cNvPicPr>
          <p:nvPr/>
        </p:nvPicPr>
        <p:blipFill rotWithShape="1">
          <a:blip r:embed="rId10" cstate="print">
            <a:extLst>
              <a:ext uri="{28A0092B-C50C-407E-A947-70E740481C1C}">
                <a14:useLocalDpi xmlns:a14="http://schemas.microsoft.com/office/drawing/2010/main" val="0"/>
              </a:ext>
            </a:extLst>
          </a:blip>
          <a:srcRect r="17867"/>
          <a:stretch/>
        </p:blipFill>
        <p:spPr>
          <a:xfrm>
            <a:off x="107503" y="4665630"/>
            <a:ext cx="3030851" cy="2150472"/>
          </a:xfrm>
          <a:prstGeom prst="rect">
            <a:avLst/>
          </a:prstGeom>
        </p:spPr>
      </p:pic>
    </p:spTree>
    <p:extLst>
      <p:ext uri="{BB962C8B-B14F-4D97-AF65-F5344CB8AC3E}">
        <p14:creationId xmlns:p14="http://schemas.microsoft.com/office/powerpoint/2010/main" val="1093227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404664"/>
            <a:ext cx="6216344" cy="6236168"/>
          </a:xfrm>
          <a:prstGeom prst="rect">
            <a:avLst/>
          </a:prstGeom>
        </p:spPr>
      </p:pic>
    </p:spTree>
    <p:extLst>
      <p:ext uri="{BB962C8B-B14F-4D97-AF65-F5344CB8AC3E}">
        <p14:creationId xmlns:p14="http://schemas.microsoft.com/office/powerpoint/2010/main" val="280174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115885"/>
            <a:ext cx="5328592" cy="646331"/>
          </a:xfrm>
          <a:prstGeom prst="rect">
            <a:avLst/>
          </a:prstGeom>
          <a:noFill/>
        </p:spPr>
        <p:txBody>
          <a:bodyPr wrap="square" rtlCol="0">
            <a:spAutoFit/>
          </a:bodyPr>
          <a:lstStyle/>
          <a:p>
            <a:r>
              <a:rPr lang="en-AU" sz="3600" dirty="0" smtClean="0">
                <a:solidFill>
                  <a:srgbClr val="FFFF00"/>
                </a:solidFill>
                <a:latin typeface="Century Gothic" panose="020B0502020202020204" pitchFamily="34" charset="0"/>
              </a:rPr>
              <a:t>Background</a:t>
            </a:r>
            <a:endParaRPr lang="en-AU" sz="3600" dirty="0">
              <a:solidFill>
                <a:srgbClr val="FFFF00"/>
              </a:solidFill>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74" y="39770"/>
            <a:ext cx="921959" cy="924899"/>
          </a:xfrm>
          <a:prstGeom prst="rect">
            <a:avLst/>
          </a:prstGeom>
        </p:spPr>
      </p:pic>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172" t="16522" r="18910" b="7571"/>
          <a:stretch/>
        </p:blipFill>
        <p:spPr bwMode="auto">
          <a:xfrm>
            <a:off x="4572000" y="1280646"/>
            <a:ext cx="3414498" cy="5043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42" t="16522" r="50367" b="7571"/>
          <a:stretch/>
        </p:blipFill>
        <p:spPr bwMode="auto">
          <a:xfrm>
            <a:off x="611560" y="1268760"/>
            <a:ext cx="3456384" cy="50555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70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179053"/>
            <a:ext cx="4896544" cy="646331"/>
          </a:xfrm>
          <a:prstGeom prst="rect">
            <a:avLst/>
          </a:prstGeom>
          <a:noFill/>
        </p:spPr>
        <p:txBody>
          <a:bodyPr wrap="square" rtlCol="0">
            <a:spAutoFit/>
          </a:bodyPr>
          <a:lstStyle/>
          <a:p>
            <a:r>
              <a:rPr lang="en-AU" sz="3600" dirty="0" smtClean="0">
                <a:solidFill>
                  <a:srgbClr val="FFFF00"/>
                </a:solidFill>
                <a:latin typeface="Century Gothic" panose="020B0502020202020204" pitchFamily="34" charset="0"/>
              </a:rPr>
              <a:t>Model Development</a:t>
            </a:r>
            <a:endParaRPr lang="en-AU" sz="3600" dirty="0">
              <a:solidFill>
                <a:srgbClr val="FFFF00"/>
              </a:solidFill>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74" y="39770"/>
            <a:ext cx="921959" cy="924899"/>
          </a:xfrm>
          <a:prstGeom prst="rect">
            <a:avLst/>
          </a:prstGeom>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775" t="17213" r="15304" b="12513"/>
          <a:stretch/>
        </p:blipFill>
        <p:spPr bwMode="auto">
          <a:xfrm>
            <a:off x="1691680" y="1268760"/>
            <a:ext cx="5919456" cy="44215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5110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179053"/>
            <a:ext cx="4896544" cy="646331"/>
          </a:xfrm>
          <a:prstGeom prst="rect">
            <a:avLst/>
          </a:prstGeom>
          <a:noFill/>
        </p:spPr>
        <p:txBody>
          <a:bodyPr wrap="square" rtlCol="0">
            <a:spAutoFit/>
          </a:bodyPr>
          <a:lstStyle/>
          <a:p>
            <a:r>
              <a:rPr lang="en-AU" sz="3600" dirty="0" smtClean="0">
                <a:solidFill>
                  <a:srgbClr val="FFFF00"/>
                </a:solidFill>
                <a:latin typeface="Century Gothic" panose="020B0502020202020204" pitchFamily="34" charset="0"/>
              </a:rPr>
              <a:t>Consultations </a:t>
            </a:r>
            <a:endParaRPr lang="en-AU" sz="3600" dirty="0">
              <a:solidFill>
                <a:srgbClr val="FFFF00"/>
              </a:solidFill>
              <a:latin typeface="Century Gothic" panose="020B0502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74" y="39770"/>
            <a:ext cx="921959" cy="924899"/>
          </a:xfrm>
          <a:prstGeom prst="rect">
            <a:avLst/>
          </a:prstGeom>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63" t="24402" r="15450" b="12640"/>
          <a:stretch/>
        </p:blipFill>
        <p:spPr bwMode="auto">
          <a:xfrm>
            <a:off x="3527913" y="1451349"/>
            <a:ext cx="5446498" cy="4968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9913"/>
          <a:stretch/>
        </p:blipFill>
        <p:spPr>
          <a:xfrm>
            <a:off x="249783" y="1124744"/>
            <a:ext cx="3098082" cy="1860888"/>
          </a:xfrm>
          <a:prstGeom prst="rect">
            <a:avLst/>
          </a:prstGeom>
        </p:spPr>
      </p:pic>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t="11335" b="12273"/>
          <a:stretch/>
        </p:blipFill>
        <p:spPr>
          <a:xfrm>
            <a:off x="225741" y="4904686"/>
            <a:ext cx="3079981" cy="1764674"/>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26272"/>
          <a:stretch/>
        </p:blipFill>
        <p:spPr>
          <a:xfrm>
            <a:off x="225741" y="3080249"/>
            <a:ext cx="3093832" cy="1710752"/>
          </a:xfrm>
          <a:prstGeom prst="rect">
            <a:avLst/>
          </a:prstGeom>
        </p:spPr>
      </p:pic>
    </p:spTree>
    <p:extLst>
      <p:ext uri="{BB962C8B-B14F-4D97-AF65-F5344CB8AC3E}">
        <p14:creationId xmlns:p14="http://schemas.microsoft.com/office/powerpoint/2010/main" val="2378951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75656" y="148856"/>
            <a:ext cx="5184576" cy="646331"/>
          </a:xfrm>
          <a:prstGeom prst="rect">
            <a:avLst/>
          </a:prstGeom>
          <a:noFill/>
        </p:spPr>
        <p:txBody>
          <a:bodyPr wrap="square" rtlCol="0">
            <a:spAutoFit/>
          </a:bodyPr>
          <a:lstStyle/>
          <a:p>
            <a:r>
              <a:rPr lang="en-AU" sz="3600" dirty="0" smtClean="0">
                <a:solidFill>
                  <a:srgbClr val="FFFF00"/>
                </a:solidFill>
                <a:latin typeface="Century Gothic" panose="020B0502020202020204" pitchFamily="34" charset="0"/>
              </a:rPr>
              <a:t>National Conference</a:t>
            </a:r>
            <a:endParaRPr lang="en-AU" sz="3600" dirty="0">
              <a:solidFill>
                <a:srgbClr val="FFFF00"/>
              </a:solidFill>
              <a:latin typeface="Century Gothic" panose="020B050202020202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74" y="39770"/>
            <a:ext cx="921959" cy="924899"/>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2050"/>
          <a:stretch/>
        </p:blipFill>
        <p:spPr>
          <a:xfrm>
            <a:off x="4403029" y="2996952"/>
            <a:ext cx="2562347" cy="174144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8066" y="1139857"/>
            <a:ext cx="2467310" cy="1750462"/>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1152" y="2993881"/>
            <a:ext cx="2092283" cy="174452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3254" y="1119322"/>
            <a:ext cx="1862333" cy="2514473"/>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r="11106"/>
          <a:stretch/>
        </p:blipFill>
        <p:spPr>
          <a:xfrm>
            <a:off x="2251151" y="1124744"/>
            <a:ext cx="2172587" cy="1765575"/>
          </a:xfrm>
          <a:prstGeom prst="rect">
            <a:avLst/>
          </a:prstGeom>
        </p:spPr>
      </p:pic>
      <p:pic>
        <p:nvPicPr>
          <p:cNvPr id="14" name="Picture 13"/>
          <p:cNvPicPr>
            <a:picLocks noChangeAspect="1"/>
          </p:cNvPicPr>
          <p:nvPr/>
        </p:nvPicPr>
        <p:blipFill rotWithShape="1">
          <a:blip r:embed="rId8" cstate="print">
            <a:extLst>
              <a:ext uri="{28A0092B-C50C-407E-A947-70E740481C1C}">
                <a14:useLocalDpi xmlns:a14="http://schemas.microsoft.com/office/drawing/2010/main" val="0"/>
              </a:ext>
            </a:extLst>
          </a:blip>
          <a:srcRect l="6213"/>
          <a:stretch/>
        </p:blipFill>
        <p:spPr>
          <a:xfrm>
            <a:off x="4498066" y="4862508"/>
            <a:ext cx="2467309" cy="1800200"/>
          </a:xfrm>
          <a:prstGeom prst="rect">
            <a:avLst/>
          </a:prstGeom>
        </p:spPr>
      </p:pic>
      <p:pic>
        <p:nvPicPr>
          <p:cNvPr id="15" name="Picture 14" descr="Three Tasmanian self advocates holding signs that say Self Advocacy Matters"/>
          <p:cNvPicPr/>
          <p:nvPr/>
        </p:nvPicPr>
        <p:blipFill rotWithShape="1">
          <a:blip r:embed="rId9" cstate="print">
            <a:extLst>
              <a:ext uri="{28A0092B-C50C-407E-A947-70E740481C1C}">
                <a14:useLocalDpi xmlns:a14="http://schemas.microsoft.com/office/drawing/2010/main" val="0"/>
              </a:ext>
            </a:extLst>
          </a:blip>
          <a:srcRect l="5619" t="11373"/>
          <a:stretch/>
        </p:blipFill>
        <p:spPr bwMode="auto">
          <a:xfrm>
            <a:off x="2251152" y="4868088"/>
            <a:ext cx="2151878" cy="1794620"/>
          </a:xfrm>
          <a:prstGeom prst="rect">
            <a:avLst/>
          </a:prstGeom>
          <a:noFill/>
          <a:ln>
            <a:noFill/>
          </a:ln>
          <a:extLst>
            <a:ext uri="{53640926-AAD7-44D8-BBD7-CCE9431645EC}">
              <a14:shadowObscured xmlns:a14="http://schemas.microsoft.com/office/drawing/2010/main"/>
            </a:ext>
          </a:extLst>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3254" y="3872793"/>
            <a:ext cx="1803792" cy="2796567"/>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4178" y="1119322"/>
            <a:ext cx="1855183" cy="250158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2973" y="3816424"/>
            <a:ext cx="1899200" cy="2852936"/>
          </a:xfrm>
          <a:prstGeom prst="rect">
            <a:avLst/>
          </a:prstGeom>
        </p:spPr>
      </p:pic>
    </p:spTree>
    <p:extLst>
      <p:ext uri="{BB962C8B-B14F-4D97-AF65-F5344CB8AC3E}">
        <p14:creationId xmlns:p14="http://schemas.microsoft.com/office/powerpoint/2010/main" val="416126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971600" y="548680"/>
            <a:ext cx="6984776" cy="646331"/>
          </a:xfrm>
          <a:prstGeom prst="rect">
            <a:avLst/>
          </a:prstGeom>
          <a:noFill/>
        </p:spPr>
        <p:txBody>
          <a:bodyPr wrap="square" rtlCol="0">
            <a:spAutoFit/>
          </a:bodyPr>
          <a:lstStyle/>
          <a:p>
            <a:pPr algn="ctr"/>
            <a:r>
              <a:rPr lang="en-AU" sz="3600" dirty="0" smtClean="0">
                <a:solidFill>
                  <a:srgbClr val="FFFF00"/>
                </a:solidFill>
                <a:latin typeface="Century Gothic" panose="020B0502020202020204" pitchFamily="34" charset="0"/>
              </a:rPr>
              <a:t>Next Steps</a:t>
            </a:r>
            <a:endParaRPr lang="en-AU" sz="3600" dirty="0">
              <a:solidFill>
                <a:srgbClr val="FFFF00"/>
              </a:solidFill>
              <a:latin typeface="Century Gothic" panose="020B0502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292041"/>
            <a:ext cx="1800200" cy="180594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2276872"/>
            <a:ext cx="2452175" cy="3528392"/>
          </a:xfrm>
          <a:prstGeom prst="rect">
            <a:avLst/>
          </a:prstGeom>
        </p:spPr>
      </p:pic>
      <p:pic>
        <p:nvPicPr>
          <p:cNvPr id="5" name="Picture 2" descr="Image result for build a websit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07" t="4715" r="2872" b="27706"/>
          <a:stretch/>
        </p:blipFill>
        <p:spPr bwMode="auto">
          <a:xfrm>
            <a:off x="2742135" y="2276872"/>
            <a:ext cx="6173782"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66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990</TotalTime>
  <Words>158</Words>
  <Application>Microsoft Office PowerPoint</Application>
  <PresentationFormat>On-screen Show (4:3)</PresentationFormat>
  <Paragraphs>30</Paragraphs>
  <Slides>21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21</vt:i4>
      </vt:variant>
    </vt:vector>
  </HeadingPairs>
  <TitlesOfParts>
    <vt:vector size="26" baseType="lpstr">
      <vt:lpstr>Arial</vt:lpstr>
      <vt:lpstr>Calibri</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Meetings: It takes Everyone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Smith</dc:creator>
  <cp:lastModifiedBy>Melissa Coe</cp:lastModifiedBy>
  <cp:revision>38</cp:revision>
  <dcterms:created xsi:type="dcterms:W3CDTF">2017-11-21T06:11:33Z</dcterms:created>
  <dcterms:modified xsi:type="dcterms:W3CDTF">2017-12-12T03:42:08Z</dcterms:modified>
</cp:coreProperties>
</file>