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00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65" r:id="rId6"/>
    <p:sldId id="269" r:id="rId7"/>
    <p:sldId id="264" r:id="rId8"/>
    <p:sldId id="270" r:id="rId9"/>
    <p:sldId id="27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69468" autoAdjust="0"/>
  </p:normalViewPr>
  <p:slideViewPr>
    <p:cSldViewPr>
      <p:cViewPr varScale="1">
        <p:scale>
          <a:sx n="29" d="100"/>
          <a:sy n="29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38EE2-8144-481D-8506-EAE4529F48CF}" type="datetimeFigureOut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8930C-BD85-44E1-B937-F5067275A30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10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930C-BD85-44E1-B937-F5067275A309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25B-B34D-4611-9B8A-F1B816C27795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32B4-1E34-4DD8-A497-2A284E3336E3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BE6DC-A42D-45CA-8D16-5025F2DF36B2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E983-B975-480B-8174-8259624CC59A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867C-9DFD-4C56-B2BC-A0798C023415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BE1F1-6D85-4275-92E1-B225C2E85B0A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2668-0AD1-45D5-9DD5-6EC846963DC5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A863-E81C-42CE-996D-9079390D494F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0C3-72EA-48A0-95E2-376728D63A66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EAB6B-6347-4513-9B8B-7E048ED5A8EC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6484CE-B6AF-45C8-A464-9C54953231C8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614E65-20F9-4C28-90E9-D9411CAC1855}" type="datetime1">
              <a:rPr lang="en-AU" smtClean="0"/>
              <a:pPr/>
              <a:t>29/03/2012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ABC841-1E98-43E3-BE23-DFD24C722853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en-AU" sz="4000" dirty="0" smtClean="0"/>
              <a:t>DARU Conference - 26 March 2012</a:t>
            </a:r>
            <a:br>
              <a:rPr lang="en-AU" sz="4000" dirty="0" smtClean="0"/>
            </a:br>
            <a:r>
              <a:rPr lang="en-AU" sz="4000" dirty="0" smtClean="0"/>
              <a:t/>
            </a:r>
            <a:br>
              <a:rPr lang="en-AU" sz="4000" dirty="0" smtClean="0"/>
            </a:br>
            <a:r>
              <a:rPr lang="en-AU" sz="4000" dirty="0" smtClean="0"/>
              <a:t>Twenty Years of the Disability Discrimination Act</a:t>
            </a:r>
            <a:endParaRPr lang="en-AU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2832720"/>
          </a:xfrm>
        </p:spPr>
        <p:txBody>
          <a:bodyPr>
            <a:normAutofit fontScale="85000" lnSpcReduction="20000"/>
          </a:bodyPr>
          <a:lstStyle/>
          <a:p>
            <a:r>
              <a:rPr lang="en-AU" sz="4800" dirty="0" smtClean="0"/>
              <a:t>Evaluating the DDA:  Where is it now, and how did it get here?</a:t>
            </a:r>
          </a:p>
          <a:p>
            <a:endParaRPr lang="en-AU" dirty="0"/>
          </a:p>
          <a:p>
            <a:pPr algn="l"/>
            <a:r>
              <a:rPr lang="en-AU" sz="3000" dirty="0" smtClean="0"/>
              <a:t>Beth Gaze, Associate Professor</a:t>
            </a:r>
          </a:p>
          <a:p>
            <a:pPr algn="l"/>
            <a:r>
              <a:rPr lang="en-AU" sz="3000" dirty="0" smtClean="0"/>
              <a:t>Melbourne Law School, University of Melbourne</a:t>
            </a:r>
            <a:endParaRPr lang="en-AU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Do the courts and legal system comply with the DDA?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 courts provide a service? </a:t>
            </a:r>
          </a:p>
          <a:p>
            <a:pPr lvl="1"/>
            <a:r>
              <a:rPr lang="en-AU" dirty="0" smtClean="0"/>
              <a:t>Registry / judicial officers</a:t>
            </a:r>
          </a:p>
          <a:p>
            <a:r>
              <a:rPr lang="en-AU" dirty="0" smtClean="0"/>
              <a:t>Do they impose a condition or requirement?</a:t>
            </a:r>
          </a:p>
          <a:p>
            <a:pPr lvl="1"/>
            <a:r>
              <a:rPr lang="en-AU" dirty="0" smtClean="0"/>
              <a:t>Eg that a person must have legal representation or must be able to interact as if they had no disability </a:t>
            </a:r>
          </a:p>
          <a:p>
            <a:r>
              <a:rPr lang="en-AU" dirty="0" smtClean="0"/>
              <a:t>Do the courts make reasonable adjustments for people with a disability?</a:t>
            </a:r>
          </a:p>
          <a:p>
            <a:pPr lvl="1"/>
            <a:r>
              <a:rPr lang="en-AU" dirty="0" smtClean="0"/>
              <a:t>What adjustments should they make?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10</a:t>
            </a:fld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DDA after 20 years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Origins and hopes for the Act</a:t>
            </a:r>
          </a:p>
          <a:p>
            <a:pPr lvl="1"/>
            <a:r>
              <a:rPr lang="en-AU" dirty="0" smtClean="0"/>
              <a:t>How was it supposed to bring about social change?</a:t>
            </a:r>
          </a:p>
          <a:p>
            <a:endParaRPr lang="en-AU" dirty="0" smtClean="0"/>
          </a:p>
          <a:p>
            <a:r>
              <a:rPr lang="en-AU" dirty="0" smtClean="0"/>
              <a:t>How has it fared in operation:</a:t>
            </a:r>
          </a:p>
          <a:p>
            <a:pPr lvl="1"/>
            <a:r>
              <a:rPr lang="en-AU" dirty="0" smtClean="0"/>
              <a:t>‘legal’ advances – case law and legislative amendments</a:t>
            </a:r>
          </a:p>
          <a:p>
            <a:pPr lvl="1"/>
            <a:r>
              <a:rPr lang="en-AU" dirty="0" smtClean="0"/>
              <a:t>Broader context – advances within the framework set by law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Current status:</a:t>
            </a:r>
          </a:p>
          <a:p>
            <a:pPr lvl="1"/>
            <a:r>
              <a:rPr lang="en-AU" dirty="0" smtClean="0"/>
              <a:t>how useful is the Act? </a:t>
            </a:r>
          </a:p>
          <a:p>
            <a:pPr lvl="1"/>
            <a:r>
              <a:rPr lang="en-AU" dirty="0" smtClean="0"/>
              <a:t>what are the problems?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DDA 1992: Innovations and achievements at the Act’s adoption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Innovations</a:t>
            </a:r>
          </a:p>
          <a:p>
            <a:pPr lvl="1"/>
            <a:r>
              <a:rPr lang="en-AU" dirty="0" smtClean="0"/>
              <a:t>Uniform national disability discrimination law</a:t>
            </a:r>
          </a:p>
          <a:p>
            <a:pPr lvl="1"/>
            <a:r>
              <a:rPr lang="en-AU" dirty="0" smtClean="0"/>
              <a:t>Improved many areas of disability discrimination law</a:t>
            </a:r>
          </a:p>
          <a:p>
            <a:pPr lvl="1"/>
            <a:r>
              <a:rPr lang="en-AU" dirty="0" smtClean="0"/>
              <a:t>Prohibits direct and indirect disability discrimination </a:t>
            </a:r>
          </a:p>
          <a:p>
            <a:pPr lvl="1"/>
            <a:r>
              <a:rPr lang="en-AU" dirty="0" smtClean="0"/>
              <a:t>permits some special measures</a:t>
            </a:r>
          </a:p>
          <a:p>
            <a:pPr lvl="1"/>
            <a:r>
              <a:rPr lang="en-AU" dirty="0" smtClean="0"/>
              <a:t>Introduced the formula of requiring special services or facilities limited only by unjustifiable hardship </a:t>
            </a:r>
          </a:p>
          <a:p>
            <a:pPr lvl="1"/>
            <a:r>
              <a:rPr lang="en-AU" dirty="0" smtClean="0"/>
              <a:t>Provision for Standards, Action plans</a:t>
            </a:r>
          </a:p>
          <a:p>
            <a:pPr lvl="1"/>
            <a:r>
              <a:rPr lang="en-AU" dirty="0" smtClean="0"/>
              <a:t>Disability Discrimination Commissioner</a:t>
            </a:r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3</a:t>
            </a:fld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What is the DDA intended to achieve?</a:t>
            </a:r>
            <a:br>
              <a:rPr lang="en-AU" sz="3200" dirty="0" smtClean="0"/>
            </a:br>
            <a:r>
              <a:rPr lang="en-AU" sz="3200" dirty="0" smtClean="0"/>
              <a:t> How does anti-discrimination law bring about change? 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82809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Change is needed at two levels:</a:t>
            </a:r>
          </a:p>
          <a:p>
            <a:pPr lvl="1"/>
            <a:r>
              <a:rPr lang="en-AU" dirty="0" smtClean="0"/>
              <a:t>Broad – group or society wide; systemic change</a:t>
            </a:r>
          </a:p>
          <a:p>
            <a:pPr lvl="1"/>
            <a:r>
              <a:rPr lang="en-AU" dirty="0" smtClean="0"/>
              <a:t>Individual – protect the rights of individuals who are affected by discrimination</a:t>
            </a:r>
          </a:p>
          <a:p>
            <a:pPr lvl="2"/>
            <a:r>
              <a:rPr lang="en-AU" dirty="0" smtClean="0"/>
              <a:t>The two levels are interdependent</a:t>
            </a:r>
          </a:p>
          <a:p>
            <a:pPr lvl="2"/>
            <a:endParaRPr lang="en-AU" dirty="0" smtClean="0"/>
          </a:p>
          <a:p>
            <a:r>
              <a:rPr lang="en-AU" dirty="0" smtClean="0"/>
              <a:t>Mechanisms of change:</a:t>
            </a:r>
          </a:p>
          <a:p>
            <a:pPr lvl="1"/>
            <a:r>
              <a:rPr lang="en-AU" dirty="0" smtClean="0"/>
              <a:t>legal decisions, legislative change, and bargaining in ‘the shadow of the law’</a:t>
            </a:r>
          </a:p>
          <a:p>
            <a:pPr lvl="1"/>
            <a:r>
              <a:rPr lang="en-AU" dirty="0" smtClean="0"/>
              <a:t>development of guidelines, codes of practice and educative processes </a:t>
            </a:r>
          </a:p>
          <a:p>
            <a:pPr lvl="2"/>
            <a:r>
              <a:rPr lang="en-AU" dirty="0" smtClean="0"/>
              <a:t>the role of the DD Commissioner is extremely important.</a:t>
            </a:r>
          </a:p>
          <a:p>
            <a:pPr lvl="2"/>
            <a:endParaRPr lang="en-AU" dirty="0" smtClean="0"/>
          </a:p>
          <a:p>
            <a:r>
              <a:rPr lang="en-AU" dirty="0" smtClean="0"/>
              <a:t>What level of change and by what mechanisms does the DDA approach this task?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4</a:t>
            </a:fld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Some problems with the DDA: substance of the law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The scope of the law</a:t>
            </a:r>
          </a:p>
          <a:p>
            <a:pPr lvl="1"/>
            <a:r>
              <a:rPr lang="en-AU" dirty="0" smtClean="0"/>
              <a:t>Coverage limited in some areas</a:t>
            </a:r>
          </a:p>
          <a:p>
            <a:pPr lvl="2"/>
            <a:r>
              <a:rPr lang="en-AU" dirty="0" smtClean="0"/>
              <a:t>no protection against vilification </a:t>
            </a:r>
          </a:p>
          <a:p>
            <a:pPr lvl="2"/>
            <a:r>
              <a:rPr lang="en-AU" dirty="0" smtClean="0"/>
              <a:t>no explicit requirement to provide reasonable adjustments;</a:t>
            </a:r>
          </a:p>
          <a:p>
            <a:pPr lvl="2"/>
            <a:r>
              <a:rPr lang="en-AU" dirty="0" smtClean="0"/>
              <a:t>omissions such as the absence of a defence of unjustifiable hardship in relation to an already enrolled student</a:t>
            </a:r>
          </a:p>
          <a:p>
            <a:pPr lvl="1"/>
            <a:r>
              <a:rPr lang="en-AU" dirty="0" smtClean="0"/>
              <a:t>No requirement to take positive action</a:t>
            </a:r>
          </a:p>
          <a:p>
            <a:pPr lvl="1"/>
            <a:r>
              <a:rPr lang="en-AU" dirty="0" smtClean="0"/>
              <a:t>No public agency to assist with enforcement</a:t>
            </a:r>
          </a:p>
          <a:p>
            <a:r>
              <a:rPr lang="en-AU" dirty="0" smtClean="0"/>
              <a:t>Overall: extent of change the law requires is not clear 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5</a:t>
            </a:fld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Some problems with the DDA: enforcing the law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AU" sz="3600" dirty="0" smtClean="0"/>
              <a:t>Problems of process</a:t>
            </a:r>
          </a:p>
          <a:p>
            <a:pPr lvl="1"/>
            <a:r>
              <a:rPr lang="en-AU" dirty="0" smtClean="0"/>
              <a:t>Lack of public enforcement assistance means that enforcement is left entirely up to the disadvantaged individual</a:t>
            </a:r>
          </a:p>
          <a:p>
            <a:pPr lvl="1"/>
            <a:r>
              <a:rPr lang="en-AU" dirty="0" smtClean="0"/>
              <a:t>Since 2000 cases have to go to the Federal Court or Federal Magistrates Court of they do not settle at conciliation in the AHRC </a:t>
            </a:r>
          </a:p>
          <a:p>
            <a:pPr lvl="2"/>
            <a:r>
              <a:rPr lang="en-AU" dirty="0" smtClean="0"/>
              <a:t>Relatively formal process</a:t>
            </a:r>
          </a:p>
          <a:p>
            <a:pPr lvl="2"/>
            <a:r>
              <a:rPr lang="en-AU" dirty="0" smtClean="0"/>
              <a:t>Need for legal representation</a:t>
            </a:r>
          </a:p>
          <a:p>
            <a:pPr lvl="2"/>
            <a:r>
              <a:rPr lang="en-AU" dirty="0" smtClean="0"/>
              <a:t>Costs awarded against the loser</a:t>
            </a:r>
          </a:p>
          <a:p>
            <a:pPr lvl="1"/>
            <a:r>
              <a:rPr lang="en-AU" dirty="0" smtClean="0"/>
              <a:t>Lack of or limited legal aid</a:t>
            </a:r>
          </a:p>
          <a:p>
            <a:pPr lvl="2"/>
            <a:r>
              <a:rPr lang="en-AU" dirty="0" smtClean="0"/>
              <a:t>merits test requires ‘public interest,’ generally requires a group to be affected – denies the significance of human rights claims</a:t>
            </a:r>
          </a:p>
          <a:p>
            <a:pPr lvl="2"/>
            <a:r>
              <a:rPr lang="en-AU" dirty="0" smtClean="0"/>
              <a:t>Legal aid provision varies between states and territories</a:t>
            </a:r>
          </a:p>
          <a:p>
            <a:pPr lvl="1"/>
            <a:r>
              <a:rPr lang="en-AU" dirty="0" smtClean="0"/>
              <a:t>Disparity of size and resources of parties to DD cases </a:t>
            </a:r>
          </a:p>
          <a:p>
            <a:pPr lvl="2"/>
            <a:r>
              <a:rPr lang="en-AU" dirty="0" smtClean="0"/>
              <a:t>power imbalances not addressed by the DDA or the Courts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Litigation history since 2000:</a:t>
            </a:r>
            <a:br>
              <a:rPr lang="en-AU" dirty="0" smtClean="0"/>
            </a:br>
            <a:r>
              <a:rPr lang="en-AU" dirty="0" smtClean="0"/>
              <a:t>decision of substantive claims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AU" sz="3400" b="1" dirty="0" smtClean="0"/>
              <a:t>High Court  </a:t>
            </a:r>
          </a:p>
          <a:p>
            <a:r>
              <a:rPr lang="en-AU" sz="2800" dirty="0" smtClean="0"/>
              <a:t>2 cases – both unsuccessful – success rate of 0%</a:t>
            </a:r>
          </a:p>
          <a:p>
            <a:pPr lvl="1" hangingPunct="0"/>
            <a:r>
              <a:rPr lang="en-US" sz="2300" i="1" dirty="0"/>
              <a:t>Purvis v New South Wales (Department of Education and Training)</a:t>
            </a:r>
            <a:r>
              <a:rPr lang="en-US" sz="2300" dirty="0"/>
              <a:t> (2003) 217 CLR 92</a:t>
            </a:r>
            <a:endParaRPr lang="en-AU" sz="2300" dirty="0"/>
          </a:p>
          <a:p>
            <a:pPr lvl="1" hangingPunct="0"/>
            <a:r>
              <a:rPr lang="en-US" sz="2300" i="1" dirty="0"/>
              <a:t>X v Commonwealth of Australia</a:t>
            </a:r>
            <a:r>
              <a:rPr lang="en-US" sz="2300" dirty="0"/>
              <a:t> (1999) 200 CLR 177</a:t>
            </a:r>
            <a:endParaRPr lang="en-AU" sz="2300" dirty="0"/>
          </a:p>
          <a:p>
            <a:pPr>
              <a:buNone/>
            </a:pPr>
            <a:endParaRPr lang="en-AU" sz="2800" dirty="0" smtClean="0"/>
          </a:p>
          <a:p>
            <a:pPr>
              <a:buNone/>
            </a:pPr>
            <a:r>
              <a:rPr lang="en-AU" sz="3400" b="1" dirty="0" smtClean="0"/>
              <a:t>Full Court of the Federal Court</a:t>
            </a:r>
          </a:p>
          <a:p>
            <a:r>
              <a:rPr lang="en-AU" sz="2800" dirty="0" smtClean="0"/>
              <a:t>12 cases (including Purvis), 2 successful – success rate of 17%</a:t>
            </a:r>
          </a:p>
          <a:p>
            <a:pPr>
              <a:buNone/>
            </a:pPr>
            <a:r>
              <a:rPr lang="en-AU" sz="2800" dirty="0" smtClean="0"/>
              <a:t>	– both involve schools and accommodation for hearing impairment </a:t>
            </a:r>
          </a:p>
          <a:p>
            <a:pPr lvl="1" hangingPunct="0"/>
            <a:r>
              <a:rPr lang="en-US" sz="2300" i="1" dirty="0"/>
              <a:t>Hurst v Queensland</a:t>
            </a:r>
            <a:r>
              <a:rPr lang="en-US" sz="2300" dirty="0"/>
              <a:t> (2006) 151 FCR 562; [2006] FCAFC 100</a:t>
            </a:r>
            <a:endParaRPr lang="en-AU" sz="2300" dirty="0"/>
          </a:p>
          <a:p>
            <a:pPr lvl="1" hangingPunct="0"/>
            <a:r>
              <a:rPr lang="en-US" sz="2300" i="1" dirty="0"/>
              <a:t>Catholic Education Office v Clarke</a:t>
            </a:r>
            <a:r>
              <a:rPr lang="en-US" sz="2300" dirty="0"/>
              <a:t> (2004) 138 FCR 121; [2004] FCAFC </a:t>
            </a:r>
            <a:r>
              <a:rPr lang="en-US" sz="2300" dirty="0" smtClean="0"/>
              <a:t>197</a:t>
            </a:r>
          </a:p>
          <a:p>
            <a:pPr hangingPunct="0">
              <a:buNone/>
            </a:pPr>
            <a:endParaRPr lang="en-US" sz="2800" dirty="0" smtClean="0"/>
          </a:p>
          <a:p>
            <a:pPr hangingPunct="0">
              <a:buNone/>
            </a:pPr>
            <a:r>
              <a:rPr lang="en-US" sz="3400" b="1" dirty="0" smtClean="0"/>
              <a:t>Federal Court </a:t>
            </a:r>
          </a:p>
          <a:p>
            <a:pPr hangingPunct="0"/>
            <a:r>
              <a:rPr lang="en-US" sz="2800" dirty="0" smtClean="0"/>
              <a:t>47 Cases, 8 successful (includes Clarke and Hurst) – success rate of 17%</a:t>
            </a:r>
          </a:p>
          <a:p>
            <a:pPr hangingPunct="0">
              <a:buNone/>
            </a:pPr>
            <a:endParaRPr lang="en-US" sz="2800" dirty="0" smtClean="0"/>
          </a:p>
          <a:p>
            <a:pPr hangingPunct="0">
              <a:buNone/>
            </a:pPr>
            <a:r>
              <a:rPr lang="en-US" sz="3400" b="1" dirty="0" smtClean="0"/>
              <a:t>Federal Magistrates Court  </a:t>
            </a:r>
          </a:p>
          <a:p>
            <a:pPr hangingPunct="0"/>
            <a:r>
              <a:rPr lang="en-US" sz="2800" dirty="0" smtClean="0"/>
              <a:t>21 successful cases</a:t>
            </a:r>
            <a:r>
              <a:rPr lang="en-US" sz="2800" dirty="0"/>
              <a:t> </a:t>
            </a:r>
            <a:r>
              <a:rPr lang="en-US" sz="2800" dirty="0" smtClean="0"/>
              <a:t>– many more unsuccessful</a:t>
            </a:r>
          </a:p>
          <a:p>
            <a:pPr hangingPunct="0"/>
            <a:endParaRPr lang="en-AU" sz="1300" dirty="0"/>
          </a:p>
          <a:p>
            <a:pPr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7</a:t>
            </a:fld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result – enforcement today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AU" dirty="0" smtClean="0"/>
              <a:t>Unlike HREOC tribunal (pre 2000), the federal courts are not seen as user friendly for people with a disability</a:t>
            </a:r>
          </a:p>
          <a:p>
            <a:r>
              <a:rPr lang="en-AU" dirty="0" smtClean="0"/>
              <a:t>Court interpretation of the laws:  </a:t>
            </a:r>
          </a:p>
          <a:p>
            <a:pPr lvl="1"/>
            <a:r>
              <a:rPr lang="en-AU" dirty="0" smtClean="0"/>
              <a:t>lack of judicial understanding / sympathy with the law’s objects/ those the laws are designed to assist.</a:t>
            </a:r>
          </a:p>
          <a:p>
            <a:pPr lvl="1"/>
            <a:r>
              <a:rPr lang="en-AU" dirty="0" smtClean="0"/>
              <a:t>Technical approach to interpretation</a:t>
            </a:r>
          </a:p>
          <a:p>
            <a:pPr lvl="1">
              <a:spcAft>
                <a:spcPts val="400"/>
              </a:spcAft>
            </a:pPr>
            <a:r>
              <a:rPr lang="en-AU" dirty="0" smtClean="0"/>
              <a:t>Courts state that decision only applies to the facts of the case</a:t>
            </a:r>
          </a:p>
          <a:p>
            <a:r>
              <a:rPr lang="en-AU" dirty="0" smtClean="0"/>
              <a:t>Result: the only avenue for enforcement is individual litigation, but this has not been effective to apply pressure for change.</a:t>
            </a:r>
          </a:p>
          <a:p>
            <a:pPr lvl="1"/>
            <a:r>
              <a:rPr lang="en-AU" dirty="0" smtClean="0"/>
              <a:t>In the cases that are successful, damages awarded have been very low – no incentive to enforce the law</a:t>
            </a:r>
          </a:p>
          <a:p>
            <a:pPr lvl="1"/>
            <a:r>
              <a:rPr lang="en-AU" dirty="0" smtClean="0"/>
              <a:t>While state and territory jurisdictions have no-cost enforcement through tribunals, their legislation can be weaker, and awards lower.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2009 Amendments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Not yet tested in litigation</a:t>
            </a:r>
          </a:p>
          <a:p>
            <a:pPr lvl="1"/>
            <a:r>
              <a:rPr lang="en-AU" dirty="0" smtClean="0"/>
              <a:t>To avoid doubt, a disability that is otherwise covered by this definition includes behaviour that is a symptom or manifestation of the disability</a:t>
            </a:r>
          </a:p>
          <a:p>
            <a:pPr lvl="1"/>
            <a:r>
              <a:rPr lang="en-AU" dirty="0" smtClean="0"/>
              <a:t>New definitions of reasonable adjustment, unjustifiable hardship </a:t>
            </a:r>
          </a:p>
          <a:p>
            <a:pPr lvl="1"/>
            <a:r>
              <a:rPr lang="en-AU" dirty="0" smtClean="0"/>
              <a:t>Implicit obligation to make reasonable adjustments </a:t>
            </a:r>
          </a:p>
          <a:p>
            <a:pPr lvl="2"/>
            <a:r>
              <a:rPr lang="en-AU" dirty="0" smtClean="0"/>
              <a:t>Failure to make reasonable adjustments incorporated as an aspect of both direct and indirect discrimination </a:t>
            </a:r>
          </a:p>
          <a:p>
            <a:pPr lvl="1"/>
            <a:r>
              <a:rPr lang="en-AU" dirty="0" smtClean="0"/>
              <a:t>New definition of indirect discrimination based on the SDA model </a:t>
            </a:r>
          </a:p>
          <a:p>
            <a:pPr lvl="1"/>
            <a:r>
              <a:rPr lang="en-AU" dirty="0" smtClean="0"/>
              <a:t>condition or requirement P cannot meet because of their disability, </a:t>
            </a:r>
          </a:p>
          <a:p>
            <a:pPr lvl="1"/>
            <a:r>
              <a:rPr lang="en-AU" dirty="0" smtClean="0"/>
              <a:t>effect of disadvantaging</a:t>
            </a:r>
          </a:p>
          <a:p>
            <a:pPr lvl="1"/>
            <a:r>
              <a:rPr lang="en-AU" dirty="0" smtClean="0"/>
              <a:t>R has onus of proof that the condition or requirement is reasonable 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General exceptions  for  inherent requirements (s.21A) and unjustifiable hardship (s .21B)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2011-12 Consolidation process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BC841-1E98-43E3-BE23-DFD24C722853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841</Words>
  <Application>Microsoft Office PowerPoint</Application>
  <PresentationFormat>On-screen Show (4:3)</PresentationFormat>
  <Paragraphs>125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DARU Conference - 26 March 2012  Twenty Years of the Disability Discrimination Act</vt:lpstr>
      <vt:lpstr>The DDA after 20 years</vt:lpstr>
      <vt:lpstr>DDA 1992: Innovations and achievements at the Act’s adoption</vt:lpstr>
      <vt:lpstr>What is the DDA intended to achieve?  How does anti-discrimination law bring about change? </vt:lpstr>
      <vt:lpstr>Some problems with the DDA: substance of the law </vt:lpstr>
      <vt:lpstr>Some problems with the DDA: enforcing the law </vt:lpstr>
      <vt:lpstr>Litigation history since 2000: decision of substantive claims</vt:lpstr>
      <vt:lpstr>The result – enforcement today</vt:lpstr>
      <vt:lpstr>2009 Amendments</vt:lpstr>
      <vt:lpstr>Do the courts and legal system comply with the DDA?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2012-03-23T01:40:19Z</dcterms:created>
  <dcterms:modified xsi:type="dcterms:W3CDTF">2012-03-29T00:53:01Z</dcterms:modified>
</cp:coreProperties>
</file>