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7" r:id="rId3"/>
    <p:sldId id="258" r:id="rId4"/>
    <p:sldId id="259" r:id="rId5"/>
    <p:sldId id="278" r:id="rId6"/>
    <p:sldId id="262" r:id="rId7"/>
    <p:sldId id="261" r:id="rId8"/>
    <p:sldId id="272" r:id="rId9"/>
    <p:sldId id="269" r:id="rId10"/>
    <p:sldId id="264" r:id="rId11"/>
    <p:sldId id="267" r:id="rId12"/>
    <p:sldId id="277" r:id="rId13"/>
    <p:sldId id="279" r:id="rId14"/>
    <p:sldId id="280" r:id="rId15"/>
  </p:sldIdLst>
  <p:sldSz cx="9144000" cy="6858000" type="screen4x3"/>
  <p:notesSz cx="14352588" cy="9926638"/>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89" autoAdjust="0"/>
    <p:restoredTop sz="87929" autoAdjust="0"/>
  </p:normalViewPr>
  <p:slideViewPr>
    <p:cSldViewPr>
      <p:cViewPr>
        <p:scale>
          <a:sx n="100" d="100"/>
          <a:sy n="100" d="100"/>
        </p:scale>
        <p:origin x="-72"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284" y="-96"/>
      </p:cViewPr>
      <p:guideLst>
        <p:guide orient="horz" pos="3127"/>
        <p:guide pos="45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6219455" cy="496332"/>
          </a:xfrm>
          <a:prstGeom prst="rect">
            <a:avLst/>
          </a:prstGeom>
        </p:spPr>
        <p:txBody>
          <a:bodyPr vert="horz" lIns="138723" tIns="69361" rIns="138723" bIns="69361" rtlCol="0"/>
          <a:lstStyle>
            <a:lvl1pPr algn="l">
              <a:defRPr sz="1700"/>
            </a:lvl1pPr>
          </a:lstStyle>
          <a:p>
            <a:endParaRPr lang="en-AU" dirty="0"/>
          </a:p>
        </p:txBody>
      </p:sp>
      <p:sp>
        <p:nvSpPr>
          <p:cNvPr id="3" name="Date Placeholder 2"/>
          <p:cNvSpPr>
            <a:spLocks noGrp="1"/>
          </p:cNvSpPr>
          <p:nvPr>
            <p:ph type="dt" idx="1"/>
          </p:nvPr>
        </p:nvSpPr>
        <p:spPr>
          <a:xfrm>
            <a:off x="8129814" y="0"/>
            <a:ext cx="6219455" cy="496332"/>
          </a:xfrm>
          <a:prstGeom prst="rect">
            <a:avLst/>
          </a:prstGeom>
        </p:spPr>
        <p:txBody>
          <a:bodyPr vert="horz" lIns="138723" tIns="69361" rIns="138723" bIns="69361" rtlCol="0"/>
          <a:lstStyle>
            <a:lvl1pPr algn="r">
              <a:defRPr sz="1700"/>
            </a:lvl1pPr>
          </a:lstStyle>
          <a:p>
            <a:fld id="{CCC47DC0-9C32-45EA-85E2-C116AE42F42D}" type="datetimeFigureOut">
              <a:rPr lang="en-AU" smtClean="0"/>
              <a:pPr/>
              <a:t>23/03/2012</a:t>
            </a:fld>
            <a:endParaRPr lang="en-AU" dirty="0"/>
          </a:p>
        </p:txBody>
      </p:sp>
      <p:sp>
        <p:nvSpPr>
          <p:cNvPr id="4" name="Slide Image Placeholder 3"/>
          <p:cNvSpPr>
            <a:spLocks noGrp="1" noRot="1" noChangeAspect="1"/>
          </p:cNvSpPr>
          <p:nvPr>
            <p:ph type="sldImg" idx="2"/>
          </p:nvPr>
        </p:nvSpPr>
        <p:spPr>
          <a:xfrm>
            <a:off x="4695825" y="744538"/>
            <a:ext cx="4960938" cy="3722687"/>
          </a:xfrm>
          <a:prstGeom prst="rect">
            <a:avLst/>
          </a:prstGeom>
          <a:noFill/>
          <a:ln w="12700">
            <a:solidFill>
              <a:prstClr val="black"/>
            </a:solidFill>
          </a:ln>
        </p:spPr>
        <p:txBody>
          <a:bodyPr vert="horz" lIns="138723" tIns="69361" rIns="138723" bIns="69361" rtlCol="0" anchor="ctr"/>
          <a:lstStyle/>
          <a:p>
            <a:endParaRPr lang="en-AU" dirty="0"/>
          </a:p>
        </p:txBody>
      </p:sp>
      <p:sp>
        <p:nvSpPr>
          <p:cNvPr id="6" name="Footer Placeholder 5"/>
          <p:cNvSpPr>
            <a:spLocks noGrp="1"/>
          </p:cNvSpPr>
          <p:nvPr>
            <p:ph type="ftr" sz="quarter" idx="4"/>
          </p:nvPr>
        </p:nvSpPr>
        <p:spPr>
          <a:xfrm>
            <a:off x="2" y="9428584"/>
            <a:ext cx="6219455" cy="496332"/>
          </a:xfrm>
          <a:prstGeom prst="rect">
            <a:avLst/>
          </a:prstGeom>
        </p:spPr>
        <p:txBody>
          <a:bodyPr vert="horz" lIns="138723" tIns="69361" rIns="138723" bIns="69361" rtlCol="0" anchor="b"/>
          <a:lstStyle>
            <a:lvl1pPr algn="l">
              <a:defRPr sz="1700"/>
            </a:lvl1pPr>
          </a:lstStyle>
          <a:p>
            <a:endParaRPr lang="en-AU" dirty="0"/>
          </a:p>
        </p:txBody>
      </p:sp>
      <p:sp>
        <p:nvSpPr>
          <p:cNvPr id="7" name="Slide Number Placeholder 6"/>
          <p:cNvSpPr>
            <a:spLocks noGrp="1"/>
          </p:cNvSpPr>
          <p:nvPr>
            <p:ph type="sldNum" sz="quarter" idx="5"/>
          </p:nvPr>
        </p:nvSpPr>
        <p:spPr>
          <a:xfrm>
            <a:off x="8129814" y="9428584"/>
            <a:ext cx="6219455" cy="496332"/>
          </a:xfrm>
          <a:prstGeom prst="rect">
            <a:avLst/>
          </a:prstGeom>
        </p:spPr>
        <p:txBody>
          <a:bodyPr vert="horz" lIns="138723" tIns="69361" rIns="138723" bIns="69361" rtlCol="0" anchor="b"/>
          <a:lstStyle>
            <a:lvl1pPr algn="r">
              <a:defRPr sz="1700"/>
            </a:lvl1pPr>
          </a:lstStyle>
          <a:p>
            <a:fld id="{C695C298-6148-4BCB-97BC-67B2BAF73CFB}" type="slidenum">
              <a:rPr lang="en-AU" smtClean="0"/>
              <a:pPr/>
              <a:t>‹#›</a:t>
            </a:fld>
            <a:endParaRPr lang="en-AU" dirty="0"/>
          </a:p>
        </p:txBody>
      </p:sp>
    </p:spTree>
    <p:extLst>
      <p:ext uri="{BB962C8B-B14F-4D97-AF65-F5344CB8AC3E}">
        <p14:creationId xmlns="" xmlns:p14="http://schemas.microsoft.com/office/powerpoint/2010/main" val="270812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rmAutofit/>
          </a:bodyPr>
          <a:lstStyle/>
          <a:p>
            <a:endParaRPr lang="en-AU"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rmAutofit/>
          </a:bodyPr>
          <a:lstStyle/>
          <a:p>
            <a:pPr>
              <a:lnSpc>
                <a:spcPct val="80000"/>
              </a:lnSpc>
            </a:pPr>
            <a:r>
              <a:rPr lang="en-US" sz="2400" dirty="0" smtClean="0"/>
              <a:t>1 A study conducted by Vision Australia research in 2007 with 1,864 people who were blind or with low vision found that the rate of unemployment Australia wide based on numbers of Australians who wanted work but had none (including those who had given up looking) is 13.9%, whereas for those with low vision or blindness it is 69% (Vision Australia, 2007: 16)</a:t>
            </a:r>
          </a:p>
          <a:p>
            <a:pPr>
              <a:lnSpc>
                <a:spcPct val="80000"/>
              </a:lnSpc>
            </a:pPr>
            <a:endParaRPr lang="en-AU" sz="2400" dirty="0" smtClean="0"/>
          </a:p>
          <a:p>
            <a:pPr>
              <a:lnSpc>
                <a:spcPct val="80000"/>
              </a:lnSpc>
            </a:pPr>
            <a:r>
              <a:rPr lang="en-US" sz="2400" dirty="0" smtClean="0"/>
              <a:t>2 </a:t>
            </a:r>
            <a:r>
              <a:rPr lang="en-US" sz="2400" dirty="0"/>
              <a:t>Some are suffering because of their type of disability. E.G. A lot of people with ABI  are refused jobs because as soon as they hear the words brain injury they have preconceived ideas and run without having a true understanding of what it means. Information has been generated on specific subgroups of people with disabilities in relation to their employment</a:t>
            </a:r>
          </a:p>
          <a:p>
            <a:pPr>
              <a:lnSpc>
                <a:spcPct val="80000"/>
              </a:lnSpc>
            </a:pPr>
            <a:endParaRPr lang="en-US" sz="2400" dirty="0" smtClean="0"/>
          </a:p>
        </p:txBody>
      </p:sp>
      <p:sp>
        <p:nvSpPr>
          <p:cNvPr id="4" name="Slide Number Placeholder 3"/>
          <p:cNvSpPr>
            <a:spLocks noGrp="1"/>
          </p:cNvSpPr>
          <p:nvPr>
            <p:ph type="sldNum" sz="quarter" idx="10"/>
          </p:nvPr>
        </p:nvSpPr>
        <p:spPr/>
        <p:txBody>
          <a:bodyPr/>
          <a:lstStyle/>
          <a:p>
            <a:fld id="{C695C298-6148-4BCB-97BC-67B2BAF73CFB}" type="slidenum">
              <a:rPr lang="en-AU" smtClean="0"/>
              <a:pPr/>
              <a:t>10</a:t>
            </a:fld>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rmAutofit/>
          </a:bodyPr>
          <a:lstStyle/>
          <a:p>
            <a:pPr>
              <a:lnSpc>
                <a:spcPct val="80000"/>
              </a:lnSpc>
            </a:pPr>
            <a:r>
              <a:rPr lang="en-US" sz="2400" dirty="0"/>
              <a:t>Why don’t they look for employment opportunities elsewhere? But, it depends where the individual’s strengths lie</a:t>
            </a:r>
          </a:p>
          <a:p>
            <a:pPr>
              <a:lnSpc>
                <a:spcPct val="80000"/>
              </a:lnSpc>
            </a:pPr>
            <a:r>
              <a:rPr lang="en-US" sz="2400" dirty="0"/>
              <a:t>Unfortunately for a lot of people with a disability, there are many roles, particularly labour jobs that they can’t physically </a:t>
            </a:r>
            <a:r>
              <a:rPr lang="en-US" sz="2400" dirty="0" err="1"/>
              <a:t>doPeople</a:t>
            </a:r>
            <a:r>
              <a:rPr lang="en-US" sz="2400" dirty="0"/>
              <a:t> with disabilities are usually instinctive, smart and need jobs that require brain power, not speed or physical strength</a:t>
            </a:r>
          </a:p>
          <a:p>
            <a:pPr>
              <a:lnSpc>
                <a:spcPct val="80000"/>
              </a:lnSpc>
            </a:pPr>
            <a:r>
              <a:rPr lang="en-US" sz="2400" dirty="0"/>
              <a:t>With many jobs going overseas companies aren’t prepared to pay Australian Award wages, the “Average Joe” is being retrenched</a:t>
            </a:r>
          </a:p>
          <a:p>
            <a:pPr>
              <a:lnSpc>
                <a:spcPct val="80000"/>
              </a:lnSpc>
            </a:pPr>
            <a:r>
              <a:rPr lang="en-US" sz="2400" dirty="0"/>
              <a:t>How can people with disabilities compete in the same game? </a:t>
            </a:r>
          </a:p>
          <a:p>
            <a:pPr>
              <a:lnSpc>
                <a:spcPct val="80000"/>
              </a:lnSpc>
            </a:pPr>
            <a:r>
              <a:rPr lang="en-US" sz="2400" dirty="0"/>
              <a:t>“Average Joe” is fussy </a:t>
            </a:r>
          </a:p>
          <a:p>
            <a:pPr>
              <a:lnSpc>
                <a:spcPct val="80000"/>
              </a:lnSpc>
            </a:pPr>
            <a:r>
              <a:rPr lang="en-US" sz="2400" dirty="0"/>
              <a:t>People are emigrating here and taking Australian jobs </a:t>
            </a:r>
          </a:p>
          <a:p>
            <a:pPr>
              <a:lnSpc>
                <a:spcPct val="80000"/>
              </a:lnSpc>
            </a:pPr>
            <a:r>
              <a:rPr lang="en-US" sz="2400" dirty="0"/>
              <a:t>Preference goes to the foreigner</a:t>
            </a:r>
          </a:p>
          <a:p>
            <a:pPr>
              <a:lnSpc>
                <a:spcPct val="80000"/>
              </a:lnSpc>
            </a:pPr>
            <a:r>
              <a:rPr lang="en-US" sz="2400" dirty="0"/>
              <a:t>The person with a disability is just as eager to get the position, but misses out because they “have a ‘disability’. </a:t>
            </a:r>
            <a:r>
              <a:rPr lang="en-US" sz="2400" dirty="0" smtClean="0"/>
              <a:t> * Talk advantages of employing someone with</a:t>
            </a:r>
            <a:r>
              <a:rPr lang="en-US" sz="2400" baseline="0" dirty="0" smtClean="0"/>
              <a:t> a disability </a:t>
            </a:r>
            <a:endParaRPr lang="en-AU" sz="2400"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11</a:t>
            </a:fld>
            <a:endParaRPr lang="en-A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lstStyle/>
          <a:p>
            <a:r>
              <a:rPr lang="en-AU" sz="2400" dirty="0" smtClean="0"/>
              <a:t>The area of Disability and Employment is diverse and vast in complexities </a:t>
            </a:r>
          </a:p>
          <a:p>
            <a:r>
              <a:rPr lang="en-AU" sz="2400" dirty="0" smtClean="0"/>
              <a:t>We have only scraped the surface of things that are and can be done, and clearly there is so much more to do</a:t>
            </a:r>
          </a:p>
          <a:p>
            <a:r>
              <a:rPr lang="en-AU" sz="2400" dirty="0" smtClean="0"/>
              <a:t>There are obviously still many unanswered questions and things for the community and employers to think about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sincerely hope that positive changes happen in the future and more and more people with disabilities, including myself, gain paid employment, in order to sustain financial security, a higher self esteem and a better quality of life</a:t>
            </a:r>
            <a:endParaRPr lang="en-AU" sz="2400" dirty="0" smtClean="0"/>
          </a:p>
          <a:p>
            <a:endParaRPr lang="en-AU" sz="2400" dirty="0" smtClean="0"/>
          </a:p>
          <a:p>
            <a:endParaRPr lang="en-AU" sz="2400" dirty="0" smtClean="0"/>
          </a:p>
          <a:p>
            <a:endParaRPr lang="en-AU"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12</a:t>
            </a:fld>
            <a:endParaRPr lang="en-AU" dirty="0"/>
          </a:p>
        </p:txBody>
      </p:sp>
    </p:spTree>
    <p:extLst>
      <p:ext uri="{BB962C8B-B14F-4D97-AF65-F5344CB8AC3E}">
        <p14:creationId xmlns="" xmlns:p14="http://schemas.microsoft.com/office/powerpoint/2010/main" val="557490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100" y="4714876"/>
            <a:ext cx="11482388" cy="4467225"/>
          </a:xfrm>
          <a:prstGeom prst="rect">
            <a:avLst/>
          </a:prstGeom>
        </p:spPr>
        <p:txBody>
          <a:bodyPr lIns="91434" tIns="45717" rIns="91434" bIns="45717">
            <a:normAutofit/>
          </a:bodyPr>
          <a:lstStyle/>
          <a:p>
            <a:endParaRPr lang="en-AU"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13</a:t>
            </a:fld>
            <a:endParaRPr lang="en-A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100" y="4714876"/>
            <a:ext cx="11482388" cy="4467225"/>
          </a:xfrm>
          <a:prstGeom prst="rect">
            <a:avLst/>
          </a:prstGeom>
        </p:spPr>
        <p:txBody>
          <a:bodyPr lIns="91434" tIns="45717" rIns="91434" bIns="45717"/>
          <a:lstStyle/>
          <a:p>
            <a:endParaRPr lang="en-AU"/>
          </a:p>
        </p:txBody>
      </p:sp>
      <p:sp>
        <p:nvSpPr>
          <p:cNvPr id="4" name="Slide Number Placeholder 3"/>
          <p:cNvSpPr>
            <a:spLocks noGrp="1"/>
          </p:cNvSpPr>
          <p:nvPr>
            <p:ph type="sldNum" sz="quarter" idx="10"/>
          </p:nvPr>
        </p:nvSpPr>
        <p:spPr/>
        <p:txBody>
          <a:bodyPr/>
          <a:lstStyle/>
          <a:p>
            <a:fld id="{C695C298-6148-4BCB-97BC-67B2BAF73CFB}" type="slidenum">
              <a:rPr lang="en-AU" smtClean="0"/>
              <a:pPr/>
              <a:t>14</a:t>
            </a:fld>
            <a:endParaRPr lang="en-AU" dirty="0"/>
          </a:p>
        </p:txBody>
      </p:sp>
    </p:spTree>
    <p:extLst>
      <p:ext uri="{BB962C8B-B14F-4D97-AF65-F5344CB8AC3E}">
        <p14:creationId xmlns="" xmlns:p14="http://schemas.microsoft.com/office/powerpoint/2010/main" val="420866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rmAutofit/>
          </a:bodyPr>
          <a:lstStyle/>
          <a:p>
            <a:pPr defTabSz="1387233">
              <a:defRPr/>
            </a:pPr>
            <a:r>
              <a:rPr lang="en-US" sz="2400" dirty="0" smtClean="0"/>
              <a:t>*Most people don’t know in </a:t>
            </a:r>
            <a:r>
              <a:rPr lang="en-US" sz="2400" dirty="0"/>
              <a:t>2003 people with a disability had a 53% workforce participation rate overall compared to 81% of those without a disability (ABS 2003). </a:t>
            </a:r>
          </a:p>
          <a:p>
            <a:pPr defTabSz="1387233">
              <a:defRPr/>
            </a:pPr>
            <a:r>
              <a:rPr lang="en-US" sz="2400" dirty="0"/>
              <a:t>Employment is critical for financial survival, particularly in today’s society where so many things seem to be out of reach for the ordinary Australian, let alone those with a disability. Why is this happening?</a:t>
            </a:r>
          </a:p>
          <a:p>
            <a:pPr defTabSz="1387233">
              <a:defRPr/>
            </a:pPr>
            <a:r>
              <a:rPr lang="en-US" sz="2400" dirty="0"/>
              <a:t>I will give you my example. </a:t>
            </a:r>
          </a:p>
          <a:p>
            <a:pPr defTabSz="1387233">
              <a:defRPr/>
            </a:pPr>
            <a:r>
              <a:rPr lang="en-US" sz="2400" dirty="0"/>
              <a:t>Able bodied people are struggling  </a:t>
            </a:r>
          </a:p>
          <a:p>
            <a:pPr defTabSz="1387233">
              <a:defRPr/>
            </a:pPr>
            <a:r>
              <a:rPr lang="en-US" sz="2400" dirty="0"/>
              <a:t>People with a disability</a:t>
            </a:r>
            <a:endParaRPr lang="en-AU" sz="2400" dirty="0" smtClean="0"/>
          </a:p>
          <a:p>
            <a:pPr defTabSz="1387233">
              <a:defRPr/>
            </a:pPr>
            <a:r>
              <a:rPr lang="en-AU" sz="2400" dirty="0"/>
              <a:t>Me, 34 years old, want to move out of </a:t>
            </a:r>
            <a:r>
              <a:rPr lang="en-AU" sz="2400" dirty="0" smtClean="0"/>
              <a:t>my parents home </a:t>
            </a:r>
            <a:r>
              <a:rPr lang="en-AU" sz="2400" dirty="0"/>
              <a:t>and can’t if I’m relying solely on my blind DSP</a:t>
            </a:r>
            <a:endParaRPr lang="en-US" sz="2400"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15655" y="4747295"/>
            <a:ext cx="11482070" cy="4466987"/>
          </a:xfrm>
          <a:prstGeom prst="rect">
            <a:avLst/>
          </a:prstGeom>
        </p:spPr>
        <p:txBody>
          <a:bodyPr lIns="91434" tIns="45717" rIns="91434" bIns="45717">
            <a:normAutofit/>
          </a:bodyPr>
          <a:lstStyle/>
          <a:p>
            <a:pPr>
              <a:lnSpc>
                <a:spcPct val="80000"/>
              </a:lnSpc>
            </a:pPr>
            <a:r>
              <a:rPr lang="en-US" sz="2400" dirty="0" smtClean="0"/>
              <a:t>2 and 3 </a:t>
            </a:r>
            <a:r>
              <a:rPr lang="en-US" sz="2400" dirty="0"/>
              <a:t>I have been lucky to pursue my studies, but according to the Leading from the Front employment report , out of 3.9 million disabled people, 1.3 million people are restricted in their schooling and employment.</a:t>
            </a:r>
          </a:p>
          <a:p>
            <a:pPr>
              <a:lnSpc>
                <a:spcPct val="80000"/>
              </a:lnSpc>
            </a:pPr>
            <a:endParaRPr lang="en-US" sz="2400" dirty="0"/>
          </a:p>
          <a:p>
            <a:pPr>
              <a:lnSpc>
                <a:spcPct val="80000"/>
              </a:lnSpc>
            </a:pPr>
            <a:r>
              <a:rPr lang="en-US" sz="2400" dirty="0" smtClean="0"/>
              <a:t>4 Aside </a:t>
            </a:r>
            <a:r>
              <a:rPr lang="en-US" sz="2400" dirty="0"/>
              <a:t>from participating in a Community Jobs Program with the Royal Victorian Institute for the Blind (RVIB) all my work has been in a volunteer </a:t>
            </a:r>
            <a:r>
              <a:rPr lang="en-US" sz="2400" dirty="0" smtClean="0"/>
              <a:t>capacity</a:t>
            </a:r>
          </a:p>
          <a:p>
            <a:pPr>
              <a:lnSpc>
                <a:spcPct val="80000"/>
              </a:lnSpc>
            </a:pPr>
            <a:endParaRPr lang="en-US" sz="2400" dirty="0"/>
          </a:p>
          <a:p>
            <a:pPr>
              <a:lnSpc>
                <a:spcPct val="80000"/>
              </a:lnSpc>
            </a:pPr>
            <a:r>
              <a:rPr lang="en-US" sz="2400" dirty="0"/>
              <a:t>I completed VCE in 1996 in Shepparton</a:t>
            </a:r>
          </a:p>
          <a:p>
            <a:pPr>
              <a:lnSpc>
                <a:spcPct val="80000"/>
              </a:lnSpc>
            </a:pPr>
            <a:r>
              <a:rPr lang="en-US" sz="2400" dirty="0"/>
              <a:t>After moving back to Melbourne I studied Certificate 3 in Community work</a:t>
            </a:r>
          </a:p>
          <a:p>
            <a:pPr>
              <a:lnSpc>
                <a:spcPct val="80000"/>
              </a:lnSpc>
            </a:pPr>
            <a:r>
              <a:rPr lang="en-US" sz="2400" dirty="0"/>
              <a:t>Certificate 2 in Business Office Administration and</a:t>
            </a:r>
          </a:p>
          <a:p>
            <a:pPr>
              <a:lnSpc>
                <a:spcPct val="80000"/>
              </a:lnSpc>
            </a:pPr>
            <a:r>
              <a:rPr lang="en-US" sz="2400" dirty="0"/>
              <a:t>Certificate 2 in Telecommunication Call Centres</a:t>
            </a:r>
          </a:p>
          <a:p>
            <a:pPr>
              <a:lnSpc>
                <a:spcPct val="80000"/>
              </a:lnSpc>
            </a:pPr>
            <a:r>
              <a:rPr lang="en-US" sz="2400" dirty="0"/>
              <a:t>Reiki and Bowen Therapy  practitioner</a:t>
            </a:r>
          </a:p>
          <a:p>
            <a:pPr>
              <a:lnSpc>
                <a:spcPct val="80000"/>
              </a:lnSpc>
            </a:pPr>
            <a:r>
              <a:rPr lang="en-US" sz="2400" dirty="0"/>
              <a:t>Enjoyed attending media workshops and advocacy training</a:t>
            </a:r>
          </a:p>
        </p:txBody>
      </p:sp>
      <p:sp>
        <p:nvSpPr>
          <p:cNvPr id="4" name="Slide Number Placeholder 3"/>
          <p:cNvSpPr>
            <a:spLocks noGrp="1"/>
          </p:cNvSpPr>
          <p:nvPr>
            <p:ph type="sldNum" sz="quarter" idx="10"/>
          </p:nvPr>
        </p:nvSpPr>
        <p:spPr/>
        <p:txBody>
          <a:bodyPr/>
          <a:lstStyle/>
          <a:p>
            <a:fld id="{C695C298-6148-4BCB-97BC-67B2BAF73CFB}" type="slidenum">
              <a:rPr lang="en-AU" smtClean="0"/>
              <a:pPr/>
              <a:t>3</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15654" y="4675287"/>
            <a:ext cx="11482070" cy="4466987"/>
          </a:xfrm>
          <a:prstGeom prst="rect">
            <a:avLst/>
          </a:prstGeom>
        </p:spPr>
        <p:txBody>
          <a:bodyPr lIns="91434" tIns="45717" rIns="91434" bIns="45717">
            <a:normAutofit fontScale="47500" lnSpcReduction="20000"/>
          </a:bodyPr>
          <a:lstStyle/>
          <a:p>
            <a:pPr>
              <a:lnSpc>
                <a:spcPct val="80000"/>
              </a:lnSpc>
            </a:pPr>
            <a:r>
              <a:rPr lang="en-US" sz="3400" dirty="0" smtClean="0">
                <a:latin typeface="Arial" pitchFamily="34" charset="0"/>
                <a:cs typeface="Arial" pitchFamily="34" charset="0"/>
              </a:rPr>
              <a:t>2 I </a:t>
            </a:r>
            <a:r>
              <a:rPr lang="en-US" sz="3400" dirty="0">
                <a:latin typeface="Arial" pitchFamily="34" charset="0"/>
                <a:cs typeface="Arial" pitchFamily="34" charset="0"/>
              </a:rPr>
              <a:t>visit service provider  roughly  every week or two.  I’d like more constructive feedback.  I get told other applicants are more experienced than me and I don’t even get an interview. I have 10 years volunteer work, is that all irrelevant? With much less employment opportunities, how can I choose my jobs.  I can’t be fussy like other people.</a:t>
            </a:r>
          </a:p>
          <a:p>
            <a:pPr>
              <a:lnSpc>
                <a:spcPct val="80000"/>
              </a:lnSpc>
            </a:pPr>
            <a:endParaRPr lang="en-US" sz="3400" dirty="0" smtClean="0">
              <a:latin typeface="Arial" pitchFamily="34" charset="0"/>
              <a:cs typeface="Arial" pitchFamily="34" charset="0"/>
            </a:endParaRPr>
          </a:p>
          <a:p>
            <a:pPr>
              <a:lnSpc>
                <a:spcPct val="80000"/>
              </a:lnSpc>
            </a:pPr>
            <a:r>
              <a:rPr lang="en-US" sz="3400" dirty="0" smtClean="0">
                <a:latin typeface="Arial" pitchFamily="34" charset="0"/>
                <a:cs typeface="Arial" pitchFamily="34" charset="0"/>
              </a:rPr>
              <a:t>Paper </a:t>
            </a:r>
            <a:r>
              <a:rPr lang="en-US" sz="3400" dirty="0">
                <a:latin typeface="Arial" pitchFamily="34" charset="0"/>
                <a:cs typeface="Arial" pitchFamily="34" charset="0"/>
              </a:rPr>
              <a:t>work </a:t>
            </a:r>
            <a:r>
              <a:rPr lang="en-US" sz="3400" dirty="0" smtClean="0">
                <a:latin typeface="Arial" pitchFamily="34" charset="0"/>
                <a:cs typeface="Arial" pitchFamily="34" charset="0"/>
              </a:rPr>
              <a:t> held </a:t>
            </a:r>
            <a:r>
              <a:rPr lang="en-US" sz="3400" dirty="0">
                <a:latin typeface="Arial" pitchFamily="34" charset="0"/>
                <a:cs typeface="Arial" pitchFamily="34" charset="0"/>
              </a:rPr>
              <a:t>accountable properly in producing real employment results. </a:t>
            </a:r>
            <a:r>
              <a:rPr lang="en-AU" sz="3400" dirty="0">
                <a:latin typeface="Arial" pitchFamily="34" charset="0"/>
                <a:cs typeface="Arial" pitchFamily="34" charset="0"/>
              </a:rPr>
              <a:t>Employment Services are inadequate  and underfunded </a:t>
            </a:r>
            <a:endParaRPr lang="en-AU" sz="3400" dirty="0" smtClean="0">
              <a:latin typeface="Arial" pitchFamily="34" charset="0"/>
              <a:cs typeface="Arial" pitchFamily="34" charset="0"/>
            </a:endParaRPr>
          </a:p>
          <a:p>
            <a:pPr marL="0" marR="0" indent="0" algn="l" defTabSz="914400" rtl="0" eaLnBrk="1" fontAlgn="auto" latinLnBrk="0" hangingPunct="1">
              <a:lnSpc>
                <a:spcPct val="80000"/>
              </a:lnSpc>
              <a:spcBef>
                <a:spcPts val="0"/>
              </a:spcBef>
              <a:spcAft>
                <a:spcPts val="0"/>
              </a:spcAft>
              <a:buClrTx/>
              <a:buSzTx/>
              <a:buFontTx/>
              <a:buNone/>
              <a:tabLst/>
              <a:defRPr/>
            </a:pPr>
            <a:r>
              <a:rPr lang="en-AU" sz="3400" dirty="0" smtClean="0">
                <a:latin typeface="Arial" pitchFamily="34" charset="0"/>
                <a:cs typeface="Arial" pitchFamily="34" charset="0"/>
              </a:rPr>
              <a:t>1 in</a:t>
            </a:r>
            <a:r>
              <a:rPr lang="en-AU" sz="3400" baseline="0" dirty="0" smtClean="0">
                <a:latin typeface="Arial" pitchFamily="34" charset="0"/>
                <a:cs typeface="Arial" pitchFamily="34" charset="0"/>
              </a:rPr>
              <a:t> 100 Australians use a disability service organisation. </a:t>
            </a:r>
            <a:r>
              <a:rPr lang="en-AU" sz="3600" dirty="0" smtClean="0"/>
              <a:t>Mario Filintatzis, unemployed, insists “On the job training for employees  is crucial. Employment agencies have to step up”</a:t>
            </a:r>
          </a:p>
          <a:p>
            <a:pPr>
              <a:lnSpc>
                <a:spcPct val="80000"/>
              </a:lnSpc>
            </a:pPr>
            <a:endParaRPr lang="en-AU" sz="3400" dirty="0">
              <a:latin typeface="Arial" pitchFamily="34" charset="0"/>
              <a:cs typeface="Arial" pitchFamily="34" charset="0"/>
            </a:endParaRPr>
          </a:p>
          <a:p>
            <a:pPr>
              <a:lnSpc>
                <a:spcPct val="80000"/>
              </a:lnSpc>
            </a:pPr>
            <a:endParaRPr lang="en-US" sz="3400" dirty="0">
              <a:latin typeface="Arial" pitchFamily="34" charset="0"/>
              <a:cs typeface="Arial" pitchFamily="34" charset="0"/>
            </a:endParaRPr>
          </a:p>
          <a:p>
            <a:pPr>
              <a:lnSpc>
                <a:spcPct val="80000"/>
              </a:lnSpc>
            </a:pPr>
            <a:r>
              <a:rPr lang="en-US" sz="3400" dirty="0">
                <a:latin typeface="Arial" pitchFamily="34" charset="0"/>
                <a:cs typeface="Arial" pitchFamily="34" charset="0"/>
              </a:rPr>
              <a:t>These disability job seeker providers have ranged from :</a:t>
            </a:r>
          </a:p>
          <a:p>
            <a:pPr>
              <a:lnSpc>
                <a:spcPct val="80000"/>
              </a:lnSpc>
            </a:pPr>
            <a:r>
              <a:rPr lang="en-US" sz="3400" dirty="0">
                <a:latin typeface="Arial" pitchFamily="34" charset="0"/>
                <a:cs typeface="Arial" pitchFamily="34" charset="0"/>
              </a:rPr>
              <a:t>RVIB</a:t>
            </a:r>
          </a:p>
          <a:p>
            <a:pPr>
              <a:lnSpc>
                <a:spcPct val="80000"/>
              </a:lnSpc>
            </a:pPr>
            <a:r>
              <a:rPr lang="en-US" sz="3400" dirty="0">
                <a:latin typeface="Arial" pitchFamily="34" charset="0"/>
                <a:cs typeface="Arial" pitchFamily="34" charset="0"/>
              </a:rPr>
              <a:t>Vision Australia</a:t>
            </a:r>
          </a:p>
          <a:p>
            <a:pPr>
              <a:lnSpc>
                <a:spcPct val="80000"/>
              </a:lnSpc>
            </a:pPr>
            <a:r>
              <a:rPr lang="en-US" sz="3400" dirty="0">
                <a:latin typeface="Arial" pitchFamily="34" charset="0"/>
                <a:cs typeface="Arial" pitchFamily="34" charset="0"/>
              </a:rPr>
              <a:t>Work Trainers</a:t>
            </a:r>
          </a:p>
          <a:p>
            <a:pPr>
              <a:lnSpc>
                <a:spcPct val="80000"/>
              </a:lnSpc>
            </a:pPr>
            <a:r>
              <a:rPr lang="en-US" sz="3400" dirty="0">
                <a:latin typeface="Arial" pitchFamily="34" charset="0"/>
                <a:cs typeface="Arial" pitchFamily="34" charset="0"/>
              </a:rPr>
              <a:t>CRS</a:t>
            </a:r>
          </a:p>
          <a:p>
            <a:pPr>
              <a:lnSpc>
                <a:spcPct val="80000"/>
              </a:lnSpc>
            </a:pPr>
            <a:r>
              <a:rPr lang="en-US" sz="3400" dirty="0">
                <a:latin typeface="Arial" pitchFamily="34" charset="0"/>
                <a:cs typeface="Arial" pitchFamily="34" charset="0"/>
              </a:rPr>
              <a:t>Wise Employment</a:t>
            </a:r>
          </a:p>
          <a:p>
            <a:pPr>
              <a:lnSpc>
                <a:spcPct val="80000"/>
              </a:lnSpc>
            </a:pPr>
            <a:r>
              <a:rPr lang="en-US" sz="3400" dirty="0">
                <a:latin typeface="Arial" pitchFamily="34" charset="0"/>
                <a:cs typeface="Arial" pitchFamily="34" charset="0"/>
              </a:rPr>
              <a:t>Distinctive Options</a:t>
            </a:r>
          </a:p>
          <a:p>
            <a:pPr defTabSz="1387233">
              <a:lnSpc>
                <a:spcPct val="80000"/>
              </a:lnSpc>
              <a:defRPr/>
            </a:pPr>
            <a:r>
              <a:rPr lang="en-US" sz="3400" dirty="0">
                <a:latin typeface="Arial" pitchFamily="34" charset="0"/>
                <a:cs typeface="Arial" pitchFamily="34" charset="0"/>
              </a:rPr>
              <a:t>Randstad an organisation assisting in public sector jobs with the Victorian Government</a:t>
            </a:r>
          </a:p>
          <a:p>
            <a:pPr defTabSz="1387233">
              <a:lnSpc>
                <a:spcPct val="80000"/>
              </a:lnSpc>
              <a:defRPr/>
            </a:pPr>
            <a:endParaRPr lang="en-US" sz="3400" dirty="0">
              <a:latin typeface="Arial" pitchFamily="34" charset="0"/>
              <a:cs typeface="Arial" pitchFamily="34" charset="0"/>
            </a:endParaRPr>
          </a:p>
          <a:p>
            <a:pPr>
              <a:lnSpc>
                <a:spcPct val="80000"/>
              </a:lnSpc>
            </a:pPr>
            <a:r>
              <a:rPr lang="en-US" sz="3400" dirty="0">
                <a:latin typeface="Arial" pitchFamily="34" charset="0"/>
                <a:cs typeface="Arial" pitchFamily="34" charset="0"/>
              </a:rPr>
              <a:t>Grit Media on C31’s No Limits as presenter, producer and crew roles</a:t>
            </a:r>
          </a:p>
          <a:p>
            <a:pPr>
              <a:lnSpc>
                <a:spcPct val="80000"/>
              </a:lnSpc>
            </a:pPr>
            <a:r>
              <a:rPr lang="en-US" sz="3400" dirty="0">
                <a:latin typeface="Arial" pitchFamily="34" charset="0"/>
                <a:cs typeface="Arial" pitchFamily="34" charset="0"/>
              </a:rPr>
              <a:t>Peer Support  with Yooralla and for participants of both, a dating and social skills program called Social Impact</a:t>
            </a:r>
          </a:p>
          <a:p>
            <a:pPr>
              <a:lnSpc>
                <a:spcPct val="80000"/>
              </a:lnSpc>
            </a:pPr>
            <a:r>
              <a:rPr lang="en-US" sz="3400" dirty="0">
                <a:latin typeface="Arial" pitchFamily="34" charset="0"/>
                <a:cs typeface="Arial" pitchFamily="34" charset="0"/>
              </a:rPr>
              <a:t>Training with Yooralla and Women with Disabilities Victoria (WDV) peer support </a:t>
            </a:r>
          </a:p>
          <a:p>
            <a:pPr>
              <a:lnSpc>
                <a:spcPct val="80000"/>
              </a:lnSpc>
            </a:pPr>
            <a:r>
              <a:rPr lang="en-US" sz="3400" dirty="0">
                <a:latin typeface="Arial" pitchFamily="34" charset="0"/>
                <a:cs typeface="Arial" pitchFamily="34" charset="0"/>
              </a:rPr>
              <a:t>State advisory Committee of Blind Citizens Australia</a:t>
            </a:r>
          </a:p>
          <a:p>
            <a:pPr>
              <a:lnSpc>
                <a:spcPct val="80000"/>
              </a:lnSpc>
            </a:pPr>
            <a:r>
              <a:rPr lang="en-US" sz="3400" dirty="0">
                <a:latin typeface="Arial" pitchFamily="34" charset="0"/>
                <a:cs typeface="Arial" pitchFamily="34" charset="0"/>
              </a:rPr>
              <a:t>Member of Hume City Council’s Disability Issues Group</a:t>
            </a:r>
          </a:p>
          <a:p>
            <a:pPr>
              <a:lnSpc>
                <a:spcPct val="80000"/>
              </a:lnSpc>
            </a:pPr>
            <a:r>
              <a:rPr lang="en-US" sz="3400" dirty="0">
                <a:latin typeface="Arial" pitchFamily="34" charset="0"/>
                <a:cs typeface="Arial" pitchFamily="34" charset="0"/>
              </a:rPr>
              <a:t>Leadership Plus at RMIT in 2010  </a:t>
            </a:r>
          </a:p>
          <a:p>
            <a:pPr>
              <a:lnSpc>
                <a:spcPct val="80000"/>
              </a:lnSpc>
            </a:pPr>
            <a:r>
              <a:rPr lang="en-US" sz="3400" dirty="0">
                <a:latin typeface="Arial" pitchFamily="34" charset="0"/>
                <a:cs typeface="Arial" pitchFamily="34" charset="0"/>
              </a:rPr>
              <a:t>Diploma of Community Development in 2011 </a:t>
            </a:r>
          </a:p>
          <a:p>
            <a:pPr>
              <a:lnSpc>
                <a:spcPct val="80000"/>
              </a:lnSpc>
            </a:pPr>
            <a:r>
              <a:rPr lang="en-US" sz="3400" dirty="0">
                <a:latin typeface="Arial" pitchFamily="34" charset="0"/>
                <a:cs typeface="Arial" pitchFamily="34" charset="0"/>
              </a:rPr>
              <a:t>I am currently looking for paid work  </a:t>
            </a:r>
          </a:p>
          <a:p>
            <a:pPr>
              <a:lnSpc>
                <a:spcPct val="80000"/>
              </a:lnSpc>
            </a:pPr>
            <a:r>
              <a:rPr lang="en-US" sz="3400" dirty="0">
                <a:latin typeface="Arial" pitchFamily="34" charset="0"/>
                <a:cs typeface="Arial" pitchFamily="34" charset="0"/>
              </a:rPr>
              <a:t>Other people are more experienced than me and I don’t even get to an interview </a:t>
            </a:r>
          </a:p>
          <a:p>
            <a:pPr>
              <a:lnSpc>
                <a:spcPct val="80000"/>
              </a:lnSpc>
            </a:pPr>
            <a:r>
              <a:rPr lang="en-US" sz="3400" dirty="0">
                <a:latin typeface="Arial" pitchFamily="34" charset="0"/>
                <a:cs typeface="Arial" pitchFamily="34" charset="0"/>
              </a:rPr>
              <a:t>Maybe years ago it was my disability holding me back but now it’s more my lack of </a:t>
            </a:r>
            <a:r>
              <a:rPr lang="en-US" sz="3400" b="1" dirty="0">
                <a:solidFill>
                  <a:schemeClr val="accent6"/>
                </a:solidFill>
                <a:latin typeface="Arial" pitchFamily="34" charset="0"/>
                <a:cs typeface="Arial" pitchFamily="34" charset="0"/>
              </a:rPr>
              <a:t>paid</a:t>
            </a:r>
            <a:r>
              <a:rPr lang="en-US" sz="3400" dirty="0">
                <a:latin typeface="Arial" pitchFamily="34" charset="0"/>
                <a:cs typeface="Arial" pitchFamily="34" charset="0"/>
              </a:rPr>
              <a:t> work history and experience</a:t>
            </a:r>
            <a:endParaRPr lang="en-AU" sz="3400" dirty="0">
              <a:latin typeface="Arial" pitchFamily="34" charset="0"/>
              <a:cs typeface="Arial" pitchFamily="34" charset="0"/>
            </a:endParaRPr>
          </a:p>
          <a:p>
            <a:endParaRPr lang="en-AU" sz="3400" dirty="0">
              <a:latin typeface="Arial" pitchFamily="34" charset="0"/>
              <a:cs typeface="Arial" pitchFamily="34" charset="0"/>
            </a:endParaRPr>
          </a:p>
          <a:p>
            <a:pPr defTabSz="1387233">
              <a:lnSpc>
                <a:spcPct val="80000"/>
              </a:lnSpc>
              <a:defRPr/>
            </a:pPr>
            <a:endParaRPr lang="en-US" dirty="0">
              <a:latin typeface="Arial" pitchFamily="34" charset="0"/>
              <a:cs typeface="Arial" pitchFamily="34" charset="0"/>
            </a:endParaRPr>
          </a:p>
          <a:p>
            <a:pPr defTabSz="1387233">
              <a:lnSpc>
                <a:spcPct val="80000"/>
              </a:lnSpc>
              <a:defRPr/>
            </a:pPr>
            <a:endParaRPr lang="en-AU" dirty="0"/>
          </a:p>
          <a:p>
            <a:pPr>
              <a:lnSpc>
                <a:spcPct val="80000"/>
              </a:lnSpc>
            </a:pPr>
            <a:endParaRPr lang="en-AU" dirty="0"/>
          </a:p>
          <a:p>
            <a:endParaRPr lang="en-AU"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4</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100" y="4714876"/>
            <a:ext cx="11482388" cy="4467225"/>
          </a:xfrm>
          <a:prstGeom prst="rect">
            <a:avLst/>
          </a:prstGeom>
        </p:spPr>
        <p:txBody>
          <a:bodyPr lIns="91434" tIns="45717" rIns="91434" bIns="45717"/>
          <a:lstStyle/>
          <a:p>
            <a:r>
              <a:rPr lang="en-AU" sz="2400" dirty="0" smtClean="0"/>
              <a:t>1 School fees</a:t>
            </a:r>
          </a:p>
          <a:p>
            <a:r>
              <a:rPr lang="en-AU" sz="2400" dirty="0" smtClean="0"/>
              <a:t>2 Attitude of employers –</a:t>
            </a:r>
            <a:r>
              <a:rPr lang="en-AU" sz="2400" baseline="0" dirty="0" smtClean="0"/>
              <a:t> don’t give opportunity to listen to </a:t>
            </a:r>
            <a:r>
              <a:rPr lang="en-AU" sz="2400" baseline="0" dirty="0" err="1" smtClean="0"/>
              <a:t>pwd</a:t>
            </a:r>
            <a:endParaRPr lang="en-AU" sz="2400" baseline="0" dirty="0" smtClean="0"/>
          </a:p>
          <a:p>
            <a:r>
              <a:rPr lang="en-AU" sz="2400" dirty="0" smtClean="0"/>
              <a:t>3 Not for profit organisations don’t get enough funding to pay staff and they rely on volunteers</a:t>
            </a:r>
          </a:p>
          <a:p>
            <a:r>
              <a:rPr lang="en-AU" sz="2400" dirty="0" smtClean="0"/>
              <a:t>4 A lot of people with disabilities are trapped in volunteer work</a:t>
            </a:r>
          </a:p>
          <a:p>
            <a:r>
              <a:rPr lang="en-AU" sz="2400" dirty="0" smtClean="0"/>
              <a:t>5 People with disabilities are usually passionate about certain areas of work like policy, advocacy, human rights </a:t>
            </a:r>
          </a:p>
          <a:p>
            <a:r>
              <a:rPr lang="en-AU" sz="2400" dirty="0" smtClean="0"/>
              <a:t>Community Services sector are not for profit  should person with disability be open to other jobs?</a:t>
            </a:r>
          </a:p>
          <a:p>
            <a:r>
              <a:rPr lang="en-AU" sz="2400" dirty="0" err="1" smtClean="0"/>
              <a:t>Keran</a:t>
            </a:r>
            <a:r>
              <a:rPr lang="en-AU" sz="2400" dirty="0" smtClean="0"/>
              <a:t> Howe states ‘Get all skills you can, training, confidence, faith. The more we get the message out that people with disabilities are good employees, the more things are going to change” Media publicity would be helpful</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5</a:t>
            </a:fld>
            <a:endParaRPr lang="en-AU" dirty="0"/>
          </a:p>
        </p:txBody>
      </p:sp>
    </p:spTree>
    <p:extLst>
      <p:ext uri="{BB962C8B-B14F-4D97-AF65-F5344CB8AC3E}">
        <p14:creationId xmlns="" xmlns:p14="http://schemas.microsoft.com/office/powerpoint/2010/main" val="185198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rmAutofit/>
          </a:bodyPr>
          <a:lstStyle/>
          <a:p>
            <a:pPr>
              <a:lnSpc>
                <a:spcPct val="80000"/>
              </a:lnSpc>
            </a:pPr>
            <a:r>
              <a:rPr lang="en-US" sz="2400" dirty="0" smtClean="0"/>
              <a:t>1 This </a:t>
            </a:r>
            <a:r>
              <a:rPr lang="en-US" sz="2400" dirty="0"/>
              <a:t>shows that other sectors still are not open enough to the idea of employing people with a disability.  Organisations need to be made aware  of all the subsidies and supports  that are available to them if they employ PWD</a:t>
            </a:r>
            <a:r>
              <a:rPr lang="en-US" sz="2400" dirty="0" smtClean="0"/>
              <a:t>. ADDE and BCA running</a:t>
            </a:r>
            <a:r>
              <a:rPr lang="en-US" sz="2400" baseline="0" dirty="0" smtClean="0"/>
              <a:t> forums and workshops BCA policy. </a:t>
            </a:r>
            <a:r>
              <a:rPr lang="en-US" sz="2400" dirty="0" smtClean="0"/>
              <a:t> </a:t>
            </a:r>
            <a:r>
              <a:rPr lang="en-US" sz="2400" dirty="0"/>
              <a:t>Government </a:t>
            </a:r>
            <a:r>
              <a:rPr lang="en-US" sz="2400" dirty="0" smtClean="0"/>
              <a:t>should do the same, currently they are not </a:t>
            </a:r>
            <a:r>
              <a:rPr lang="en-US" sz="2400" dirty="0"/>
              <a:t>actively promoting what they offer.</a:t>
            </a:r>
          </a:p>
          <a:p>
            <a:pPr>
              <a:lnSpc>
                <a:spcPct val="80000"/>
              </a:lnSpc>
            </a:pPr>
            <a:endParaRPr lang="en-US" sz="2400" dirty="0"/>
          </a:p>
          <a:p>
            <a:pPr>
              <a:lnSpc>
                <a:spcPct val="80000"/>
              </a:lnSpc>
            </a:pPr>
            <a:r>
              <a:rPr lang="en-US" sz="2400" dirty="0"/>
              <a:t>Is this why people with disabilities are still falling through the cracks? </a:t>
            </a:r>
          </a:p>
          <a:p>
            <a:pPr>
              <a:lnSpc>
                <a:spcPct val="80000"/>
              </a:lnSpc>
            </a:pPr>
            <a:r>
              <a:rPr lang="en-US" sz="2400" dirty="0"/>
              <a:t>What is being done toward making people with disabilities not just employable, but employed? </a:t>
            </a:r>
          </a:p>
          <a:p>
            <a:pPr>
              <a:lnSpc>
                <a:spcPct val="80000"/>
              </a:lnSpc>
            </a:pPr>
            <a:r>
              <a:rPr lang="en-US" sz="2400" dirty="0" smtClean="0"/>
              <a:t>Australians for Disability Diversity Employment, (ADDE) in April 2008, launched a ‘Leading from the Front’ employment report</a:t>
            </a:r>
          </a:p>
          <a:p>
            <a:pPr>
              <a:lnSpc>
                <a:spcPct val="80000"/>
              </a:lnSpc>
            </a:pPr>
            <a:r>
              <a:rPr lang="en-US" sz="2400" dirty="0" smtClean="0"/>
              <a:t>One </a:t>
            </a:r>
            <a:r>
              <a:rPr lang="en-US" sz="2400" dirty="0"/>
              <a:t>in every 100 Australians using a disability service organisation</a:t>
            </a:r>
          </a:p>
          <a:p>
            <a:pPr>
              <a:lnSpc>
                <a:spcPct val="80000"/>
              </a:lnSpc>
            </a:pPr>
            <a:endParaRPr lang="en-AU" sz="2400" dirty="0"/>
          </a:p>
          <a:p>
            <a:endParaRPr lang="en-AU" sz="2400" dirty="0"/>
          </a:p>
        </p:txBody>
      </p:sp>
      <p:sp>
        <p:nvSpPr>
          <p:cNvPr id="4" name="Slide Number Placeholder 3"/>
          <p:cNvSpPr>
            <a:spLocks noGrp="1"/>
          </p:cNvSpPr>
          <p:nvPr>
            <p:ph type="sldNum" sz="quarter" idx="10"/>
          </p:nvPr>
        </p:nvSpPr>
        <p:spPr/>
        <p:txBody>
          <a:bodyPr/>
          <a:lstStyle/>
          <a:p>
            <a:fld id="{C695C298-6148-4BCB-97BC-67B2BAF73CFB}" type="slidenum">
              <a:rPr lang="en-AU" smtClean="0"/>
              <a:pPr/>
              <a:t>6</a:t>
            </a:fld>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noAutofit/>
          </a:bodyPr>
          <a:lstStyle/>
          <a:p>
            <a:pPr defTabSz="914337">
              <a:lnSpc>
                <a:spcPct val="80000"/>
              </a:lnSpc>
              <a:defRPr/>
            </a:pPr>
            <a:r>
              <a:rPr lang="en-US" sz="1600" dirty="0" smtClean="0">
                <a:latin typeface="Arial" pitchFamily="34" charset="0"/>
                <a:cs typeface="Arial" pitchFamily="34" charset="0"/>
              </a:rPr>
              <a:t>1 Skill </a:t>
            </a:r>
            <a:r>
              <a:rPr lang="en-US" sz="1600" dirty="0">
                <a:latin typeface="Arial" pitchFamily="34" charset="0"/>
                <a:cs typeface="Arial" pitchFamily="34" charset="0"/>
              </a:rPr>
              <a:t>shortage, looked into immi.gov.au  (immigration website). Found a lot of skills required </a:t>
            </a:r>
            <a:r>
              <a:rPr lang="en-US" sz="1600" dirty="0" smtClean="0">
                <a:latin typeface="Arial" pitchFamily="34" charset="0"/>
                <a:cs typeface="Arial" pitchFamily="34" charset="0"/>
              </a:rPr>
              <a:t>some</a:t>
            </a:r>
            <a:r>
              <a:rPr lang="en-US" sz="1600" baseline="0" dirty="0" smtClean="0">
                <a:latin typeface="Arial" pitchFamily="34" charset="0"/>
                <a:cs typeface="Arial" pitchFamily="34" charset="0"/>
              </a:rPr>
              <a:t> of which are</a:t>
            </a:r>
            <a:r>
              <a:rPr lang="en-US" sz="1600" dirty="0" smtClean="0">
                <a:latin typeface="Arial" pitchFamily="34" charset="0"/>
                <a:cs typeface="Arial" pitchFamily="34" charset="0"/>
              </a:rPr>
              <a:t> chef</a:t>
            </a:r>
            <a:r>
              <a:rPr lang="en-US" sz="1600" dirty="0">
                <a:latin typeface="Arial" pitchFamily="34" charset="0"/>
                <a:cs typeface="Arial" pitchFamily="34" charset="0"/>
              </a:rPr>
              <a:t>, hair dressers</a:t>
            </a:r>
            <a:r>
              <a:rPr lang="en-US" sz="1600" dirty="0" smtClean="0">
                <a:latin typeface="Arial" pitchFamily="34" charset="0"/>
                <a:cs typeface="Arial" pitchFamily="34" charset="0"/>
              </a:rPr>
              <a:t>, </a:t>
            </a:r>
            <a:r>
              <a:rPr lang="en-US" sz="1600" dirty="0">
                <a:latin typeface="Arial" pitchFamily="34" charset="0"/>
                <a:cs typeface="Arial" pitchFamily="34" charset="0"/>
              </a:rPr>
              <a:t>plumber </a:t>
            </a:r>
            <a:r>
              <a:rPr lang="en-US" sz="1600" dirty="0" smtClean="0">
                <a:latin typeface="Arial" pitchFamily="34" charset="0"/>
                <a:cs typeface="Arial" pitchFamily="34" charset="0"/>
              </a:rPr>
              <a:t>and</a:t>
            </a:r>
            <a:r>
              <a:rPr lang="en-US" sz="1600" baseline="0" dirty="0" smtClean="0">
                <a:latin typeface="Arial" pitchFamily="34" charset="0"/>
                <a:cs typeface="Arial" pitchFamily="34" charset="0"/>
              </a:rPr>
              <a:t> IT sector</a:t>
            </a:r>
            <a:r>
              <a:rPr lang="en-US" sz="1600" dirty="0" smtClean="0">
                <a:latin typeface="Arial" pitchFamily="34" charset="0"/>
                <a:cs typeface="Arial" pitchFamily="34" charset="0"/>
              </a:rPr>
              <a:t>. List is 3 pages long. Why </a:t>
            </a:r>
            <a:r>
              <a:rPr lang="en-US" sz="1600" dirty="0">
                <a:latin typeface="Arial" pitchFamily="34" charset="0"/>
                <a:cs typeface="Arial" pitchFamily="34" charset="0"/>
              </a:rPr>
              <a:t>not use people with a disability to fill up these skills? Maybe government must also make sure that organisations are enforced active practice of disability employment. </a:t>
            </a:r>
            <a:endParaRPr lang="en-US" sz="1600" dirty="0" smtClean="0">
              <a:latin typeface="Arial" pitchFamily="34" charset="0"/>
              <a:cs typeface="Arial" pitchFamily="34" charset="0"/>
            </a:endParaRPr>
          </a:p>
          <a:p>
            <a:pPr defTabSz="914337">
              <a:lnSpc>
                <a:spcPct val="80000"/>
              </a:lnSpc>
              <a:defRPr/>
            </a:pPr>
            <a:r>
              <a:rPr lang="en-US" sz="1600" dirty="0" smtClean="0">
                <a:latin typeface="Arial" pitchFamily="34" charset="0"/>
                <a:cs typeface="Arial" pitchFamily="34" charset="0"/>
              </a:rPr>
              <a:t>2 I have done extensive research for laws around disability employment. I am always redirected to the same policies  such as  the ‘Disability Discrimination Act’ or ‘Equal Opportunity Act’ or ‘Human Rights’ law  But I consider it not to be relevant  enough. ‘There is no one particular document covering it,.</a:t>
            </a:r>
          </a:p>
          <a:p>
            <a:pPr defTabSz="914337">
              <a:lnSpc>
                <a:spcPct val="80000"/>
              </a:lnSpc>
              <a:defRPr/>
            </a:pPr>
            <a:r>
              <a:rPr lang="en-US" sz="1600" dirty="0" smtClean="0">
                <a:latin typeface="Arial" pitchFamily="34" charset="0"/>
                <a:cs typeface="Arial" pitchFamily="34" charset="0"/>
              </a:rPr>
              <a:t>3 A </a:t>
            </a:r>
            <a:r>
              <a:rPr lang="en-US" sz="1600" dirty="0">
                <a:latin typeface="Arial" pitchFamily="34" charset="0"/>
                <a:cs typeface="Arial" pitchFamily="34" charset="0"/>
              </a:rPr>
              <a:t>new document around disability employment policy needs to be developed to eliminate any chances of discrimination.  Need more transparency in the employment process.  Another suggestion may be that a quota be placed. </a:t>
            </a:r>
          </a:p>
          <a:p>
            <a:pPr>
              <a:lnSpc>
                <a:spcPct val="80000"/>
              </a:lnSpc>
              <a:defRPr/>
            </a:pPr>
            <a:r>
              <a:rPr lang="en-US" sz="1600" dirty="0" smtClean="0">
                <a:latin typeface="Arial" pitchFamily="34" charset="0"/>
                <a:cs typeface="Arial" pitchFamily="34" charset="0"/>
              </a:rPr>
              <a:t>According </a:t>
            </a:r>
            <a:r>
              <a:rPr lang="en-US" sz="1600" dirty="0">
                <a:latin typeface="Arial" pitchFamily="34" charset="0"/>
                <a:cs typeface="Arial" pitchFamily="34" charset="0"/>
              </a:rPr>
              <a:t>to the People with Disabilities Council of Australia (French, 2006), the number of people with disability employed by the Australian Public Service has decreased by 20% since 1997</a:t>
            </a:r>
          </a:p>
          <a:p>
            <a:r>
              <a:rPr lang="en-AU" sz="1600" dirty="0">
                <a:latin typeface="Arial" pitchFamily="34" charset="0"/>
                <a:cs typeface="Arial" pitchFamily="34" charset="0"/>
              </a:rPr>
              <a:t>Are employers unaware of how to establish an effective disability employment policy within their organisations? </a:t>
            </a:r>
          </a:p>
          <a:p>
            <a:r>
              <a:rPr lang="en-AU" sz="1600" dirty="0">
                <a:latin typeface="Arial" pitchFamily="34" charset="0"/>
                <a:cs typeface="Arial" pitchFamily="34" charset="0"/>
              </a:rPr>
              <a:t>Peter </a:t>
            </a:r>
            <a:r>
              <a:rPr lang="en-AU" sz="1600" dirty="0" err="1">
                <a:latin typeface="Arial" pitchFamily="34" charset="0"/>
                <a:cs typeface="Arial" pitchFamily="34" charset="0"/>
              </a:rPr>
              <a:t>Rickards</a:t>
            </a:r>
            <a:r>
              <a:rPr lang="en-AU" sz="1600" dirty="0">
                <a:latin typeface="Arial" pitchFamily="34" charset="0"/>
                <a:cs typeface="Arial" pitchFamily="34" charset="0"/>
              </a:rPr>
              <a:t>, President of ADDE says “Some organizations have disability policies but they don’t put them into practice.”</a:t>
            </a:r>
          </a:p>
          <a:p>
            <a:endParaRPr lang="en-AU" sz="1600" dirty="0" smtClean="0">
              <a:latin typeface="Arial" pitchFamily="34" charset="0"/>
              <a:cs typeface="Arial" pitchFamily="34" charset="0"/>
            </a:endParaRPr>
          </a:p>
          <a:p>
            <a:r>
              <a:rPr lang="en-AU" sz="1600" dirty="0" smtClean="0">
                <a:latin typeface="Arial" pitchFamily="34" charset="0"/>
                <a:cs typeface="Arial" pitchFamily="34" charset="0"/>
              </a:rPr>
              <a:t>The </a:t>
            </a:r>
            <a:r>
              <a:rPr lang="en-AU" sz="1600" dirty="0">
                <a:latin typeface="Arial" pitchFamily="34" charset="0"/>
                <a:cs typeface="Arial" pitchFamily="34" charset="0"/>
              </a:rPr>
              <a:t>current laws are more generic and causes loop holes for the employer not to employ the person with the disability as it is hard legally to prove discrimination as it is basically your word against theirs. Again more transparency in reviewing the recruitment process for a person with a disability. </a:t>
            </a:r>
            <a:endParaRPr lang="en-AU" sz="1600" dirty="0" smtClean="0">
              <a:latin typeface="Arial" pitchFamily="34" charset="0"/>
              <a:cs typeface="Arial" pitchFamily="34" charset="0"/>
            </a:endParaRPr>
          </a:p>
          <a:p>
            <a:endParaRPr lang="en-AU" sz="1600" dirty="0">
              <a:latin typeface="Arial" pitchFamily="34" charset="0"/>
              <a:cs typeface="Arial" pitchFamily="34" charset="0"/>
            </a:endParaRPr>
          </a:p>
          <a:p>
            <a:r>
              <a:rPr lang="en-AU" sz="1600" dirty="0" smtClean="0">
                <a:latin typeface="Arial" pitchFamily="34" charset="0"/>
                <a:cs typeface="Arial" pitchFamily="34" charset="0"/>
              </a:rPr>
              <a:t>Government </a:t>
            </a:r>
            <a:r>
              <a:rPr lang="en-AU" sz="1600" dirty="0">
                <a:latin typeface="Arial" pitchFamily="34" charset="0"/>
                <a:cs typeface="Arial" pitchFamily="34" charset="0"/>
              </a:rPr>
              <a:t>should take advice from Blind Citizens Australia who are implementing a disability employment policy and other disability organisations can learn from them and create one too.</a:t>
            </a:r>
          </a:p>
          <a:p>
            <a:endParaRPr lang="en-AU" sz="1600" dirty="0">
              <a:latin typeface="Arial" pitchFamily="34" charset="0"/>
              <a:cs typeface="Arial" pitchFamily="34" charset="0"/>
            </a:endParaRPr>
          </a:p>
          <a:p>
            <a:endParaRPr lang="en-AU" sz="1600" dirty="0">
              <a:latin typeface="Arial" pitchFamily="34" charset="0"/>
              <a:cs typeface="Arial" pitchFamily="34" charset="0"/>
            </a:endParaRPr>
          </a:p>
          <a:p>
            <a:endParaRPr lang="en-AU" sz="16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695C298-6148-4BCB-97BC-67B2BAF73CFB}" type="slidenum">
              <a:rPr lang="en-AU" smtClean="0"/>
              <a:pPr/>
              <a:t>7</a:t>
            </a:fld>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3646" y="4747295"/>
            <a:ext cx="11482070" cy="4466987"/>
          </a:xfrm>
          <a:prstGeom prst="rect">
            <a:avLst/>
          </a:prstGeom>
        </p:spPr>
        <p:txBody>
          <a:bodyPr lIns="91434" tIns="45717" rIns="91434" bIns="45717"/>
          <a:lstStyle/>
          <a:p>
            <a:r>
              <a:rPr lang="en-AU" sz="2400" dirty="0" smtClean="0"/>
              <a:t>Currently in the process of a Disability Employment Reform </a:t>
            </a:r>
          </a:p>
          <a:p>
            <a:r>
              <a:rPr lang="en-AU" sz="2400" dirty="0" smtClean="0"/>
              <a:t>The Australian Council of Social Service says it is worried the Federal Government's plans to get disabled people into the workforce will instead force them onto unemployment benefits </a:t>
            </a:r>
          </a:p>
          <a:p>
            <a:endParaRPr lang="en-AU" sz="2400" dirty="0" smtClean="0"/>
          </a:p>
          <a:p>
            <a:r>
              <a:rPr lang="en-AU" sz="2400" dirty="0" smtClean="0"/>
              <a:t>"If this reform is going to work, then it's absolutely critical that both government as a major employer - and their track record is not great - and business more generally, really steps up and makes a commitment to offer the kinds of jobs people with a disability would love to have the opportunity to take." she said.</a:t>
            </a:r>
          </a:p>
          <a:p>
            <a:endParaRPr lang="en-AU" sz="2400" dirty="0" smtClean="0"/>
          </a:p>
          <a:p>
            <a:r>
              <a:rPr lang="en-AU" sz="2400" dirty="0" smtClean="0"/>
              <a:t>The people need to actively participate</a:t>
            </a:r>
            <a:r>
              <a:rPr lang="en-AU" sz="2400" baseline="0" dirty="0" smtClean="0"/>
              <a:t> in lobbying to Government demanding effective change. </a:t>
            </a:r>
            <a:endParaRPr lang="en-AU" sz="2400" dirty="0" smtClean="0"/>
          </a:p>
          <a:p>
            <a:r>
              <a:rPr lang="en-AU" sz="2400" dirty="0" smtClean="0"/>
              <a:t>	</a:t>
            </a:r>
          </a:p>
        </p:txBody>
      </p:sp>
      <p:sp>
        <p:nvSpPr>
          <p:cNvPr id="4" name="Slide Number Placeholder 3"/>
          <p:cNvSpPr>
            <a:spLocks noGrp="1"/>
          </p:cNvSpPr>
          <p:nvPr>
            <p:ph type="sldNum" sz="quarter" idx="10"/>
          </p:nvPr>
        </p:nvSpPr>
        <p:spPr/>
        <p:txBody>
          <a:bodyPr/>
          <a:lstStyle/>
          <a:p>
            <a:fld id="{C695C298-6148-4BCB-97BC-67B2BAF73CFB}" type="slidenum">
              <a:rPr lang="en-AU" smtClean="0"/>
              <a:pPr/>
              <a:t>8</a:t>
            </a:fld>
            <a:endParaRPr lang="en-AU" dirty="0"/>
          </a:p>
        </p:txBody>
      </p:sp>
    </p:spTree>
    <p:extLst>
      <p:ext uri="{BB962C8B-B14F-4D97-AF65-F5344CB8AC3E}">
        <p14:creationId xmlns="" xmlns:p14="http://schemas.microsoft.com/office/powerpoint/2010/main" val="4271138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5259" y="4715154"/>
            <a:ext cx="11482070" cy="4466987"/>
          </a:xfrm>
          <a:prstGeom prst="rect">
            <a:avLst/>
          </a:prstGeom>
        </p:spPr>
        <p:txBody>
          <a:bodyPr lIns="91434" tIns="45717" rIns="91434" bIns="45717"/>
          <a:lstStyle/>
          <a:p>
            <a:r>
              <a:rPr lang="en-AU" sz="2000" dirty="0"/>
              <a:t>Lead to more expenses for the  Government . </a:t>
            </a:r>
          </a:p>
          <a:p>
            <a:r>
              <a:rPr lang="en-AU" sz="2000" dirty="0"/>
              <a:t>Unemployment  causes poverty</a:t>
            </a:r>
          </a:p>
          <a:p>
            <a:r>
              <a:rPr lang="en-AU" sz="2000" dirty="0"/>
              <a:t>Mental and physical health problems</a:t>
            </a:r>
          </a:p>
          <a:p>
            <a:r>
              <a:rPr lang="en-AU" sz="2000" dirty="0"/>
              <a:t>Low social  and economic status</a:t>
            </a:r>
          </a:p>
          <a:p>
            <a:r>
              <a:rPr lang="en-AU" sz="2000" dirty="0"/>
              <a:t>This is more so with people with disabilities as they are already disadvantaged and vulnerable in society</a:t>
            </a:r>
          </a:p>
          <a:p>
            <a:r>
              <a:rPr lang="en-AU" sz="2000" dirty="0"/>
              <a:t>More isolated  </a:t>
            </a:r>
          </a:p>
          <a:p>
            <a:r>
              <a:rPr lang="en-AU" sz="2000" dirty="0"/>
              <a:t>Reduced community access</a:t>
            </a:r>
          </a:p>
          <a:p>
            <a:r>
              <a:rPr lang="en-AU" sz="2000" dirty="0"/>
              <a:t>	</a:t>
            </a:r>
          </a:p>
          <a:p>
            <a:r>
              <a:rPr lang="en-AU" sz="2000" dirty="0"/>
              <a:t>	</a:t>
            </a:r>
          </a:p>
          <a:p>
            <a:r>
              <a:rPr lang="en-AU" sz="2000" dirty="0" smtClean="0"/>
              <a:t> Mario “If </a:t>
            </a:r>
            <a:r>
              <a:rPr lang="en-AU" sz="2000" dirty="0"/>
              <a:t>I’m not doing anything it is difficult to get out of bed. I want to move out of home, go overseas, and live adult life and being unemployed is like if or when is it going to happen? Sometimes I have depression”</a:t>
            </a:r>
          </a:p>
        </p:txBody>
      </p:sp>
      <p:sp>
        <p:nvSpPr>
          <p:cNvPr id="4" name="Slide Number Placeholder 3"/>
          <p:cNvSpPr>
            <a:spLocks noGrp="1"/>
          </p:cNvSpPr>
          <p:nvPr>
            <p:ph type="sldNum" sz="quarter" idx="10"/>
          </p:nvPr>
        </p:nvSpPr>
        <p:spPr/>
        <p:txBody>
          <a:bodyPr/>
          <a:lstStyle/>
          <a:p>
            <a:fld id="{C695C298-6148-4BCB-97BC-67B2BAF73CFB}" type="slidenum">
              <a:rPr lang="en-AU" smtClean="0"/>
              <a:pPr/>
              <a:t>9</a:t>
            </a:fld>
            <a:endParaRPr lang="en-AU" dirty="0"/>
          </a:p>
        </p:txBody>
      </p:sp>
    </p:spTree>
    <p:extLst>
      <p:ext uri="{BB962C8B-B14F-4D97-AF65-F5344CB8AC3E}">
        <p14:creationId xmlns="" xmlns:p14="http://schemas.microsoft.com/office/powerpoint/2010/main" val="34979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AU" dirty="0"/>
          </a:p>
        </p:txBody>
      </p:sp>
      <p:sp>
        <p:nvSpPr>
          <p:cNvPr id="19" name="Footer Placeholder 18"/>
          <p:cNvSpPr>
            <a:spLocks noGrp="1"/>
          </p:cNvSpPr>
          <p:nvPr>
            <p:ph type="ftr" sz="quarter" idx="11"/>
          </p:nvPr>
        </p:nvSpPr>
        <p:spPr/>
        <p:txBody>
          <a:bodyPr/>
          <a:lstStyle/>
          <a:p>
            <a:endParaRPr lang="en-AU" dirty="0"/>
          </a:p>
        </p:txBody>
      </p:sp>
      <p:sp>
        <p:nvSpPr>
          <p:cNvPr id="27" name="Slide Number Placeholder 26"/>
          <p:cNvSpPr>
            <a:spLocks noGrp="1"/>
          </p:cNvSpPr>
          <p:nvPr>
            <p:ph type="sldNum" sz="quarter" idx="12"/>
          </p:nvPr>
        </p:nvSpPr>
        <p:spPr/>
        <p:txBody>
          <a:bodyPr/>
          <a:lstStyle/>
          <a:p>
            <a:fld id="{F4BBD434-2071-4DDC-AB1B-9675A38CAF23}"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CCF3882-E06D-4ADB-BFF4-ED81E9A3A77E}"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D9E6CED-7D2E-46CA-88AA-9F13B427614E}"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4F54AD-45AC-4675-B404-6914A3F65724}"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853026-79EA-4980-81D9-43F50252DE95}"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1EECA72-DA33-4908-B2CF-D04989584C9C}"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6BAC0E7-EEB8-4859-A440-C720A3CC2631}"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57AAC08-B132-4E7A-A15A-82A63D1E1A54}"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364EA7A4-469A-4605-9779-DC5749544E02}"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9743CB0-C2F4-4C21-9AFF-8D3BFBACA0B0}"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xfrm>
            <a:off x="8077200" y="6356350"/>
            <a:ext cx="609600" cy="365125"/>
          </a:xfrm>
        </p:spPr>
        <p:txBody>
          <a:bodyPr/>
          <a:lstStyle/>
          <a:p>
            <a:fld id="{C8144FDC-9AC8-4435-8CA2-B68BD39258D7}" type="slidenum">
              <a:rPr lang="en-AU" smtClean="0"/>
              <a:pPr/>
              <a:t>‹#›</a:t>
            </a:fld>
            <a:endParaRPr lang="en-A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679187-A3BC-4109-AAA4-B0C9F6F49085}" type="slidenum">
              <a:rPr lang="en-AU" smtClean="0"/>
              <a:pPr/>
              <a:t>‹#›</a:t>
            </a:fld>
            <a:endParaRPr lang="en-A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8175" y="-4995863"/>
            <a:ext cx="4173538" cy="71438"/>
          </a:xfrm>
        </p:spPr>
        <p:txBody>
          <a:bodyPr>
            <a:normAutofit fontScale="90000"/>
          </a:bodyPr>
          <a:lstStyle/>
          <a:p>
            <a:r>
              <a:rPr lang="en-AU" sz="4000" dirty="0"/>
              <a:t>                                                                                                                                                       </a:t>
            </a:r>
          </a:p>
        </p:txBody>
      </p:sp>
      <p:sp>
        <p:nvSpPr>
          <p:cNvPr id="2051" name="Rectangle 3"/>
          <p:cNvSpPr>
            <a:spLocks noGrp="1" noChangeArrowheads="1"/>
          </p:cNvSpPr>
          <p:nvPr>
            <p:ph type="subTitle" idx="1"/>
          </p:nvPr>
        </p:nvSpPr>
        <p:spPr>
          <a:xfrm>
            <a:off x="1979613" y="1557338"/>
            <a:ext cx="5792787" cy="4081462"/>
          </a:xfrm>
        </p:spPr>
        <p:txBody>
          <a:bodyPr/>
          <a:lstStyle/>
          <a:p>
            <a:endParaRPr lang="en-US" dirty="0"/>
          </a:p>
          <a:p>
            <a:pPr algn="ctr"/>
            <a:r>
              <a:rPr lang="en-US" dirty="0"/>
              <a:t>D</a:t>
            </a:r>
            <a:r>
              <a:rPr lang="en-US" dirty="0" smtClean="0"/>
              <a:t>ARU</a:t>
            </a:r>
            <a:r>
              <a:rPr lang="en-US" dirty="0"/>
              <a:t>, </a:t>
            </a:r>
            <a:r>
              <a:rPr lang="en-US" dirty="0" smtClean="0"/>
              <a:t>SARU and DAV</a:t>
            </a:r>
            <a:endParaRPr lang="en-US" dirty="0"/>
          </a:p>
          <a:p>
            <a:pPr algn="ctr"/>
            <a:r>
              <a:rPr lang="en-US" dirty="0"/>
              <a:t>Strengthening Disability Advocacy Conference</a:t>
            </a:r>
          </a:p>
          <a:p>
            <a:pPr algn="ctr"/>
            <a:r>
              <a:rPr lang="en-US" dirty="0"/>
              <a:t>Disability Employment</a:t>
            </a:r>
          </a:p>
          <a:p>
            <a:pPr algn="ctr"/>
            <a:r>
              <a:rPr lang="en-US" dirty="0"/>
              <a:t>Riki Domagalski</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dirty="0" smtClean="0"/>
              <a:t>It gets worse! Subgroups...</a:t>
            </a:r>
            <a:endParaRPr lang="en-AU" dirty="0"/>
          </a:p>
        </p:txBody>
      </p:sp>
      <p:sp>
        <p:nvSpPr>
          <p:cNvPr id="10243" name="Rectangle 3"/>
          <p:cNvSpPr>
            <a:spLocks noGrp="1" noChangeArrowheads="1"/>
          </p:cNvSpPr>
          <p:nvPr>
            <p:ph idx="1"/>
          </p:nvPr>
        </p:nvSpPr>
        <p:spPr/>
        <p:txBody>
          <a:bodyPr>
            <a:normAutofit/>
          </a:bodyPr>
          <a:lstStyle/>
          <a:p>
            <a:pPr>
              <a:lnSpc>
                <a:spcPct val="80000"/>
              </a:lnSpc>
              <a:buFontTx/>
              <a:buNone/>
            </a:pPr>
            <a:r>
              <a:rPr lang="en-US" sz="2000" dirty="0"/>
              <a:t>	</a:t>
            </a:r>
            <a:endParaRPr lang="en-US" sz="2000" dirty="0" smtClean="0"/>
          </a:p>
          <a:p>
            <a:pPr>
              <a:lnSpc>
                <a:spcPct val="110000"/>
              </a:lnSpc>
            </a:pPr>
            <a:r>
              <a:rPr lang="en-US" sz="2000" dirty="0" smtClean="0"/>
              <a:t>The rate </a:t>
            </a:r>
            <a:r>
              <a:rPr lang="en-US" sz="2000" dirty="0"/>
              <a:t>of unemployment Australia wide </a:t>
            </a:r>
            <a:r>
              <a:rPr lang="en-US" sz="2000" dirty="0" smtClean="0"/>
              <a:t>is </a:t>
            </a:r>
            <a:r>
              <a:rPr lang="en-US" sz="2000" dirty="0"/>
              <a:t>13.9%, whereas for those with low vision or blindness it is 69</a:t>
            </a:r>
            <a:r>
              <a:rPr lang="en-US" sz="2000" dirty="0" smtClean="0"/>
              <a:t>%. </a:t>
            </a:r>
            <a:r>
              <a:rPr lang="en-US" sz="1000" dirty="0" smtClean="0"/>
              <a:t>Source: Vision </a:t>
            </a:r>
            <a:r>
              <a:rPr lang="en-US" sz="1000" dirty="0"/>
              <a:t>Australia, 2007: </a:t>
            </a:r>
            <a:r>
              <a:rPr lang="en-US" sz="1000" dirty="0" smtClean="0"/>
              <a:t>16</a:t>
            </a:r>
          </a:p>
          <a:p>
            <a:pPr>
              <a:lnSpc>
                <a:spcPct val="110000"/>
              </a:lnSpc>
            </a:pPr>
            <a:r>
              <a:rPr lang="en-US" sz="2000" dirty="0" smtClean="0"/>
              <a:t>Profound disability had a much lower participation rate of 15%</a:t>
            </a:r>
            <a:r>
              <a:rPr lang="en-AU" sz="2000" dirty="0" smtClean="0"/>
              <a:t> </a:t>
            </a:r>
            <a:r>
              <a:rPr lang="en-AU" sz="1000" dirty="0" smtClean="0"/>
              <a:t>Source: ABS 2003, p3. Persons aged 15-64 years living in households</a:t>
            </a:r>
            <a:endParaRPr lang="en-US" sz="1000" dirty="0" smtClean="0"/>
          </a:p>
          <a:p>
            <a:pPr>
              <a:lnSpc>
                <a:spcPct val="110000"/>
              </a:lnSpc>
            </a:pPr>
            <a:r>
              <a:rPr lang="en-US" sz="2000" dirty="0" smtClean="0"/>
              <a:t>Women with disabilities workforce participation rate is lower. </a:t>
            </a:r>
            <a:r>
              <a:rPr lang="en-AU" sz="1000" dirty="0" smtClean="0"/>
              <a:t>Source: ABS 2003, p3. Persons aged 15-64 years living in households</a:t>
            </a:r>
            <a:endParaRPr lang="en-US" sz="1000" dirty="0" smtClean="0"/>
          </a:p>
          <a:p>
            <a:pPr>
              <a:lnSpc>
                <a:spcPct val="110000"/>
              </a:lnSpc>
            </a:pPr>
            <a:r>
              <a:rPr lang="en-US" sz="2000" dirty="0" smtClean="0"/>
              <a:t>48% of people with a psychological disability reporting they are permanently unable to work, compared with 28% of those with a sensory disability</a:t>
            </a:r>
            <a:r>
              <a:rPr lang="en-AU" sz="2000" dirty="0" smtClean="0"/>
              <a:t> </a:t>
            </a:r>
            <a:r>
              <a:rPr lang="en-AU" sz="1000" dirty="0" smtClean="0"/>
              <a:t>Source: ABS 2003, p3. Persons aged 15-64 years living in households</a:t>
            </a:r>
          </a:p>
          <a:p>
            <a:pPr>
              <a:lnSpc>
                <a:spcPct val="110000"/>
              </a:lnSpc>
              <a:buNone/>
            </a:pPr>
            <a:endParaRPr lang="en-AU" sz="1000" dirty="0" smtClean="0"/>
          </a:p>
          <a:p>
            <a:pPr>
              <a:lnSpc>
                <a:spcPct val="80000"/>
              </a:lnSpc>
            </a:pPr>
            <a:endParaRPr lang="en-US" sz="2000" dirty="0" smtClean="0"/>
          </a:p>
          <a:p>
            <a:pPr>
              <a:lnSpc>
                <a:spcPct val="80000"/>
              </a:lnSpc>
            </a:pPr>
            <a:endParaRPr lang="en-US" sz="2000" dirty="0" smtClean="0"/>
          </a:p>
          <a:p>
            <a:pPr>
              <a:lnSpc>
                <a:spcPct val="80000"/>
              </a:lnSpc>
              <a:buNone/>
            </a:pPr>
            <a:r>
              <a:rPr lang="en-US" sz="2000" dirty="0" smtClean="0"/>
              <a:t> </a:t>
            </a:r>
          </a:p>
          <a:p>
            <a:pPr>
              <a:lnSpc>
                <a:spcPct val="80000"/>
              </a:lnSpc>
            </a:pPr>
            <a:endParaRPr lang="en-US" sz="2000" dirty="0"/>
          </a:p>
          <a:p>
            <a:pPr>
              <a:lnSpc>
                <a:spcPct val="80000"/>
              </a:lnSpc>
            </a:pPr>
            <a:endParaRPr lang="en-AU" sz="2000" dirty="0"/>
          </a:p>
        </p:txBody>
      </p:sp>
      <p:pic>
        <p:nvPicPr>
          <p:cNvPr id="4" name="Picture 3" descr="subgroups.png"/>
          <p:cNvPicPr>
            <a:picLocks noChangeAspect="1"/>
          </p:cNvPicPr>
          <p:nvPr/>
        </p:nvPicPr>
        <p:blipFill>
          <a:blip r:embed="rId3" cstate="print"/>
          <a:stretch>
            <a:fillRect/>
          </a:stretch>
        </p:blipFill>
        <p:spPr>
          <a:xfrm>
            <a:off x="7308304" y="5013176"/>
            <a:ext cx="1656184" cy="165618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AU" sz="3600" dirty="0" smtClean="0">
                <a:solidFill>
                  <a:srgbClr val="666666"/>
                </a:solidFill>
              </a:rPr>
              <a:t>How can a person </a:t>
            </a:r>
            <a:r>
              <a:rPr lang="en-AU" sz="3600" dirty="0">
                <a:solidFill>
                  <a:srgbClr val="666666"/>
                </a:solidFill>
              </a:rPr>
              <a:t>with a </a:t>
            </a:r>
            <a:r>
              <a:rPr lang="en-AU" sz="3600" dirty="0" smtClean="0">
                <a:solidFill>
                  <a:srgbClr val="666666"/>
                </a:solidFill>
              </a:rPr>
              <a:t>Disability compete with </a:t>
            </a:r>
            <a:r>
              <a:rPr lang="en-AU" sz="4000" dirty="0"/>
              <a:t>t</a:t>
            </a:r>
            <a:r>
              <a:rPr lang="en-AU" sz="4000" dirty="0" smtClean="0"/>
              <a:t>he </a:t>
            </a:r>
            <a:r>
              <a:rPr lang="en-AU" sz="4000" dirty="0"/>
              <a:t>a</a:t>
            </a:r>
            <a:r>
              <a:rPr lang="en-AU" sz="4000" dirty="0" smtClean="0"/>
              <a:t>verage Joe…?</a:t>
            </a:r>
            <a:endParaRPr lang="en-AU" sz="4000" dirty="0"/>
          </a:p>
        </p:txBody>
      </p:sp>
      <p:sp>
        <p:nvSpPr>
          <p:cNvPr id="13315" name="Rectangle 3"/>
          <p:cNvSpPr>
            <a:spLocks noGrp="1" noChangeArrowheads="1"/>
          </p:cNvSpPr>
          <p:nvPr>
            <p:ph idx="1"/>
          </p:nvPr>
        </p:nvSpPr>
        <p:spPr/>
        <p:txBody>
          <a:bodyPr>
            <a:normAutofit/>
          </a:bodyPr>
          <a:lstStyle/>
          <a:p>
            <a:pPr>
              <a:lnSpc>
                <a:spcPct val="80000"/>
              </a:lnSpc>
            </a:pPr>
            <a:endParaRPr lang="en-US" sz="2000" dirty="0" smtClean="0"/>
          </a:p>
          <a:p>
            <a:pPr>
              <a:lnSpc>
                <a:spcPct val="80000"/>
              </a:lnSpc>
            </a:pPr>
            <a:r>
              <a:rPr lang="en-US" sz="2000" dirty="0" smtClean="0"/>
              <a:t>Individual’s strengths</a:t>
            </a:r>
          </a:p>
          <a:p>
            <a:pPr>
              <a:lnSpc>
                <a:spcPct val="80000"/>
              </a:lnSpc>
              <a:buNone/>
            </a:pPr>
            <a:endParaRPr lang="en-US" sz="2000" dirty="0" smtClean="0"/>
          </a:p>
          <a:p>
            <a:pPr>
              <a:lnSpc>
                <a:spcPct val="80000"/>
              </a:lnSpc>
            </a:pPr>
            <a:r>
              <a:rPr lang="en-US" sz="2000" dirty="0" smtClean="0"/>
              <a:t>Labour </a:t>
            </a:r>
            <a:r>
              <a:rPr lang="en-US" sz="2000" dirty="0"/>
              <a:t>jobs </a:t>
            </a:r>
            <a:endParaRPr lang="en-US" sz="2000" dirty="0" smtClean="0"/>
          </a:p>
          <a:p>
            <a:pPr>
              <a:lnSpc>
                <a:spcPct val="80000"/>
              </a:lnSpc>
            </a:pPr>
            <a:endParaRPr lang="en-US" sz="2000" dirty="0" smtClean="0"/>
          </a:p>
          <a:p>
            <a:pPr>
              <a:lnSpc>
                <a:spcPct val="80000"/>
              </a:lnSpc>
            </a:pPr>
            <a:r>
              <a:rPr lang="en-US" sz="2000" dirty="0" smtClean="0"/>
              <a:t>Brain </a:t>
            </a:r>
            <a:r>
              <a:rPr lang="en-US" sz="2000" dirty="0"/>
              <a:t>power, not speed or physical </a:t>
            </a:r>
            <a:r>
              <a:rPr lang="en-US" sz="2000" dirty="0" smtClean="0"/>
              <a:t>strength</a:t>
            </a:r>
          </a:p>
          <a:p>
            <a:pPr>
              <a:lnSpc>
                <a:spcPct val="80000"/>
              </a:lnSpc>
              <a:buNone/>
            </a:pPr>
            <a:endParaRPr lang="en-US" sz="2000" dirty="0"/>
          </a:p>
          <a:p>
            <a:pPr>
              <a:lnSpc>
                <a:spcPct val="80000"/>
              </a:lnSpc>
            </a:pPr>
            <a:r>
              <a:rPr lang="en-US" sz="2000" dirty="0" smtClean="0"/>
              <a:t>Jobs </a:t>
            </a:r>
            <a:r>
              <a:rPr lang="en-US" sz="2000" dirty="0"/>
              <a:t>going </a:t>
            </a:r>
            <a:r>
              <a:rPr lang="en-US" sz="2000" dirty="0" smtClean="0"/>
              <a:t>overseas</a:t>
            </a:r>
          </a:p>
          <a:p>
            <a:pPr>
              <a:lnSpc>
                <a:spcPct val="80000"/>
              </a:lnSpc>
              <a:buNone/>
            </a:pPr>
            <a:endParaRPr lang="en-US" sz="2000" dirty="0" smtClean="0"/>
          </a:p>
          <a:p>
            <a:pPr>
              <a:lnSpc>
                <a:spcPct val="80000"/>
              </a:lnSpc>
            </a:pPr>
            <a:r>
              <a:rPr lang="en-US" sz="2000" dirty="0" smtClean="0"/>
              <a:t>See the ability not the disability </a:t>
            </a:r>
          </a:p>
          <a:p>
            <a:pPr>
              <a:lnSpc>
                <a:spcPct val="80000"/>
              </a:lnSpc>
              <a:buNone/>
            </a:pPr>
            <a:endParaRPr lang="en-US" sz="2000" dirty="0" smtClean="0"/>
          </a:p>
          <a:p>
            <a:pPr>
              <a:lnSpc>
                <a:spcPct val="80000"/>
              </a:lnSpc>
              <a:buNone/>
            </a:pPr>
            <a:r>
              <a:rPr lang="en-US" sz="2000" dirty="0" smtClean="0"/>
              <a:t> </a:t>
            </a:r>
          </a:p>
        </p:txBody>
      </p:sp>
      <p:pic>
        <p:nvPicPr>
          <p:cNvPr id="4" name="Picture 3" descr="equal.gif"/>
          <p:cNvPicPr>
            <a:picLocks noChangeAspect="1"/>
          </p:cNvPicPr>
          <p:nvPr/>
        </p:nvPicPr>
        <p:blipFill>
          <a:blip r:embed="rId3" cstate="print"/>
          <a:stretch>
            <a:fillRect/>
          </a:stretch>
        </p:blipFill>
        <p:spPr>
          <a:xfrm>
            <a:off x="0" y="4941168"/>
            <a:ext cx="9144000" cy="170080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AU" dirty="0"/>
              <a:t>Conclusion </a:t>
            </a:r>
          </a:p>
        </p:txBody>
      </p:sp>
      <p:sp>
        <p:nvSpPr>
          <p:cNvPr id="23555" name="Rectangle 3"/>
          <p:cNvSpPr>
            <a:spLocks noGrp="1" noChangeArrowheads="1"/>
          </p:cNvSpPr>
          <p:nvPr>
            <p:ph idx="1"/>
          </p:nvPr>
        </p:nvSpPr>
        <p:spPr/>
        <p:txBody>
          <a:bodyPr>
            <a:normAutofit/>
          </a:bodyPr>
          <a:lstStyle/>
          <a:p>
            <a:pPr>
              <a:lnSpc>
                <a:spcPct val="90000"/>
              </a:lnSpc>
            </a:pPr>
            <a:r>
              <a:rPr lang="en-US" sz="2200" dirty="0" smtClean="0"/>
              <a:t>People with disabilities need employment</a:t>
            </a:r>
          </a:p>
          <a:p>
            <a:pPr>
              <a:lnSpc>
                <a:spcPct val="90000"/>
              </a:lnSpc>
            </a:pPr>
            <a:r>
              <a:rPr lang="en-US" sz="2200" dirty="0" smtClean="0"/>
              <a:t>Ways to make this happen</a:t>
            </a:r>
          </a:p>
          <a:p>
            <a:pPr lvl="1">
              <a:lnSpc>
                <a:spcPct val="90000"/>
              </a:lnSpc>
            </a:pPr>
            <a:r>
              <a:rPr lang="en-US" sz="2000" dirty="0" smtClean="0"/>
              <a:t>People with disabilities needing employment  require more media attention</a:t>
            </a:r>
          </a:p>
          <a:p>
            <a:pPr lvl="1">
              <a:lnSpc>
                <a:spcPct val="90000"/>
              </a:lnSpc>
            </a:pPr>
            <a:r>
              <a:rPr lang="en-US" sz="2000" dirty="0" smtClean="0"/>
              <a:t>Lobby to Government  (politicians and public servants</a:t>
            </a:r>
          </a:p>
          <a:p>
            <a:pPr lvl="1">
              <a:lnSpc>
                <a:spcPct val="90000"/>
              </a:lnSpc>
            </a:pPr>
            <a:r>
              <a:rPr lang="en-US" sz="2000" dirty="0" smtClean="0"/>
              <a:t>Run community workshops educating employers about advantages of employing people with disabilities  </a:t>
            </a:r>
          </a:p>
          <a:p>
            <a:pPr lvl="1">
              <a:lnSpc>
                <a:spcPct val="90000"/>
              </a:lnSpc>
            </a:pPr>
            <a:r>
              <a:rPr lang="en-US" sz="2000" dirty="0" smtClean="0"/>
              <a:t>Messages need to be delivered by business leaders who have weight in the community</a:t>
            </a:r>
          </a:p>
          <a:p>
            <a:pPr lvl="1">
              <a:lnSpc>
                <a:spcPct val="90000"/>
              </a:lnSpc>
            </a:pPr>
            <a:r>
              <a:rPr lang="en-US" sz="2000" dirty="0" smtClean="0"/>
              <a:t>Run forums and create policy such as the work of Blind Citizens Australia</a:t>
            </a:r>
          </a:p>
          <a:p>
            <a:pPr lvl="1">
              <a:lnSpc>
                <a:spcPct val="90000"/>
              </a:lnSpc>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Homework….</a:t>
            </a:r>
            <a:endParaRPr lang="en-AU" dirty="0"/>
          </a:p>
        </p:txBody>
      </p:sp>
      <p:sp>
        <p:nvSpPr>
          <p:cNvPr id="3" name="Content Placeholder 2"/>
          <p:cNvSpPr>
            <a:spLocks noGrp="1"/>
          </p:cNvSpPr>
          <p:nvPr>
            <p:ph idx="1"/>
          </p:nvPr>
        </p:nvSpPr>
        <p:spPr/>
        <p:txBody>
          <a:bodyPr>
            <a:normAutofit/>
          </a:bodyPr>
          <a:lstStyle/>
          <a:p>
            <a:r>
              <a:rPr lang="en-AU" sz="2400" dirty="0" smtClean="0"/>
              <a:t>Speak with your entire network of friends, family and colleagues and work collectively on at least one of the identified strategies in my conclusion to educate a society that a person with a disability is capable of working!!! </a:t>
            </a:r>
          </a:p>
          <a:p>
            <a:pPr>
              <a:buFont typeface="Arial" pitchFamily="34" charset="0"/>
              <a:buChar char="•"/>
            </a:pPr>
            <a:endParaRPr lang="en-AU" sz="2400" dirty="0" smtClean="0"/>
          </a:p>
          <a:p>
            <a:pPr>
              <a:buFont typeface="Arial" pitchFamily="34" charset="0"/>
              <a:buChar char="•"/>
            </a:pPr>
            <a:r>
              <a:rPr lang="en-AU" sz="2400" dirty="0" smtClean="0"/>
              <a:t>Focus on ABILITY not disability...</a:t>
            </a:r>
            <a:endParaRPr lang="en-A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a:t>
            </a:r>
            <a:endParaRPr lang="en-AU"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2314575" y="2534444"/>
            <a:ext cx="4514850" cy="3190875"/>
          </a:xfrm>
        </p:spPr>
      </p:pic>
    </p:spTree>
    <p:extLst>
      <p:ext uri="{BB962C8B-B14F-4D97-AF65-F5344CB8AC3E}">
        <p14:creationId xmlns="" xmlns:p14="http://schemas.microsoft.com/office/powerpoint/2010/main" val="173102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AU" dirty="0"/>
              <a:t>Introduction</a:t>
            </a:r>
          </a:p>
        </p:txBody>
      </p:sp>
      <p:sp>
        <p:nvSpPr>
          <p:cNvPr id="3075" name="Rectangle 3"/>
          <p:cNvSpPr>
            <a:spLocks noGrp="1" noChangeArrowheads="1"/>
          </p:cNvSpPr>
          <p:nvPr>
            <p:ph idx="1"/>
          </p:nvPr>
        </p:nvSpPr>
        <p:spPr/>
        <p:txBody>
          <a:bodyPr/>
          <a:lstStyle/>
          <a:p>
            <a:pPr defTabSz="1387328">
              <a:defRPr/>
            </a:pPr>
            <a:r>
              <a:rPr lang="en-US" sz="2400" dirty="0" smtClean="0"/>
              <a:t>Employment </a:t>
            </a:r>
            <a:r>
              <a:rPr lang="en-US" sz="2400" dirty="0"/>
              <a:t>is </a:t>
            </a:r>
            <a:r>
              <a:rPr lang="en-US" sz="2400" dirty="0" smtClean="0"/>
              <a:t>critical</a:t>
            </a:r>
          </a:p>
          <a:p>
            <a:pPr lvl="1" defTabSz="1387328">
              <a:defRPr/>
            </a:pPr>
            <a:r>
              <a:rPr lang="en-US" sz="2000" dirty="0" smtClean="0"/>
              <a:t>Able bodied working people are struggling with their finances</a:t>
            </a:r>
          </a:p>
          <a:p>
            <a:pPr lvl="1" defTabSz="1387328">
              <a:defRPr/>
            </a:pPr>
            <a:r>
              <a:rPr lang="en-US" sz="2200" dirty="0" smtClean="0"/>
              <a:t>Imagine how it is for someone with a disability…. </a:t>
            </a:r>
          </a:p>
          <a:p>
            <a:pPr defTabSz="1387328">
              <a:defRPr/>
            </a:pPr>
            <a:endParaRPr lang="en-US" sz="2400" dirty="0"/>
          </a:p>
          <a:p>
            <a:pPr>
              <a:lnSpc>
                <a:spcPct val="90000"/>
              </a:lnSpc>
              <a:buNone/>
            </a:pPr>
            <a:endParaRPr lang="en-US" sz="2400" dirty="0"/>
          </a:p>
          <a:p>
            <a:pPr>
              <a:lnSpc>
                <a:spcPct val="90000"/>
              </a:lnSpc>
              <a:buNone/>
            </a:pPr>
            <a:endParaRPr lang="en-US" sz="2400" dirty="0"/>
          </a:p>
        </p:txBody>
      </p:sp>
      <p:grpSp>
        <p:nvGrpSpPr>
          <p:cNvPr id="8" name="Group 7"/>
          <p:cNvGrpSpPr/>
          <p:nvPr/>
        </p:nvGrpSpPr>
        <p:grpSpPr>
          <a:xfrm>
            <a:off x="2339752" y="3573016"/>
            <a:ext cx="4248472" cy="3111152"/>
            <a:chOff x="2339752" y="3717032"/>
            <a:chExt cx="3888432" cy="2967136"/>
          </a:xfrm>
        </p:grpSpPr>
        <p:pic>
          <p:nvPicPr>
            <p:cNvPr id="6" name="Picture 5" descr="Median Gross Income.jpg"/>
            <p:cNvPicPr>
              <a:picLocks noChangeAspect="1"/>
            </p:cNvPicPr>
            <p:nvPr/>
          </p:nvPicPr>
          <p:blipFill>
            <a:blip r:embed="rId3" cstate="print"/>
            <a:stretch>
              <a:fillRect/>
            </a:stretch>
          </p:blipFill>
          <p:spPr>
            <a:xfrm>
              <a:off x="2339752" y="3717032"/>
              <a:ext cx="3876109" cy="2745879"/>
            </a:xfrm>
            <a:prstGeom prst="rect">
              <a:avLst/>
            </a:prstGeom>
          </p:spPr>
        </p:pic>
        <p:sp>
          <p:nvSpPr>
            <p:cNvPr id="7" name="TextBox 6"/>
            <p:cNvSpPr txBox="1"/>
            <p:nvPr/>
          </p:nvSpPr>
          <p:spPr>
            <a:xfrm>
              <a:off x="2339752" y="6453336"/>
              <a:ext cx="3888432" cy="230832"/>
            </a:xfrm>
            <a:prstGeom prst="rect">
              <a:avLst/>
            </a:prstGeom>
            <a:noFill/>
          </p:spPr>
          <p:txBody>
            <a:bodyPr wrap="square" rtlCol="0">
              <a:spAutoFit/>
            </a:bodyPr>
            <a:lstStyle/>
            <a:p>
              <a:pPr algn="ctr"/>
              <a:r>
                <a:rPr lang="en-AU" sz="900" dirty="0" smtClean="0"/>
                <a:t>*Source: ABS 2003, p3. Persons aged 15-64 years living in households</a:t>
              </a:r>
              <a:endParaRPr lang="en-AU" sz="9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uate.jpg"/>
          <p:cNvPicPr>
            <a:picLocks noChangeAspect="1"/>
          </p:cNvPicPr>
          <p:nvPr/>
        </p:nvPicPr>
        <p:blipFill>
          <a:blip r:embed="rId3" cstate="print"/>
          <a:stretch>
            <a:fillRect/>
          </a:stretch>
        </p:blipFill>
        <p:spPr>
          <a:xfrm>
            <a:off x="6915553" y="4193705"/>
            <a:ext cx="2228447" cy="2664295"/>
          </a:xfrm>
          <a:prstGeom prst="rect">
            <a:avLst/>
          </a:prstGeom>
        </p:spPr>
      </p:pic>
      <p:sp>
        <p:nvSpPr>
          <p:cNvPr id="4098" name="Rectangle 2"/>
          <p:cNvSpPr>
            <a:spLocks noGrp="1" noChangeArrowheads="1"/>
          </p:cNvSpPr>
          <p:nvPr>
            <p:ph type="title"/>
          </p:nvPr>
        </p:nvSpPr>
        <p:spPr/>
        <p:txBody>
          <a:bodyPr/>
          <a:lstStyle/>
          <a:p>
            <a:r>
              <a:rPr lang="en-AU" dirty="0" smtClean="0"/>
              <a:t>About </a:t>
            </a:r>
            <a:r>
              <a:rPr lang="en-AU" dirty="0"/>
              <a:t>Me</a:t>
            </a:r>
          </a:p>
        </p:txBody>
      </p:sp>
      <p:sp>
        <p:nvSpPr>
          <p:cNvPr id="4099" name="Rectangle 3"/>
          <p:cNvSpPr>
            <a:spLocks noGrp="1" noChangeArrowheads="1"/>
          </p:cNvSpPr>
          <p:nvPr>
            <p:ph idx="1"/>
          </p:nvPr>
        </p:nvSpPr>
        <p:spPr/>
        <p:txBody>
          <a:bodyPr/>
          <a:lstStyle/>
          <a:p>
            <a:pPr>
              <a:lnSpc>
                <a:spcPct val="80000"/>
              </a:lnSpc>
            </a:pPr>
            <a:r>
              <a:rPr lang="en-US" sz="2000" dirty="0" smtClean="0"/>
              <a:t>Vision Impairment </a:t>
            </a:r>
          </a:p>
          <a:p>
            <a:pPr>
              <a:lnSpc>
                <a:spcPct val="80000"/>
              </a:lnSpc>
              <a:buNone/>
            </a:pPr>
            <a:endParaRPr lang="en-US" sz="2000" dirty="0" smtClean="0"/>
          </a:p>
          <a:p>
            <a:pPr>
              <a:lnSpc>
                <a:spcPct val="80000"/>
              </a:lnSpc>
            </a:pPr>
            <a:r>
              <a:rPr lang="en-US" sz="2000" dirty="0" smtClean="0"/>
              <a:t>Completed VCE in main stream schooling</a:t>
            </a:r>
          </a:p>
          <a:p>
            <a:pPr>
              <a:lnSpc>
                <a:spcPct val="80000"/>
              </a:lnSpc>
              <a:buNone/>
            </a:pPr>
            <a:endParaRPr lang="en-US" sz="2000" dirty="0" smtClean="0"/>
          </a:p>
          <a:p>
            <a:pPr>
              <a:lnSpc>
                <a:spcPct val="80000"/>
              </a:lnSpc>
            </a:pPr>
            <a:r>
              <a:rPr lang="en-US" sz="2000" dirty="0" smtClean="0"/>
              <a:t>Several TAFE qualifications + a number of skills acquired through training &amp; workshops</a:t>
            </a:r>
          </a:p>
          <a:p>
            <a:pPr>
              <a:lnSpc>
                <a:spcPct val="80000"/>
              </a:lnSpc>
            </a:pPr>
            <a:endParaRPr lang="en-US" sz="2000" dirty="0" smtClean="0"/>
          </a:p>
          <a:p>
            <a:pPr>
              <a:lnSpc>
                <a:spcPct val="80000"/>
              </a:lnSpc>
            </a:pPr>
            <a:r>
              <a:rPr lang="en-US" sz="2000" dirty="0" smtClean="0"/>
              <a:t>Community volunteer currently in over 7 organisations to increase chances of getting paid work</a:t>
            </a:r>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AU" dirty="0" smtClean="0"/>
              <a:t>How did I try to get a job?</a:t>
            </a:r>
            <a:endParaRPr lang="en-AU" dirty="0"/>
          </a:p>
        </p:txBody>
      </p:sp>
      <p:sp>
        <p:nvSpPr>
          <p:cNvPr id="5123" name="Rectangle 3"/>
          <p:cNvSpPr>
            <a:spLocks noGrp="1" noChangeArrowheads="1"/>
          </p:cNvSpPr>
          <p:nvPr>
            <p:ph idx="1"/>
          </p:nvPr>
        </p:nvSpPr>
        <p:spPr/>
        <p:txBody>
          <a:bodyPr/>
          <a:lstStyle/>
          <a:p>
            <a:pPr algn="ctr">
              <a:lnSpc>
                <a:spcPct val="80000"/>
              </a:lnSpc>
            </a:pPr>
            <a:endParaRPr lang="en-AU" sz="1800" dirty="0" smtClean="0"/>
          </a:p>
          <a:p>
            <a:pPr algn="ctr">
              <a:lnSpc>
                <a:spcPct val="80000"/>
              </a:lnSpc>
              <a:buNone/>
            </a:pPr>
            <a:endParaRPr lang="en-AU" sz="1800" dirty="0" smtClean="0"/>
          </a:p>
          <a:p>
            <a:pPr algn="ctr">
              <a:lnSpc>
                <a:spcPct val="80000"/>
              </a:lnSpc>
              <a:buNone/>
            </a:pPr>
            <a:r>
              <a:rPr lang="en-AU" sz="1800" dirty="0" smtClean="0"/>
              <a:t>Seek, My Career, Newspapers, Websites, Networks &amp; all other avenues</a:t>
            </a:r>
            <a:br>
              <a:rPr lang="en-AU" sz="1800" dirty="0" smtClean="0"/>
            </a:br>
            <a:r>
              <a:rPr lang="en-AU" sz="5400" dirty="0" smtClean="0"/>
              <a:t>+</a:t>
            </a:r>
            <a:r>
              <a:rPr lang="en-AU" sz="1800" dirty="0" smtClean="0"/>
              <a:t>	</a:t>
            </a:r>
          </a:p>
          <a:p>
            <a:pPr algn="ctr">
              <a:lnSpc>
                <a:spcPct val="80000"/>
              </a:lnSpc>
              <a:buNone/>
            </a:pPr>
            <a:r>
              <a:rPr lang="en-AU" sz="1800" b="1" u="sng" dirty="0" smtClean="0"/>
              <a:t>7 disability employment service providers </a:t>
            </a:r>
            <a:r>
              <a:rPr lang="en-AU" sz="1800" dirty="0" smtClean="0"/>
              <a:t>in the past 16 years</a:t>
            </a:r>
            <a:r>
              <a:rPr lang="en-AU" sz="4000" dirty="0" smtClean="0"/>
              <a:t/>
            </a:r>
            <a:br>
              <a:rPr lang="en-AU" sz="4000" dirty="0" smtClean="0"/>
            </a:br>
            <a:r>
              <a:rPr lang="en-AU" sz="5400" dirty="0" smtClean="0"/>
              <a:t>=</a:t>
            </a:r>
            <a:br>
              <a:rPr lang="en-AU" sz="5400" dirty="0" smtClean="0"/>
            </a:br>
            <a:r>
              <a:rPr lang="en-AU" sz="1800" dirty="0" smtClean="0"/>
              <a:t>Over 1400 Job applications</a:t>
            </a:r>
            <a:br>
              <a:rPr lang="en-AU" sz="1800" dirty="0" smtClean="0"/>
            </a:br>
            <a:r>
              <a:rPr lang="en-AU" sz="5400" dirty="0" smtClean="0"/>
              <a:t>= </a:t>
            </a:r>
            <a:br>
              <a:rPr lang="en-AU" sz="5400" dirty="0" smtClean="0"/>
            </a:br>
            <a:r>
              <a:rPr lang="en-AU" sz="3200" dirty="0" smtClean="0">
                <a:solidFill>
                  <a:srgbClr val="FF0000"/>
                </a:solidFill>
              </a:rPr>
              <a:t>NO RESULTS</a:t>
            </a:r>
          </a:p>
        </p:txBody>
      </p:sp>
      <p:pic>
        <p:nvPicPr>
          <p:cNvPr id="5" name="Picture 4" descr="jobhunt.jpg"/>
          <p:cNvPicPr>
            <a:picLocks noChangeAspect="1"/>
          </p:cNvPicPr>
          <p:nvPr/>
        </p:nvPicPr>
        <p:blipFill>
          <a:blip r:embed="rId3" cstate="print"/>
          <a:stretch>
            <a:fillRect/>
          </a:stretch>
        </p:blipFill>
        <p:spPr>
          <a:xfrm>
            <a:off x="0" y="4419600"/>
            <a:ext cx="2438400" cy="2438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r>
              <a:rPr lang="en-AU" sz="4000" dirty="0" smtClean="0"/>
              <a:t>Other disability employment issues...</a:t>
            </a:r>
            <a:endParaRPr lang="en-AU" sz="4000" dirty="0"/>
          </a:p>
        </p:txBody>
      </p:sp>
      <p:sp>
        <p:nvSpPr>
          <p:cNvPr id="3" name="Content Placeholder 2"/>
          <p:cNvSpPr>
            <a:spLocks noGrp="1"/>
          </p:cNvSpPr>
          <p:nvPr>
            <p:ph idx="1"/>
          </p:nvPr>
        </p:nvSpPr>
        <p:spPr/>
        <p:txBody>
          <a:bodyPr/>
          <a:lstStyle/>
          <a:p>
            <a:r>
              <a:rPr lang="en-AU" dirty="0" smtClean="0"/>
              <a:t>Education</a:t>
            </a:r>
          </a:p>
          <a:p>
            <a:r>
              <a:rPr lang="en-AU" dirty="0" smtClean="0"/>
              <a:t>Employers</a:t>
            </a:r>
          </a:p>
          <a:p>
            <a:r>
              <a:rPr lang="en-AU" dirty="0" smtClean="0"/>
              <a:t>Not-for-profit organisations</a:t>
            </a:r>
          </a:p>
          <a:p>
            <a:pPr lvl="1"/>
            <a:r>
              <a:rPr lang="en-AU" dirty="0" smtClean="0"/>
              <a:t>Volunteering</a:t>
            </a:r>
          </a:p>
          <a:p>
            <a:r>
              <a:rPr lang="en-AU" dirty="0" smtClean="0"/>
              <a:t>Passion </a:t>
            </a:r>
          </a:p>
        </p:txBody>
      </p:sp>
      <p:grpSp>
        <p:nvGrpSpPr>
          <p:cNvPr id="6" name="Group 5"/>
          <p:cNvGrpSpPr/>
          <p:nvPr/>
        </p:nvGrpSpPr>
        <p:grpSpPr>
          <a:xfrm>
            <a:off x="5796136" y="4653136"/>
            <a:ext cx="3024336" cy="2497103"/>
            <a:chOff x="4860032" y="4000857"/>
            <a:chExt cx="3384376" cy="2857143"/>
          </a:xfrm>
        </p:grpSpPr>
        <p:pic>
          <p:nvPicPr>
            <p:cNvPr id="4" name="Picture 3" descr="jobs_image.bmp"/>
            <p:cNvPicPr>
              <a:picLocks noChangeAspect="1"/>
            </p:cNvPicPr>
            <p:nvPr/>
          </p:nvPicPr>
          <p:blipFill>
            <a:blip r:embed="rId3" cstate="print"/>
            <a:stretch>
              <a:fillRect/>
            </a:stretch>
          </p:blipFill>
          <p:spPr>
            <a:xfrm>
              <a:off x="4860032" y="4000857"/>
              <a:ext cx="2857143" cy="2857143"/>
            </a:xfrm>
            <a:prstGeom prst="rect">
              <a:avLst/>
            </a:prstGeom>
          </p:spPr>
        </p:pic>
        <p:pic>
          <p:nvPicPr>
            <p:cNvPr id="5" name="Picture 4" descr="Question%20mark%20&amp;%20pill.gif"/>
            <p:cNvPicPr>
              <a:picLocks noChangeAspect="1"/>
            </p:cNvPicPr>
            <p:nvPr/>
          </p:nvPicPr>
          <p:blipFill>
            <a:blip r:embed="rId4" cstate="print"/>
            <a:stretch>
              <a:fillRect/>
            </a:stretch>
          </p:blipFill>
          <p:spPr>
            <a:xfrm>
              <a:off x="7524328" y="5235976"/>
              <a:ext cx="720080" cy="835442"/>
            </a:xfrm>
            <a:prstGeom prst="rect">
              <a:avLst/>
            </a:prstGeom>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AU" dirty="0" smtClean="0"/>
              <a:t>Why the need for change?</a:t>
            </a:r>
            <a:endParaRPr lang="en-AU" dirty="0"/>
          </a:p>
        </p:txBody>
      </p:sp>
      <p:sp>
        <p:nvSpPr>
          <p:cNvPr id="8195" name="Rectangle 3"/>
          <p:cNvSpPr>
            <a:spLocks noGrp="1" noChangeArrowheads="1"/>
          </p:cNvSpPr>
          <p:nvPr>
            <p:ph idx="1"/>
          </p:nvPr>
        </p:nvSpPr>
        <p:spPr/>
        <p:txBody>
          <a:bodyPr>
            <a:normAutofit/>
          </a:bodyPr>
          <a:lstStyle/>
          <a:p>
            <a:pPr>
              <a:lnSpc>
                <a:spcPct val="80000"/>
              </a:lnSpc>
              <a:buNone/>
            </a:pPr>
            <a:endParaRPr lang="en-US" sz="1800" dirty="0"/>
          </a:p>
          <a:p>
            <a:pPr>
              <a:lnSpc>
                <a:spcPct val="80000"/>
              </a:lnSpc>
            </a:pPr>
            <a:r>
              <a:rPr lang="en-US" sz="1600" dirty="0" smtClean="0"/>
              <a:t>Only 35-40</a:t>
            </a:r>
            <a:r>
              <a:rPr lang="en-US" sz="1600" dirty="0"/>
              <a:t>% of working age people with a disability are in paid employment </a:t>
            </a:r>
            <a:r>
              <a:rPr lang="en-US" sz="1600" dirty="0" smtClean="0"/>
              <a:t>out of which </a:t>
            </a:r>
            <a:r>
              <a:rPr lang="en-US" sz="1600" dirty="0"/>
              <a:t>60% of them are working within disability </a:t>
            </a:r>
            <a:r>
              <a:rPr lang="en-US" sz="1600" dirty="0" err="1" smtClean="0"/>
              <a:t>organisations</a:t>
            </a:r>
            <a:r>
              <a:rPr lang="en-US" sz="1600" dirty="0" smtClean="0"/>
              <a:t>. </a:t>
            </a:r>
            <a:r>
              <a:rPr lang="en-US" sz="1800" dirty="0" smtClean="0"/>
              <a:t/>
            </a:r>
            <a:br>
              <a:rPr lang="en-US" sz="1800" dirty="0" smtClean="0"/>
            </a:br>
            <a:r>
              <a:rPr lang="en-US" sz="900" dirty="0" smtClean="0"/>
              <a:t>Source: ‘Leading from the Front’ employment report</a:t>
            </a:r>
            <a:r>
              <a:rPr lang="en-US" sz="900" dirty="0"/>
              <a:t/>
            </a:r>
            <a:br>
              <a:rPr lang="en-US" sz="900" dirty="0"/>
            </a:br>
            <a:endParaRPr lang="en-US" sz="1800" dirty="0" smtClean="0"/>
          </a:p>
          <a:p>
            <a:pPr>
              <a:lnSpc>
                <a:spcPct val="80000"/>
              </a:lnSpc>
            </a:pPr>
            <a:r>
              <a:rPr lang="en-US" sz="1600" dirty="0" smtClean="0"/>
              <a:t>In </a:t>
            </a:r>
            <a:r>
              <a:rPr lang="en-US" sz="1600" dirty="0"/>
              <a:t>2003, 3.9 million people were affected by a disability, impairment or limitation in </a:t>
            </a:r>
            <a:r>
              <a:rPr lang="en-US" sz="1600" dirty="0" smtClean="0"/>
              <a:t>Australia. </a:t>
            </a:r>
            <a:r>
              <a:rPr lang="en-US" sz="900" dirty="0" smtClean="0"/>
              <a:t>Source: ‘Leading from the Front’ employment report</a:t>
            </a:r>
            <a:br>
              <a:rPr lang="en-US" sz="900" dirty="0" smtClean="0"/>
            </a:br>
            <a:endParaRPr lang="en-US" sz="1800" dirty="0"/>
          </a:p>
          <a:p>
            <a:pPr>
              <a:lnSpc>
                <a:spcPct val="80000"/>
              </a:lnSpc>
            </a:pPr>
            <a:r>
              <a:rPr lang="en-US" sz="1600" dirty="0" smtClean="0"/>
              <a:t>1.3 </a:t>
            </a:r>
            <a:r>
              <a:rPr lang="en-US" sz="1600" dirty="0"/>
              <a:t>million </a:t>
            </a:r>
            <a:r>
              <a:rPr lang="en-US" sz="1600" dirty="0" smtClean="0"/>
              <a:t>people </a:t>
            </a:r>
            <a:r>
              <a:rPr lang="en-US" sz="1600" dirty="0"/>
              <a:t>were restricted in their schooling or employment </a:t>
            </a:r>
            <a:r>
              <a:rPr lang="en-US" sz="1600" dirty="0" smtClean="0"/>
              <a:t>0.7 </a:t>
            </a:r>
            <a:r>
              <a:rPr lang="en-US" sz="1600" dirty="0"/>
              <a:t>million of those were under the age of </a:t>
            </a:r>
            <a:r>
              <a:rPr lang="en-US" sz="1600" dirty="0" smtClean="0"/>
              <a:t>65. </a:t>
            </a:r>
            <a:r>
              <a:rPr lang="en-US" sz="900" dirty="0" smtClean="0"/>
              <a:t>Source: ‘Leading from the Front’ employment report</a:t>
            </a:r>
          </a:p>
          <a:p>
            <a:pPr>
              <a:lnSpc>
                <a:spcPct val="80000"/>
              </a:lnSpc>
            </a:pPr>
            <a:endParaRPr lang="en-US" sz="900" dirty="0" smtClean="0"/>
          </a:p>
          <a:p>
            <a:pPr>
              <a:lnSpc>
                <a:spcPct val="80000"/>
              </a:lnSpc>
            </a:pPr>
            <a:r>
              <a:rPr lang="en-US" sz="1600" dirty="0" smtClean="0"/>
              <a:t>Since 1993 the </a:t>
            </a:r>
            <a:r>
              <a:rPr lang="en-US" sz="1600" dirty="0" err="1" smtClean="0"/>
              <a:t>labour</a:t>
            </a:r>
            <a:r>
              <a:rPr lang="en-US" sz="1600" dirty="0" smtClean="0"/>
              <a:t> force participation rate of people with disabilities has fallen, while the rate for people without disabilities has risen</a:t>
            </a:r>
          </a:p>
          <a:p>
            <a:pPr>
              <a:lnSpc>
                <a:spcPct val="80000"/>
              </a:lnSpc>
              <a:buNone/>
            </a:pPr>
            <a:endParaRPr lang="en-US" sz="1600" dirty="0" smtClean="0"/>
          </a:p>
          <a:p>
            <a:pPr>
              <a:lnSpc>
                <a:spcPct val="80000"/>
              </a:lnSpc>
            </a:pPr>
            <a:r>
              <a:rPr lang="en-US" sz="1600" dirty="0" smtClean="0"/>
              <a:t>People with disability in Australia are 2.7 times more likely to live in poverty</a:t>
            </a:r>
          </a:p>
          <a:p>
            <a:pPr>
              <a:lnSpc>
                <a:spcPct val="80000"/>
              </a:lnSpc>
              <a:buNone/>
            </a:pPr>
            <a:r>
              <a:rPr lang="en-US" sz="1600" dirty="0" smtClean="0"/>
              <a:t/>
            </a:r>
            <a:br>
              <a:rPr lang="en-US" sz="1600" dirty="0" smtClean="0"/>
            </a:br>
            <a:r>
              <a:rPr lang="en-US" sz="1600" dirty="0" smtClean="0"/>
              <a:t>	</a:t>
            </a:r>
            <a:endParaRPr lang="en-AU" sz="1600" dirty="0"/>
          </a:p>
        </p:txBody>
      </p:sp>
      <p:pic>
        <p:nvPicPr>
          <p:cNvPr id="4" name="Picture 3" descr="time-for-change.jpg"/>
          <p:cNvPicPr>
            <a:picLocks noChangeAspect="1"/>
          </p:cNvPicPr>
          <p:nvPr/>
        </p:nvPicPr>
        <p:blipFill>
          <a:blip r:embed="rId3" cstate="print"/>
          <a:stretch>
            <a:fillRect/>
          </a:stretch>
        </p:blipFill>
        <p:spPr>
          <a:xfrm>
            <a:off x="6364286" y="5157192"/>
            <a:ext cx="2779714" cy="170080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AU" sz="4000" dirty="0"/>
              <a:t>No Disability Employment Policy?</a:t>
            </a:r>
          </a:p>
        </p:txBody>
      </p:sp>
      <p:sp>
        <p:nvSpPr>
          <p:cNvPr id="7171" name="Rectangle 3"/>
          <p:cNvSpPr>
            <a:spLocks noGrp="1" noChangeArrowheads="1"/>
          </p:cNvSpPr>
          <p:nvPr>
            <p:ph idx="1"/>
          </p:nvPr>
        </p:nvSpPr>
        <p:spPr/>
        <p:txBody>
          <a:bodyPr>
            <a:normAutofit/>
          </a:bodyPr>
          <a:lstStyle/>
          <a:p>
            <a:pPr>
              <a:lnSpc>
                <a:spcPct val="80000"/>
              </a:lnSpc>
            </a:pPr>
            <a:endParaRPr lang="en-US" sz="2000" dirty="0" smtClean="0"/>
          </a:p>
          <a:p>
            <a:pPr>
              <a:lnSpc>
                <a:spcPct val="80000"/>
              </a:lnSpc>
            </a:pPr>
            <a:endParaRPr lang="en-US" sz="2000" dirty="0" smtClean="0"/>
          </a:p>
          <a:p>
            <a:pPr>
              <a:lnSpc>
                <a:spcPct val="80000"/>
              </a:lnSpc>
            </a:pPr>
            <a:r>
              <a:rPr lang="en-US" sz="2000" dirty="0" smtClean="0"/>
              <a:t>Australia faces </a:t>
            </a:r>
            <a:r>
              <a:rPr lang="en-US" sz="2000" b="1" u="sng" dirty="0" smtClean="0"/>
              <a:t>Skill shortage</a:t>
            </a:r>
            <a:r>
              <a:rPr lang="en-US" sz="2000" dirty="0" smtClean="0"/>
              <a:t>?</a:t>
            </a:r>
            <a:endParaRPr lang="en-US" sz="2000" b="1" u="sng" dirty="0"/>
          </a:p>
          <a:p>
            <a:pPr>
              <a:lnSpc>
                <a:spcPct val="80000"/>
              </a:lnSpc>
              <a:buNone/>
            </a:pPr>
            <a:r>
              <a:rPr lang="en-US" sz="2000" dirty="0" smtClean="0"/>
              <a:t> </a:t>
            </a:r>
          </a:p>
          <a:p>
            <a:pPr>
              <a:lnSpc>
                <a:spcPct val="80000"/>
              </a:lnSpc>
              <a:buNone/>
            </a:pPr>
            <a:endParaRPr lang="en-US" sz="2000" dirty="0"/>
          </a:p>
          <a:p>
            <a:pPr>
              <a:lnSpc>
                <a:spcPct val="80000"/>
              </a:lnSpc>
            </a:pPr>
            <a:r>
              <a:rPr lang="en-US" sz="2000" dirty="0" smtClean="0"/>
              <a:t>‘Disability </a:t>
            </a:r>
            <a:r>
              <a:rPr lang="en-US" sz="2000" dirty="0"/>
              <a:t>Discrimination Act’ </a:t>
            </a:r>
            <a:r>
              <a:rPr lang="en-US" sz="2000" dirty="0" smtClean="0"/>
              <a:t>+ ‘Equal </a:t>
            </a:r>
            <a:r>
              <a:rPr lang="en-US" sz="2000" dirty="0"/>
              <a:t>Opportunity Act’ </a:t>
            </a:r>
            <a:r>
              <a:rPr lang="en-US" sz="2000" dirty="0" smtClean="0"/>
              <a:t> +‘Human </a:t>
            </a:r>
            <a:r>
              <a:rPr lang="en-US" sz="2000" dirty="0"/>
              <a:t>Rights’ </a:t>
            </a:r>
            <a:r>
              <a:rPr lang="en-US" sz="2000" dirty="0" smtClean="0"/>
              <a:t>law = Not 100% relevant to employment for </a:t>
            </a:r>
            <a:r>
              <a:rPr lang="en-US" sz="2000" dirty="0" err="1" smtClean="0"/>
              <a:t>PwD</a:t>
            </a:r>
            <a:endParaRPr lang="en-US" sz="2000" dirty="0" smtClean="0"/>
          </a:p>
          <a:p>
            <a:pPr>
              <a:lnSpc>
                <a:spcPct val="80000"/>
              </a:lnSpc>
            </a:pPr>
            <a:endParaRPr lang="en-US" sz="2000" dirty="0" smtClean="0"/>
          </a:p>
          <a:p>
            <a:pPr>
              <a:lnSpc>
                <a:spcPct val="80000"/>
              </a:lnSpc>
            </a:pPr>
            <a:endParaRPr lang="en-US" sz="2000" dirty="0" smtClean="0"/>
          </a:p>
          <a:p>
            <a:pPr>
              <a:lnSpc>
                <a:spcPct val="80000"/>
              </a:lnSpc>
            </a:pPr>
            <a:r>
              <a:rPr lang="en-US" sz="2000" dirty="0" smtClean="0"/>
              <a:t>A new document around disability employment policy needs to be developed</a:t>
            </a:r>
          </a:p>
          <a:p>
            <a:pPr>
              <a:lnSpc>
                <a:spcPct val="80000"/>
              </a:lnSpc>
              <a:buNone/>
            </a:pPr>
            <a:endParaRPr lang="en-US" sz="2000" dirty="0" smtClean="0"/>
          </a:p>
        </p:txBody>
      </p:sp>
      <p:pic>
        <p:nvPicPr>
          <p:cNvPr id="4" name="Picture 3" descr="law.jpg"/>
          <p:cNvPicPr>
            <a:picLocks noChangeAspect="1"/>
          </p:cNvPicPr>
          <p:nvPr/>
        </p:nvPicPr>
        <p:blipFill>
          <a:blip r:embed="rId3" cstate="print"/>
          <a:stretch>
            <a:fillRect/>
          </a:stretch>
        </p:blipFill>
        <p:spPr>
          <a:xfrm>
            <a:off x="3851920" y="4997313"/>
            <a:ext cx="2448272" cy="186068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AU" dirty="0" smtClean="0"/>
              <a:t>What can the </a:t>
            </a:r>
            <a:r>
              <a:rPr lang="en-AU" dirty="0"/>
              <a:t>Australian </a:t>
            </a:r>
            <a:r>
              <a:rPr lang="en-AU" dirty="0" smtClean="0"/>
              <a:t>Government do?</a:t>
            </a:r>
            <a:endParaRPr lang="en-AU" dirty="0"/>
          </a:p>
        </p:txBody>
      </p:sp>
      <p:sp>
        <p:nvSpPr>
          <p:cNvPr id="18435" name="Rectangle 3"/>
          <p:cNvSpPr>
            <a:spLocks noGrp="1" noChangeArrowheads="1"/>
          </p:cNvSpPr>
          <p:nvPr>
            <p:ph idx="1"/>
          </p:nvPr>
        </p:nvSpPr>
        <p:spPr/>
        <p:txBody>
          <a:bodyPr>
            <a:normAutofit/>
          </a:bodyPr>
          <a:lstStyle/>
          <a:p>
            <a:pPr>
              <a:lnSpc>
                <a:spcPct val="80000"/>
              </a:lnSpc>
            </a:pPr>
            <a:endParaRPr lang="en-US" sz="1800" dirty="0" smtClean="0"/>
          </a:p>
          <a:p>
            <a:pPr>
              <a:lnSpc>
                <a:spcPct val="80000"/>
              </a:lnSpc>
            </a:pPr>
            <a:r>
              <a:rPr lang="en-US" sz="1800" dirty="0" smtClean="0"/>
              <a:t>Disability </a:t>
            </a:r>
            <a:r>
              <a:rPr lang="en-US" sz="1800" dirty="0"/>
              <a:t>Employment </a:t>
            </a:r>
            <a:r>
              <a:rPr lang="en-US" sz="1800" dirty="0" smtClean="0"/>
              <a:t>Reform </a:t>
            </a:r>
          </a:p>
          <a:p>
            <a:pPr marL="0" indent="0">
              <a:lnSpc>
                <a:spcPct val="80000"/>
              </a:lnSpc>
              <a:buNone/>
            </a:pPr>
            <a:endParaRPr lang="en-US" sz="1800" dirty="0" smtClean="0"/>
          </a:p>
          <a:p>
            <a:pPr marL="0" indent="0">
              <a:lnSpc>
                <a:spcPct val="80000"/>
              </a:lnSpc>
              <a:buNone/>
            </a:pPr>
            <a:endParaRPr lang="en-US" sz="1800" dirty="0" smtClean="0"/>
          </a:p>
          <a:p>
            <a:pPr>
              <a:lnSpc>
                <a:spcPct val="80000"/>
              </a:lnSpc>
            </a:pPr>
            <a:r>
              <a:rPr lang="en-US" sz="1800" dirty="0" smtClean="0"/>
              <a:t>The </a:t>
            </a:r>
            <a:r>
              <a:rPr lang="en-US" sz="1800" dirty="0"/>
              <a:t>council's CEO, Dr Cassandra Goldie, says, “If the plan is going to work employers need to be encouraged to take on workers with disabilities.”</a:t>
            </a:r>
          </a:p>
          <a:p>
            <a:pPr>
              <a:lnSpc>
                <a:spcPct val="80000"/>
              </a:lnSpc>
              <a:buFontTx/>
              <a:buNone/>
            </a:pPr>
            <a:r>
              <a:rPr lang="en-US" sz="1800" dirty="0"/>
              <a:t> </a:t>
            </a:r>
          </a:p>
          <a:p>
            <a:pPr>
              <a:lnSpc>
                <a:spcPct val="80000"/>
              </a:lnSpc>
              <a:buFontTx/>
              <a:buNone/>
            </a:pPr>
            <a:r>
              <a:rPr lang="en-US" sz="1800" dirty="0"/>
              <a:t>	</a:t>
            </a:r>
          </a:p>
          <a:p>
            <a:pPr>
              <a:lnSpc>
                <a:spcPct val="80000"/>
              </a:lnSpc>
            </a:pPr>
            <a:r>
              <a:rPr lang="en-US" sz="1800" dirty="0" smtClean="0"/>
              <a:t>In </a:t>
            </a:r>
            <a:r>
              <a:rPr lang="en-US" sz="1800" dirty="0"/>
              <a:t>discussion with the Australian Disability and Discrimination Commissioner, Graeme Innes, he stated that unless the issue of disability employment is passionately endorsed by the senior levels, nothing happens....”because what you are trying to do is change a culture and remove the soft bigotry of lowered expectations....”</a:t>
            </a:r>
            <a:endParaRPr lang="en-AU"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xman-your-turn-to-shake-the-taxman.jpg"/>
          <p:cNvPicPr>
            <a:picLocks noChangeAspect="1"/>
          </p:cNvPicPr>
          <p:nvPr/>
        </p:nvPicPr>
        <p:blipFill>
          <a:blip r:embed="rId3" cstate="print"/>
          <a:stretch>
            <a:fillRect/>
          </a:stretch>
        </p:blipFill>
        <p:spPr>
          <a:xfrm>
            <a:off x="6444208" y="2060848"/>
            <a:ext cx="2834237" cy="3717032"/>
          </a:xfrm>
          <a:prstGeom prst="rect">
            <a:avLst/>
          </a:prstGeom>
        </p:spPr>
      </p:pic>
      <p:sp>
        <p:nvSpPr>
          <p:cNvPr id="15362" name="Rectangle 2"/>
          <p:cNvSpPr>
            <a:spLocks noGrp="1" noChangeArrowheads="1"/>
          </p:cNvSpPr>
          <p:nvPr>
            <p:ph type="title"/>
          </p:nvPr>
        </p:nvSpPr>
        <p:spPr/>
        <p:txBody>
          <a:bodyPr/>
          <a:lstStyle/>
          <a:p>
            <a:r>
              <a:rPr lang="en-AU" dirty="0"/>
              <a:t>Spiralling Negative Effect</a:t>
            </a:r>
          </a:p>
        </p:txBody>
      </p:sp>
      <p:sp>
        <p:nvSpPr>
          <p:cNvPr id="15363" name="Rectangle 3"/>
          <p:cNvSpPr>
            <a:spLocks noGrp="1" noChangeArrowheads="1"/>
          </p:cNvSpPr>
          <p:nvPr>
            <p:ph idx="1"/>
          </p:nvPr>
        </p:nvSpPr>
        <p:spPr/>
        <p:txBody>
          <a:bodyPr>
            <a:normAutofit/>
          </a:bodyPr>
          <a:lstStyle/>
          <a:p>
            <a:pPr>
              <a:lnSpc>
                <a:spcPct val="80000"/>
              </a:lnSpc>
            </a:pPr>
            <a:endParaRPr lang="en-US" sz="2000" dirty="0" smtClean="0"/>
          </a:p>
          <a:p>
            <a:pPr>
              <a:lnSpc>
                <a:spcPct val="80000"/>
              </a:lnSpc>
            </a:pPr>
            <a:endParaRPr lang="en-US" sz="2000" dirty="0" smtClean="0"/>
          </a:p>
          <a:p>
            <a:pPr>
              <a:lnSpc>
                <a:spcPct val="80000"/>
              </a:lnSpc>
            </a:pPr>
            <a:r>
              <a:rPr lang="en-US" sz="2000" dirty="0" smtClean="0"/>
              <a:t>Unemployment  causes poverty</a:t>
            </a:r>
          </a:p>
          <a:p>
            <a:pPr>
              <a:lnSpc>
                <a:spcPct val="80000"/>
              </a:lnSpc>
            </a:pPr>
            <a:r>
              <a:rPr lang="en-US" sz="2000" dirty="0"/>
              <a:t>M</a:t>
            </a:r>
            <a:r>
              <a:rPr lang="en-US" sz="2000" dirty="0" smtClean="0"/>
              <a:t>ental </a:t>
            </a:r>
            <a:r>
              <a:rPr lang="en-US" sz="2000" dirty="0"/>
              <a:t>and physical health </a:t>
            </a:r>
            <a:r>
              <a:rPr lang="en-US" sz="2000" dirty="0" smtClean="0"/>
              <a:t>problems</a:t>
            </a:r>
          </a:p>
          <a:p>
            <a:pPr>
              <a:lnSpc>
                <a:spcPct val="80000"/>
              </a:lnSpc>
            </a:pPr>
            <a:r>
              <a:rPr lang="en-US" sz="2000" dirty="0" smtClean="0"/>
              <a:t>Low </a:t>
            </a:r>
            <a:r>
              <a:rPr lang="en-US" sz="2000" dirty="0"/>
              <a:t>social </a:t>
            </a:r>
            <a:r>
              <a:rPr lang="en-US" sz="2000" dirty="0" smtClean="0"/>
              <a:t> and economic status</a:t>
            </a:r>
          </a:p>
          <a:p>
            <a:pPr>
              <a:lnSpc>
                <a:spcPct val="80000"/>
              </a:lnSpc>
            </a:pPr>
            <a:r>
              <a:rPr lang="en-US" sz="2000" dirty="0" smtClean="0"/>
              <a:t>More isolated			</a:t>
            </a:r>
          </a:p>
          <a:p>
            <a:pPr>
              <a:lnSpc>
                <a:spcPct val="80000"/>
              </a:lnSpc>
            </a:pPr>
            <a:r>
              <a:rPr lang="en-US" sz="2000" dirty="0" smtClean="0"/>
              <a:t>Reduced community access</a:t>
            </a:r>
            <a:endParaRPr lang="en-US" sz="2000" dirty="0"/>
          </a:p>
          <a:p>
            <a:pPr>
              <a:lnSpc>
                <a:spcPct val="80000"/>
              </a:lnSpc>
              <a:buFontTx/>
              <a:buNone/>
            </a:pPr>
            <a:r>
              <a:rPr lang="en-US" sz="2000" dirty="0" smtClean="0"/>
              <a:t>		=</a:t>
            </a:r>
          </a:p>
          <a:p>
            <a:pPr>
              <a:lnSpc>
                <a:spcPct val="80000"/>
              </a:lnSpc>
              <a:buFontTx/>
              <a:buNone/>
            </a:pPr>
            <a:r>
              <a:rPr lang="en-US" sz="2000" dirty="0" smtClean="0">
                <a:solidFill>
                  <a:schemeClr val="accent2">
                    <a:lumMod val="50000"/>
                  </a:schemeClr>
                </a:solidFill>
              </a:rPr>
              <a:t>Increased government spending</a:t>
            </a:r>
          </a:p>
          <a:p>
            <a:pPr>
              <a:lnSpc>
                <a:spcPct val="80000"/>
              </a:lnSpc>
              <a:buFontTx/>
              <a:buNone/>
            </a:pPr>
            <a:r>
              <a:rPr lang="en-US" sz="2000" dirty="0" smtClean="0">
                <a:solidFill>
                  <a:srgbClr val="FF0000"/>
                </a:solidFill>
              </a:rPr>
              <a:t>		</a:t>
            </a:r>
            <a:r>
              <a:rPr lang="en-US" sz="2000" dirty="0" smtClean="0"/>
              <a:t>=</a:t>
            </a:r>
          </a:p>
          <a:p>
            <a:pPr>
              <a:lnSpc>
                <a:spcPct val="80000"/>
              </a:lnSpc>
              <a:buFontTx/>
              <a:buNone/>
            </a:pPr>
            <a:r>
              <a:rPr lang="en-US" sz="2000" dirty="0" smtClean="0">
                <a:solidFill>
                  <a:srgbClr val="FF0000"/>
                </a:solidFill>
              </a:rPr>
              <a:t>More taxpayers money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2467</TotalTime>
  <Words>2025</Words>
  <Application>Microsoft Office PowerPoint</Application>
  <PresentationFormat>On-screen Show (4:3)</PresentationFormat>
  <Paragraphs>224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vt:lpstr>
      <vt:lpstr>Introduction</vt:lpstr>
      <vt:lpstr>About Me</vt:lpstr>
      <vt:lpstr>How did I try to get a job?</vt:lpstr>
      <vt:lpstr>Other disability employment issues...</vt:lpstr>
      <vt:lpstr>Why the need for change?</vt:lpstr>
      <vt:lpstr>No Disability Employment Policy?</vt:lpstr>
      <vt:lpstr>What can the Australian Government do?</vt:lpstr>
      <vt:lpstr>Spiralling Negative Effect</vt:lpstr>
      <vt:lpstr>It gets worse! Subgroups...</vt:lpstr>
      <vt:lpstr>How can a person with a Disability compete with the average Joe…?</vt:lpstr>
      <vt:lpstr>Conclusion </vt:lpstr>
      <vt:lpstr>Homework….</vt:lpstr>
      <vt:lpstr>Thank you</vt:lpstr>
    </vt:vector>
  </TitlesOfParts>
  <Company>RMIT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S3296279</dc:creator>
  <cp:lastModifiedBy>natashab</cp:lastModifiedBy>
  <cp:revision>193</cp:revision>
  <cp:lastPrinted>2012-03-13T01:49:00Z</cp:lastPrinted>
  <dcterms:created xsi:type="dcterms:W3CDTF">2012-02-20T04:52:07Z</dcterms:created>
  <dcterms:modified xsi:type="dcterms:W3CDTF">2012-03-23T05:04:55Z</dcterms:modified>
</cp:coreProperties>
</file>