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2.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36"/>
  </p:notesMasterIdLst>
  <p:sldIdLst>
    <p:sldId id="361" r:id="rId2"/>
    <p:sldId id="367" r:id="rId3"/>
    <p:sldId id="309" r:id="rId4"/>
    <p:sldId id="363" r:id="rId5"/>
    <p:sldId id="366" r:id="rId6"/>
    <p:sldId id="392" r:id="rId7"/>
    <p:sldId id="362" r:id="rId8"/>
    <p:sldId id="372" r:id="rId9"/>
    <p:sldId id="394" r:id="rId10"/>
    <p:sldId id="395" r:id="rId11"/>
    <p:sldId id="374" r:id="rId12"/>
    <p:sldId id="376" r:id="rId13"/>
    <p:sldId id="360" r:id="rId14"/>
    <p:sldId id="373" r:id="rId15"/>
    <p:sldId id="384" r:id="rId16"/>
    <p:sldId id="375" r:id="rId17"/>
    <p:sldId id="393" r:id="rId18"/>
    <p:sldId id="379" r:id="rId19"/>
    <p:sldId id="371" r:id="rId20"/>
    <p:sldId id="377" r:id="rId21"/>
    <p:sldId id="389" r:id="rId22"/>
    <p:sldId id="380" r:id="rId23"/>
    <p:sldId id="390" r:id="rId24"/>
    <p:sldId id="391" r:id="rId25"/>
    <p:sldId id="378" r:id="rId26"/>
    <p:sldId id="353" r:id="rId27"/>
    <p:sldId id="381" r:id="rId28"/>
    <p:sldId id="382" r:id="rId29"/>
    <p:sldId id="383" r:id="rId30"/>
    <p:sldId id="386" r:id="rId31"/>
    <p:sldId id="388" r:id="rId32"/>
    <p:sldId id="387" r:id="rId33"/>
    <p:sldId id="356" r:id="rId34"/>
    <p:sldId id="279" r:id="rId35"/>
  </p:sldIdLst>
  <p:sldSz cx="9144000" cy="5143500" type="screen16x9"/>
  <p:notesSz cx="6858000" cy="9144000"/>
  <p:embeddedFontLst>
    <p:embeddedFont>
      <p:font typeface="Encode Sans" panose="020B0604020202020204" charset="0"/>
      <p:regular r:id="rId37"/>
      <p:bold r:id="rId38"/>
    </p:embeddedFont>
    <p:embeddedFont>
      <p:font typeface="Encode Sans ExtraLight" panose="020B0604020202020204" charset="0"/>
      <p:regular r:id="rId39"/>
      <p:bold r:id="rId40"/>
    </p:embeddedFont>
    <p:embeddedFont>
      <p:font typeface="맑은 고딕" panose="020B0503020000020004" pitchFamily="34" charset="-127"/>
      <p:regular r:id="rId41"/>
      <p:bold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4586A03-8497-4E90-975D-621A92EF949F}">
  <a:tblStyle styleId="{74586A03-8497-4E90-975D-621A92EF949F}"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582"/>
  </p:normalViewPr>
  <p:slideViewPr>
    <p:cSldViewPr snapToGrid="0" snapToObjects="1">
      <p:cViewPr varScale="1">
        <p:scale>
          <a:sx n="144" d="100"/>
          <a:sy n="144" d="100"/>
        </p:scale>
        <p:origin x="654" y="114"/>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snapToObjects="1">
      <p:cViewPr varScale="1">
        <p:scale>
          <a:sx n="84" d="100"/>
          <a:sy n="84" d="100"/>
        </p:scale>
        <p:origin x="3960"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5.fntdata"/></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rmit.internal\USRHome\el3\e29103\Nvivo%20Analysis_Gateways%20and%20gatekeepers\Cases%20classification%20sheets\NDIS%20Professionals%20Interview%20particpants%20classification%20sheet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rmit.internal\USRHome\el3\e29103\Nvivo%20Analysis_Gateways%20and%20gatekeepers\Cases%20classification%20sheets\Consumers_PEPD%20Interview%20participants%20calssification%20sheet_24.03.19.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'Professional''s graph'!$A$3</c:f>
              <c:strCache>
                <c:ptCount val="1"/>
                <c:pt idx="0">
                  <c:v>Planners</c:v>
                </c:pt>
              </c:strCache>
            </c:strRef>
          </c:tx>
          <c:invertIfNegative val="0"/>
          <c:cat>
            <c:strRef>
              <c:f>'Professional''s graph'!$B$2:$M$2</c:f>
              <c:strCache>
                <c:ptCount val="12"/>
                <c:pt idx="0">
                  <c:v>Total  # NDIS professionals</c:v>
                </c:pt>
                <c:pt idx="1">
                  <c:v>Women</c:v>
                </c:pt>
                <c:pt idx="2">
                  <c:v>Men</c:v>
                </c:pt>
                <c:pt idx="3">
                  <c:v>Degree Qualified</c:v>
                </c:pt>
                <c:pt idx="4">
                  <c:v>15 years + </c:v>
                </c:pt>
                <c:pt idx="5">
                  <c:v>10-15 years</c:v>
                </c:pt>
                <c:pt idx="6">
                  <c:v>5-10 years</c:v>
                </c:pt>
                <c:pt idx="7">
                  <c:v>3-5 years</c:v>
                </c:pt>
                <c:pt idx="8">
                  <c:v>&gt; 1 year </c:v>
                </c:pt>
                <c:pt idx="9">
                  <c:v>Metro Melbourne</c:v>
                </c:pt>
                <c:pt idx="10">
                  <c:v>Regional Victoria</c:v>
                </c:pt>
                <c:pt idx="11">
                  <c:v>Completed Recovery training</c:v>
                </c:pt>
              </c:strCache>
            </c:strRef>
          </c:cat>
          <c:val>
            <c:numRef>
              <c:f>'Professional''s graph'!$B$3:$M$3</c:f>
              <c:numCache>
                <c:formatCode>General</c:formatCode>
                <c:ptCount val="12"/>
                <c:pt idx="0">
                  <c:v>7</c:v>
                </c:pt>
                <c:pt idx="1">
                  <c:v>5</c:v>
                </c:pt>
                <c:pt idx="2">
                  <c:v>2</c:v>
                </c:pt>
                <c:pt idx="3">
                  <c:v>6</c:v>
                </c:pt>
                <c:pt idx="4">
                  <c:v>1</c:v>
                </c:pt>
                <c:pt idx="5">
                  <c:v>1</c:v>
                </c:pt>
                <c:pt idx="6">
                  <c:v>3</c:v>
                </c:pt>
                <c:pt idx="7">
                  <c:v>1</c:v>
                </c:pt>
                <c:pt idx="8">
                  <c:v>1</c:v>
                </c:pt>
                <c:pt idx="9">
                  <c:v>2</c:v>
                </c:pt>
                <c:pt idx="10">
                  <c:v>5</c:v>
                </c:pt>
                <c:pt idx="11">
                  <c:v>3</c:v>
                </c:pt>
              </c:numCache>
            </c:numRef>
          </c:val>
          <c:extLst>
            <c:ext xmlns:c16="http://schemas.microsoft.com/office/drawing/2014/chart" uri="{C3380CC4-5D6E-409C-BE32-E72D297353CC}">
              <c16:uniqueId val="{00000000-868A-42EA-A6F8-559F003998D7}"/>
            </c:ext>
          </c:extLst>
        </c:ser>
        <c:ser>
          <c:idx val="1"/>
          <c:order val="1"/>
          <c:tx>
            <c:strRef>
              <c:f>'Professional''s graph'!$A$4</c:f>
              <c:strCache>
                <c:ptCount val="1"/>
                <c:pt idx="0">
                  <c:v>Local area Co-ordinators</c:v>
                </c:pt>
              </c:strCache>
            </c:strRef>
          </c:tx>
          <c:invertIfNegative val="0"/>
          <c:cat>
            <c:strRef>
              <c:f>'Professional''s graph'!$B$2:$M$2</c:f>
              <c:strCache>
                <c:ptCount val="12"/>
                <c:pt idx="0">
                  <c:v>Total  # NDIS professionals</c:v>
                </c:pt>
                <c:pt idx="1">
                  <c:v>Women</c:v>
                </c:pt>
                <c:pt idx="2">
                  <c:v>Men</c:v>
                </c:pt>
                <c:pt idx="3">
                  <c:v>Degree Qualified</c:v>
                </c:pt>
                <c:pt idx="4">
                  <c:v>15 years + </c:v>
                </c:pt>
                <c:pt idx="5">
                  <c:v>10-15 years</c:v>
                </c:pt>
                <c:pt idx="6">
                  <c:v>5-10 years</c:v>
                </c:pt>
                <c:pt idx="7">
                  <c:v>3-5 years</c:v>
                </c:pt>
                <c:pt idx="8">
                  <c:v>&gt; 1 year </c:v>
                </c:pt>
                <c:pt idx="9">
                  <c:v>Metro Melbourne</c:v>
                </c:pt>
                <c:pt idx="10">
                  <c:v>Regional Victoria</c:v>
                </c:pt>
                <c:pt idx="11">
                  <c:v>Completed Recovery training</c:v>
                </c:pt>
              </c:strCache>
            </c:strRef>
          </c:cat>
          <c:val>
            <c:numRef>
              <c:f>'Professional''s graph'!$B$4:$M$4</c:f>
              <c:numCache>
                <c:formatCode>General</c:formatCode>
                <c:ptCount val="12"/>
                <c:pt idx="0">
                  <c:v>3</c:v>
                </c:pt>
                <c:pt idx="1">
                  <c:v>3</c:v>
                </c:pt>
                <c:pt idx="2">
                  <c:v>0</c:v>
                </c:pt>
                <c:pt idx="3">
                  <c:v>1</c:v>
                </c:pt>
                <c:pt idx="4">
                  <c:v>1</c:v>
                </c:pt>
                <c:pt idx="8">
                  <c:v>2</c:v>
                </c:pt>
                <c:pt idx="10">
                  <c:v>3</c:v>
                </c:pt>
                <c:pt idx="11">
                  <c:v>0</c:v>
                </c:pt>
              </c:numCache>
            </c:numRef>
          </c:val>
          <c:extLst>
            <c:ext xmlns:c16="http://schemas.microsoft.com/office/drawing/2014/chart" uri="{C3380CC4-5D6E-409C-BE32-E72D297353CC}">
              <c16:uniqueId val="{00000001-868A-42EA-A6F8-559F003998D7}"/>
            </c:ext>
          </c:extLst>
        </c:ser>
        <c:dLbls>
          <c:showLegendKey val="0"/>
          <c:showVal val="0"/>
          <c:showCatName val="0"/>
          <c:showSerName val="0"/>
          <c:showPercent val="0"/>
          <c:showBubbleSize val="0"/>
        </c:dLbls>
        <c:gapWidth val="150"/>
        <c:overlap val="100"/>
        <c:axId val="91493120"/>
        <c:axId val="91494656"/>
      </c:barChart>
      <c:catAx>
        <c:axId val="91493120"/>
        <c:scaling>
          <c:orientation val="minMax"/>
        </c:scaling>
        <c:delete val="0"/>
        <c:axPos val="b"/>
        <c:numFmt formatCode="General" sourceLinked="0"/>
        <c:majorTickMark val="out"/>
        <c:minorTickMark val="none"/>
        <c:tickLblPos val="nextTo"/>
        <c:txPr>
          <a:bodyPr/>
          <a:lstStyle/>
          <a:p>
            <a:pPr>
              <a:defRPr>
                <a:solidFill>
                  <a:schemeClr val="bg1"/>
                </a:solidFill>
              </a:defRPr>
            </a:pPr>
            <a:endParaRPr lang="en-US"/>
          </a:p>
        </c:txPr>
        <c:crossAx val="91494656"/>
        <c:crosses val="autoZero"/>
        <c:auto val="1"/>
        <c:lblAlgn val="ctr"/>
        <c:lblOffset val="100"/>
        <c:noMultiLvlLbl val="0"/>
      </c:catAx>
      <c:valAx>
        <c:axId val="91494656"/>
        <c:scaling>
          <c:orientation val="minMax"/>
          <c:max val="10"/>
        </c:scaling>
        <c:delete val="0"/>
        <c:axPos val="l"/>
        <c:majorGridlines/>
        <c:numFmt formatCode="General" sourceLinked="1"/>
        <c:majorTickMark val="out"/>
        <c:minorTickMark val="none"/>
        <c:tickLblPos val="nextTo"/>
        <c:txPr>
          <a:bodyPr/>
          <a:lstStyle/>
          <a:p>
            <a:pPr>
              <a:defRPr>
                <a:solidFill>
                  <a:schemeClr val="bg1"/>
                </a:solidFill>
              </a:defRPr>
            </a:pPr>
            <a:endParaRPr lang="en-US"/>
          </a:p>
        </c:txPr>
        <c:crossAx val="91493120"/>
        <c:crosses val="autoZero"/>
        <c:crossBetween val="between"/>
        <c:majorUnit val="1"/>
      </c:valAx>
    </c:plotArea>
    <c:legend>
      <c:legendPos val="r"/>
      <c:legendEntry>
        <c:idx val="0"/>
        <c:txPr>
          <a:bodyPr/>
          <a:lstStyle/>
          <a:p>
            <a:pPr>
              <a:defRPr sz="1400">
                <a:solidFill>
                  <a:schemeClr val="bg1"/>
                </a:solidFill>
              </a:defRPr>
            </a:pPr>
            <a:endParaRPr lang="en-US"/>
          </a:p>
        </c:txPr>
      </c:legendEntry>
      <c:legendEntry>
        <c:idx val="1"/>
        <c:txPr>
          <a:bodyPr/>
          <a:lstStyle/>
          <a:p>
            <a:pPr>
              <a:defRPr sz="1400">
                <a:solidFill>
                  <a:schemeClr val="bg1"/>
                </a:solidFill>
              </a:defRPr>
            </a:pPr>
            <a:endParaRPr lang="en-US"/>
          </a:p>
        </c:txPr>
      </c:legendEntry>
      <c:layout>
        <c:manualLayout>
          <c:xMode val="edge"/>
          <c:yMode val="edge"/>
          <c:x val="0.75872890418728622"/>
          <c:y val="3.5040350246675595E-2"/>
          <c:w val="0.21652500809918374"/>
          <c:h val="0.45703242370976094"/>
        </c:manualLayout>
      </c:layout>
      <c:overlay val="0"/>
      <c:txPr>
        <a:bodyPr/>
        <a:lstStyle/>
        <a:p>
          <a:pPr>
            <a:defRPr sz="1400"/>
          </a:pPr>
          <a:endParaRPr lang="en-US"/>
        </a:p>
      </c:txPr>
    </c:legend>
    <c:plotVisOnly val="1"/>
    <c:dispBlanksAs val="gap"/>
    <c:showDLblsOverMax val="0"/>
  </c:chart>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2258420822397205E-2"/>
          <c:y val="3.7932321895258463E-2"/>
          <c:w val="0.73051935695538062"/>
          <c:h val="0.49969385330753818"/>
        </c:manualLayout>
      </c:layout>
      <c:barChart>
        <c:barDir val="col"/>
        <c:grouping val="stacked"/>
        <c:varyColors val="0"/>
        <c:ser>
          <c:idx val="0"/>
          <c:order val="0"/>
          <c:tx>
            <c:strRef>
              <c:f>'Recovery goals_NDIS impact'!$B$2</c:f>
              <c:strCache>
                <c:ptCount val="1"/>
                <c:pt idx="0">
                  <c:v>Definition</c:v>
                </c:pt>
              </c:strCache>
            </c:strRef>
          </c:tx>
          <c:invertIfNegative val="0"/>
          <c:cat>
            <c:strRef>
              <c:f>'Recovery goals_NDIS impact'!$A$3:$A$17</c:f>
              <c:strCache>
                <c:ptCount val="15"/>
                <c:pt idx="0">
                  <c:v>Total # of participants</c:v>
                </c:pt>
                <c:pt idx="1">
                  <c:v>Finding purpose</c:v>
                </c:pt>
                <c:pt idx="2">
                  <c:v>Hope</c:v>
                </c:pt>
                <c:pt idx="3">
                  <c:v>Social support; friends and family</c:v>
                </c:pt>
                <c:pt idx="4">
                  <c:v>Reduce anxiety and fear</c:v>
                </c:pt>
                <c:pt idx="5">
                  <c:v>Optimism</c:v>
                </c:pt>
                <c:pt idx="6">
                  <c:v>Emotionally and psychologically safe</c:v>
                </c:pt>
                <c:pt idx="7">
                  <c:v>Choice</c:v>
                </c:pt>
                <c:pt idx="8">
                  <c:v>Learning coping skills</c:v>
                </c:pt>
                <c:pt idx="9">
                  <c:v>Sense of meaning</c:v>
                </c:pt>
                <c:pt idx="10">
                  <c:v>Accept reality of mental illness</c:v>
                </c:pt>
                <c:pt idx="11">
                  <c:v>Control</c:v>
                </c:pt>
                <c:pt idx="12">
                  <c:v>Paid Employment</c:v>
                </c:pt>
                <c:pt idx="13">
                  <c:v>Training or education</c:v>
                </c:pt>
                <c:pt idx="14">
                  <c:v>Volunteer work</c:v>
                </c:pt>
              </c:strCache>
            </c:strRef>
          </c:cat>
          <c:val>
            <c:numRef>
              <c:f>'Recovery goals_NDIS impact'!$B$3:$B$17</c:f>
            </c:numRef>
          </c:val>
          <c:extLst>
            <c:ext xmlns:c16="http://schemas.microsoft.com/office/drawing/2014/chart" uri="{C3380CC4-5D6E-409C-BE32-E72D297353CC}">
              <c16:uniqueId val="{00000000-6CCC-4154-9D63-F9DABE5414E7}"/>
            </c:ext>
          </c:extLst>
        </c:ser>
        <c:ser>
          <c:idx val="1"/>
          <c:order val="1"/>
          <c:tx>
            <c:strRef>
              <c:f>'Recovery goals_NDIS impact'!$C$2</c:f>
              <c:strCache>
                <c:ptCount val="1"/>
                <c:pt idx="0">
                  <c:v>Ineligible participant</c:v>
                </c:pt>
              </c:strCache>
            </c:strRef>
          </c:tx>
          <c:spPr>
            <a:solidFill>
              <a:srgbClr val="FF6600"/>
            </a:solidFill>
          </c:spPr>
          <c:invertIfNegative val="0"/>
          <c:cat>
            <c:strRef>
              <c:f>'Recovery goals_NDIS impact'!$A$3:$A$17</c:f>
              <c:strCache>
                <c:ptCount val="15"/>
                <c:pt idx="0">
                  <c:v>Total # of participants</c:v>
                </c:pt>
                <c:pt idx="1">
                  <c:v>Finding purpose</c:v>
                </c:pt>
                <c:pt idx="2">
                  <c:v>Hope</c:v>
                </c:pt>
                <c:pt idx="3">
                  <c:v>Social support; friends and family</c:v>
                </c:pt>
                <c:pt idx="4">
                  <c:v>Reduce anxiety and fear</c:v>
                </c:pt>
                <c:pt idx="5">
                  <c:v>Optimism</c:v>
                </c:pt>
                <c:pt idx="6">
                  <c:v>Emotionally and psychologically safe</c:v>
                </c:pt>
                <c:pt idx="7">
                  <c:v>Choice</c:v>
                </c:pt>
                <c:pt idx="8">
                  <c:v>Learning coping skills</c:v>
                </c:pt>
                <c:pt idx="9">
                  <c:v>Sense of meaning</c:v>
                </c:pt>
                <c:pt idx="10">
                  <c:v>Accept reality of mental illness</c:v>
                </c:pt>
                <c:pt idx="11">
                  <c:v>Control</c:v>
                </c:pt>
                <c:pt idx="12">
                  <c:v>Paid Employment</c:v>
                </c:pt>
                <c:pt idx="13">
                  <c:v>Training or education</c:v>
                </c:pt>
                <c:pt idx="14">
                  <c:v>Volunteer work</c:v>
                </c:pt>
              </c:strCache>
            </c:strRef>
          </c:cat>
          <c:val>
            <c:numRef>
              <c:f>'Recovery goals_NDIS impact'!$C$3:$C$17</c:f>
              <c:numCache>
                <c:formatCode>General</c:formatCode>
                <c:ptCount val="15"/>
                <c:pt idx="0">
                  <c:v>7</c:v>
                </c:pt>
                <c:pt idx="1">
                  <c:v>7</c:v>
                </c:pt>
                <c:pt idx="2">
                  <c:v>6</c:v>
                </c:pt>
                <c:pt idx="3">
                  <c:v>6</c:v>
                </c:pt>
                <c:pt idx="4">
                  <c:v>7</c:v>
                </c:pt>
                <c:pt idx="5">
                  <c:v>5</c:v>
                </c:pt>
                <c:pt idx="6">
                  <c:v>6</c:v>
                </c:pt>
                <c:pt idx="7">
                  <c:v>5</c:v>
                </c:pt>
                <c:pt idx="8">
                  <c:v>5</c:v>
                </c:pt>
                <c:pt idx="9">
                  <c:v>7</c:v>
                </c:pt>
                <c:pt idx="10">
                  <c:v>5</c:v>
                </c:pt>
                <c:pt idx="11">
                  <c:v>5</c:v>
                </c:pt>
                <c:pt idx="12">
                  <c:v>4</c:v>
                </c:pt>
                <c:pt idx="13">
                  <c:v>2</c:v>
                </c:pt>
                <c:pt idx="14">
                  <c:v>1</c:v>
                </c:pt>
              </c:numCache>
            </c:numRef>
          </c:val>
          <c:extLst>
            <c:ext xmlns:c16="http://schemas.microsoft.com/office/drawing/2014/chart" uri="{C3380CC4-5D6E-409C-BE32-E72D297353CC}">
              <c16:uniqueId val="{00000001-6CCC-4154-9D63-F9DABE5414E7}"/>
            </c:ext>
          </c:extLst>
        </c:ser>
        <c:ser>
          <c:idx val="2"/>
          <c:order val="2"/>
          <c:tx>
            <c:strRef>
              <c:f>'Recovery goals_NDIS impact'!$D$2</c:f>
              <c:strCache>
                <c:ptCount val="1"/>
                <c:pt idx="0">
                  <c:v>Eligible participant</c:v>
                </c:pt>
              </c:strCache>
            </c:strRef>
          </c:tx>
          <c:spPr>
            <a:solidFill>
              <a:srgbClr val="FFC000"/>
            </a:solidFill>
          </c:spPr>
          <c:invertIfNegative val="0"/>
          <c:cat>
            <c:strRef>
              <c:f>'Recovery goals_NDIS impact'!$A$3:$A$17</c:f>
              <c:strCache>
                <c:ptCount val="15"/>
                <c:pt idx="0">
                  <c:v>Total # of participants</c:v>
                </c:pt>
                <c:pt idx="1">
                  <c:v>Finding purpose</c:v>
                </c:pt>
                <c:pt idx="2">
                  <c:v>Hope</c:v>
                </c:pt>
                <c:pt idx="3">
                  <c:v>Social support; friends and family</c:v>
                </c:pt>
                <c:pt idx="4">
                  <c:v>Reduce anxiety and fear</c:v>
                </c:pt>
                <c:pt idx="5">
                  <c:v>Optimism</c:v>
                </c:pt>
                <c:pt idx="6">
                  <c:v>Emotionally and psychologically safe</c:v>
                </c:pt>
                <c:pt idx="7">
                  <c:v>Choice</c:v>
                </c:pt>
                <c:pt idx="8">
                  <c:v>Learning coping skills</c:v>
                </c:pt>
                <c:pt idx="9">
                  <c:v>Sense of meaning</c:v>
                </c:pt>
                <c:pt idx="10">
                  <c:v>Accept reality of mental illness</c:v>
                </c:pt>
                <c:pt idx="11">
                  <c:v>Control</c:v>
                </c:pt>
                <c:pt idx="12">
                  <c:v>Paid Employment</c:v>
                </c:pt>
                <c:pt idx="13">
                  <c:v>Training or education</c:v>
                </c:pt>
                <c:pt idx="14">
                  <c:v>Volunteer work</c:v>
                </c:pt>
              </c:strCache>
            </c:strRef>
          </c:cat>
          <c:val>
            <c:numRef>
              <c:f>'Recovery goals_NDIS impact'!$D$3:$D$17</c:f>
              <c:numCache>
                <c:formatCode>General</c:formatCode>
                <c:ptCount val="15"/>
                <c:pt idx="0">
                  <c:v>13</c:v>
                </c:pt>
                <c:pt idx="1">
                  <c:v>12</c:v>
                </c:pt>
                <c:pt idx="2">
                  <c:v>13</c:v>
                </c:pt>
                <c:pt idx="3">
                  <c:v>13</c:v>
                </c:pt>
                <c:pt idx="4">
                  <c:v>11</c:v>
                </c:pt>
                <c:pt idx="5">
                  <c:v>12</c:v>
                </c:pt>
                <c:pt idx="6">
                  <c:v>10</c:v>
                </c:pt>
                <c:pt idx="7">
                  <c:v>10</c:v>
                </c:pt>
                <c:pt idx="8">
                  <c:v>10</c:v>
                </c:pt>
                <c:pt idx="9">
                  <c:v>8</c:v>
                </c:pt>
                <c:pt idx="10">
                  <c:v>10</c:v>
                </c:pt>
                <c:pt idx="11">
                  <c:v>9</c:v>
                </c:pt>
                <c:pt idx="12">
                  <c:v>9</c:v>
                </c:pt>
                <c:pt idx="13">
                  <c:v>8</c:v>
                </c:pt>
                <c:pt idx="14">
                  <c:v>4</c:v>
                </c:pt>
              </c:numCache>
            </c:numRef>
          </c:val>
          <c:extLst>
            <c:ext xmlns:c16="http://schemas.microsoft.com/office/drawing/2014/chart" uri="{C3380CC4-5D6E-409C-BE32-E72D297353CC}">
              <c16:uniqueId val="{00000002-6CCC-4154-9D63-F9DABE5414E7}"/>
            </c:ext>
          </c:extLst>
        </c:ser>
        <c:ser>
          <c:idx val="3"/>
          <c:order val="3"/>
          <c:tx>
            <c:strRef>
              <c:f>'Recovery goals_NDIS impact'!$E$2</c:f>
              <c:strCache>
                <c:ptCount val="1"/>
                <c:pt idx="0">
                  <c:v>NDIS impact positive Y</c:v>
                </c:pt>
              </c:strCache>
            </c:strRef>
          </c:tx>
          <c:invertIfNegative val="0"/>
          <c:cat>
            <c:strRef>
              <c:f>'Recovery goals_NDIS impact'!$A$3:$A$17</c:f>
              <c:strCache>
                <c:ptCount val="15"/>
                <c:pt idx="0">
                  <c:v>Total # of participants</c:v>
                </c:pt>
                <c:pt idx="1">
                  <c:v>Finding purpose</c:v>
                </c:pt>
                <c:pt idx="2">
                  <c:v>Hope</c:v>
                </c:pt>
                <c:pt idx="3">
                  <c:v>Social support; friends and family</c:v>
                </c:pt>
                <c:pt idx="4">
                  <c:v>Reduce anxiety and fear</c:v>
                </c:pt>
                <c:pt idx="5">
                  <c:v>Optimism</c:v>
                </c:pt>
                <c:pt idx="6">
                  <c:v>Emotionally and psychologically safe</c:v>
                </c:pt>
                <c:pt idx="7">
                  <c:v>Choice</c:v>
                </c:pt>
                <c:pt idx="8">
                  <c:v>Learning coping skills</c:v>
                </c:pt>
                <c:pt idx="9">
                  <c:v>Sense of meaning</c:v>
                </c:pt>
                <c:pt idx="10">
                  <c:v>Accept reality of mental illness</c:v>
                </c:pt>
                <c:pt idx="11">
                  <c:v>Control</c:v>
                </c:pt>
                <c:pt idx="12">
                  <c:v>Paid Employment</c:v>
                </c:pt>
                <c:pt idx="13">
                  <c:v>Training or education</c:v>
                </c:pt>
                <c:pt idx="14">
                  <c:v>Volunteer work</c:v>
                </c:pt>
              </c:strCache>
            </c:strRef>
          </c:cat>
          <c:val>
            <c:numRef>
              <c:f>'Recovery goals_NDIS impact'!$E$3:$E$17</c:f>
            </c:numRef>
          </c:val>
          <c:extLst>
            <c:ext xmlns:c16="http://schemas.microsoft.com/office/drawing/2014/chart" uri="{C3380CC4-5D6E-409C-BE32-E72D297353CC}">
              <c16:uniqueId val="{00000003-6CCC-4154-9D63-F9DABE5414E7}"/>
            </c:ext>
          </c:extLst>
        </c:ser>
        <c:ser>
          <c:idx val="4"/>
          <c:order val="4"/>
          <c:tx>
            <c:strRef>
              <c:f>'Recovery goals_NDIS impact'!$F$2</c:f>
              <c:strCache>
                <c:ptCount val="1"/>
                <c:pt idx="0">
                  <c:v>NDIS impact positive No</c:v>
                </c:pt>
              </c:strCache>
            </c:strRef>
          </c:tx>
          <c:spPr>
            <a:ln w="57150">
              <a:solidFill>
                <a:schemeClr val="accent5">
                  <a:lumMod val="75000"/>
                </a:schemeClr>
              </a:solidFill>
            </a:ln>
          </c:spPr>
          <c:invertIfNegative val="0"/>
          <c:dPt>
            <c:idx val="0"/>
            <c:invertIfNegative val="0"/>
            <c:bubble3D val="0"/>
            <c:extLst>
              <c:ext xmlns:c16="http://schemas.microsoft.com/office/drawing/2014/chart" uri="{C3380CC4-5D6E-409C-BE32-E72D297353CC}">
                <c16:uniqueId val="{00000004-6CCC-4154-9D63-F9DABE5414E7}"/>
              </c:ext>
            </c:extLst>
          </c:dPt>
          <c:cat>
            <c:strRef>
              <c:f>'Recovery goals_NDIS impact'!$A$3:$A$17</c:f>
              <c:strCache>
                <c:ptCount val="15"/>
                <c:pt idx="0">
                  <c:v>Total # of participants</c:v>
                </c:pt>
                <c:pt idx="1">
                  <c:v>Finding purpose</c:v>
                </c:pt>
                <c:pt idx="2">
                  <c:v>Hope</c:v>
                </c:pt>
                <c:pt idx="3">
                  <c:v>Social support; friends and family</c:v>
                </c:pt>
                <c:pt idx="4">
                  <c:v>Reduce anxiety and fear</c:v>
                </c:pt>
                <c:pt idx="5">
                  <c:v>Optimism</c:v>
                </c:pt>
                <c:pt idx="6">
                  <c:v>Emotionally and psychologically safe</c:v>
                </c:pt>
                <c:pt idx="7">
                  <c:v>Choice</c:v>
                </c:pt>
                <c:pt idx="8">
                  <c:v>Learning coping skills</c:v>
                </c:pt>
                <c:pt idx="9">
                  <c:v>Sense of meaning</c:v>
                </c:pt>
                <c:pt idx="10">
                  <c:v>Accept reality of mental illness</c:v>
                </c:pt>
                <c:pt idx="11">
                  <c:v>Control</c:v>
                </c:pt>
                <c:pt idx="12">
                  <c:v>Paid Employment</c:v>
                </c:pt>
                <c:pt idx="13">
                  <c:v>Training or education</c:v>
                </c:pt>
                <c:pt idx="14">
                  <c:v>Volunteer work</c:v>
                </c:pt>
              </c:strCache>
            </c:strRef>
          </c:cat>
          <c:val>
            <c:numRef>
              <c:f>'Recovery goals_NDIS impact'!$F$3:$F$17</c:f>
            </c:numRef>
          </c:val>
          <c:extLst>
            <c:ext xmlns:c16="http://schemas.microsoft.com/office/drawing/2014/chart" uri="{C3380CC4-5D6E-409C-BE32-E72D297353CC}">
              <c16:uniqueId val="{00000005-6CCC-4154-9D63-F9DABE5414E7}"/>
            </c:ext>
          </c:extLst>
        </c:ser>
        <c:dLbls>
          <c:showLegendKey val="0"/>
          <c:showVal val="0"/>
          <c:showCatName val="0"/>
          <c:showSerName val="0"/>
          <c:showPercent val="0"/>
          <c:showBubbleSize val="0"/>
        </c:dLbls>
        <c:gapWidth val="150"/>
        <c:overlap val="100"/>
        <c:axId val="111714304"/>
        <c:axId val="111716224"/>
      </c:barChart>
      <c:lineChart>
        <c:grouping val="standard"/>
        <c:varyColors val="0"/>
        <c:ser>
          <c:idx val="5"/>
          <c:order val="5"/>
          <c:tx>
            <c:strRef>
              <c:f>'Recovery goals_NDIS impact'!$G$2</c:f>
              <c:strCache>
                <c:ptCount val="1"/>
                <c:pt idx="0">
                  <c:v>NDIS impact positive</c:v>
                </c:pt>
              </c:strCache>
            </c:strRef>
          </c:tx>
          <c:spPr>
            <a:ln w="63500">
              <a:solidFill>
                <a:schemeClr val="accent5">
                  <a:lumMod val="75000"/>
                </a:schemeClr>
              </a:solidFill>
            </a:ln>
          </c:spPr>
          <c:marker>
            <c:symbol val="none"/>
          </c:marker>
          <c:cat>
            <c:strRef>
              <c:f>'Recovery goals_NDIS impact'!$A$3:$A$17</c:f>
              <c:strCache>
                <c:ptCount val="15"/>
                <c:pt idx="0">
                  <c:v>Total # of participants</c:v>
                </c:pt>
                <c:pt idx="1">
                  <c:v>Finding purpose</c:v>
                </c:pt>
                <c:pt idx="2">
                  <c:v>Hope</c:v>
                </c:pt>
                <c:pt idx="3">
                  <c:v>Social support; friends and family</c:v>
                </c:pt>
                <c:pt idx="4">
                  <c:v>Reduce anxiety and fear</c:v>
                </c:pt>
                <c:pt idx="5">
                  <c:v>Optimism</c:v>
                </c:pt>
                <c:pt idx="6">
                  <c:v>Emotionally and psychologically safe</c:v>
                </c:pt>
                <c:pt idx="7">
                  <c:v>Choice</c:v>
                </c:pt>
                <c:pt idx="8">
                  <c:v>Learning coping skills</c:v>
                </c:pt>
                <c:pt idx="9">
                  <c:v>Sense of meaning</c:v>
                </c:pt>
                <c:pt idx="10">
                  <c:v>Accept reality of mental illness</c:v>
                </c:pt>
                <c:pt idx="11">
                  <c:v>Control</c:v>
                </c:pt>
                <c:pt idx="12">
                  <c:v>Paid Employment</c:v>
                </c:pt>
                <c:pt idx="13">
                  <c:v>Training or education</c:v>
                </c:pt>
                <c:pt idx="14">
                  <c:v>Volunteer work</c:v>
                </c:pt>
              </c:strCache>
            </c:strRef>
          </c:cat>
          <c:val>
            <c:numRef>
              <c:f>'Recovery goals_NDIS impact'!$G$3:$G$17</c:f>
              <c:numCache>
                <c:formatCode>General</c:formatCode>
                <c:ptCount val="15"/>
                <c:pt idx="1">
                  <c:v>6</c:v>
                </c:pt>
                <c:pt idx="2">
                  <c:v>8</c:v>
                </c:pt>
                <c:pt idx="3">
                  <c:v>6</c:v>
                </c:pt>
                <c:pt idx="4">
                  <c:v>6</c:v>
                </c:pt>
                <c:pt idx="5">
                  <c:v>5</c:v>
                </c:pt>
                <c:pt idx="6">
                  <c:v>7</c:v>
                </c:pt>
                <c:pt idx="7">
                  <c:v>11</c:v>
                </c:pt>
                <c:pt idx="8">
                  <c:v>9</c:v>
                </c:pt>
                <c:pt idx="9">
                  <c:v>4</c:v>
                </c:pt>
                <c:pt idx="10">
                  <c:v>7</c:v>
                </c:pt>
                <c:pt idx="11">
                  <c:v>8</c:v>
                </c:pt>
                <c:pt idx="12">
                  <c:v>4</c:v>
                </c:pt>
                <c:pt idx="13">
                  <c:v>5</c:v>
                </c:pt>
                <c:pt idx="14">
                  <c:v>1</c:v>
                </c:pt>
              </c:numCache>
            </c:numRef>
          </c:val>
          <c:smooth val="0"/>
          <c:extLst>
            <c:ext xmlns:c16="http://schemas.microsoft.com/office/drawing/2014/chart" uri="{C3380CC4-5D6E-409C-BE32-E72D297353CC}">
              <c16:uniqueId val="{00000006-6CCC-4154-9D63-F9DABE5414E7}"/>
            </c:ext>
          </c:extLst>
        </c:ser>
        <c:dLbls>
          <c:showLegendKey val="0"/>
          <c:showVal val="0"/>
          <c:showCatName val="0"/>
          <c:showSerName val="0"/>
          <c:showPercent val="0"/>
          <c:showBubbleSize val="0"/>
        </c:dLbls>
        <c:marker val="1"/>
        <c:smooth val="0"/>
        <c:axId val="111714304"/>
        <c:axId val="111716224"/>
      </c:lineChart>
      <c:catAx>
        <c:axId val="111714304"/>
        <c:scaling>
          <c:orientation val="minMax"/>
        </c:scaling>
        <c:delete val="0"/>
        <c:axPos val="b"/>
        <c:title>
          <c:tx>
            <c:rich>
              <a:bodyPr/>
              <a:lstStyle/>
              <a:p>
                <a:pPr>
                  <a:defRPr sz="1400">
                    <a:solidFill>
                      <a:srgbClr val="FF0000"/>
                    </a:solidFill>
                  </a:defRPr>
                </a:pPr>
                <a:r>
                  <a:rPr lang="en-US" sz="1400">
                    <a:solidFill>
                      <a:srgbClr val="FF0000"/>
                    </a:solidFill>
                  </a:rPr>
                  <a:t> Recovery Goals</a:t>
                </a:r>
              </a:p>
            </c:rich>
          </c:tx>
          <c:layout>
            <c:manualLayout>
              <c:xMode val="edge"/>
              <c:yMode val="edge"/>
              <c:x val="0.3414246500437445"/>
              <c:y val="0.88681478464514807"/>
            </c:manualLayout>
          </c:layout>
          <c:overlay val="0"/>
          <c:spPr>
            <a:ln>
              <a:noFill/>
            </a:ln>
          </c:spPr>
        </c:title>
        <c:numFmt formatCode="General" sourceLinked="0"/>
        <c:majorTickMark val="out"/>
        <c:minorTickMark val="none"/>
        <c:tickLblPos val="nextTo"/>
        <c:txPr>
          <a:bodyPr/>
          <a:lstStyle/>
          <a:p>
            <a:pPr>
              <a:defRPr>
                <a:solidFill>
                  <a:srgbClr val="FFFF00"/>
                </a:solidFill>
              </a:defRPr>
            </a:pPr>
            <a:endParaRPr lang="en-US"/>
          </a:p>
        </c:txPr>
        <c:crossAx val="111716224"/>
        <c:crosses val="autoZero"/>
        <c:auto val="1"/>
        <c:lblAlgn val="ctr"/>
        <c:lblOffset val="100"/>
        <c:noMultiLvlLbl val="0"/>
      </c:catAx>
      <c:valAx>
        <c:axId val="111716224"/>
        <c:scaling>
          <c:orientation val="minMax"/>
          <c:max val="20"/>
        </c:scaling>
        <c:delete val="0"/>
        <c:axPos val="l"/>
        <c:majorGridlines/>
        <c:title>
          <c:tx>
            <c:rich>
              <a:bodyPr rot="-5400000" vert="horz"/>
              <a:lstStyle/>
              <a:p>
                <a:pPr>
                  <a:defRPr sz="1200">
                    <a:solidFill>
                      <a:srgbClr val="FF0000"/>
                    </a:solidFill>
                  </a:defRPr>
                </a:pPr>
                <a:r>
                  <a:rPr lang="en-AU" sz="1200">
                    <a:solidFill>
                      <a:srgbClr val="FF0000"/>
                    </a:solidFill>
                  </a:rPr>
                  <a:t># times recovery goal chosen</a:t>
                </a:r>
              </a:p>
            </c:rich>
          </c:tx>
          <c:layout/>
          <c:overlay val="0"/>
        </c:title>
        <c:numFmt formatCode="General" sourceLinked="1"/>
        <c:majorTickMark val="out"/>
        <c:minorTickMark val="none"/>
        <c:tickLblPos val="nextTo"/>
        <c:crossAx val="111714304"/>
        <c:crosses val="autoZero"/>
        <c:crossBetween val="between"/>
        <c:majorUnit val="2"/>
      </c:valAx>
    </c:plotArea>
    <c:legend>
      <c:legendPos val="r"/>
      <c:layout>
        <c:manualLayout>
          <c:xMode val="edge"/>
          <c:yMode val="edge"/>
          <c:x val="0.76835492337651345"/>
          <c:y val="3.6845399314394317E-2"/>
          <c:w val="0.22265846456692914"/>
          <c:h val="0.28011865729898516"/>
        </c:manualLayout>
      </c:layout>
      <c:overlay val="0"/>
    </c:legend>
    <c:plotVisOnly val="1"/>
    <c:dispBlanksAs val="gap"/>
    <c:showDLblsOverMax val="0"/>
  </c:chart>
  <c:spPr>
    <a:noFill/>
    <a:ln>
      <a:noFill/>
    </a:ln>
  </c:spPr>
  <c:txPr>
    <a:bodyPr/>
    <a:lstStyle/>
    <a:p>
      <a:pPr>
        <a:defRPr>
          <a:solidFill>
            <a:schemeClr val="bg1"/>
          </a:solidFill>
          <a:latin typeface="Encode Sans ExtraLight" panose="020B0604020202020204" charset="0"/>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F85C13-BA88-1346-9F28-678221C6EC40}" type="doc">
      <dgm:prSet loTypeId="urn:microsoft.com/office/officeart/2005/8/layout/orgChart1" loCatId="" qsTypeId="urn:microsoft.com/office/officeart/2005/8/quickstyle/simple1" qsCatId="simple" csTypeId="urn:microsoft.com/office/officeart/2005/8/colors/accent0_1" csCatId="mainScheme" phldr="1"/>
      <dgm:spPr/>
      <dgm:t>
        <a:bodyPr/>
        <a:lstStyle/>
        <a:p>
          <a:endParaRPr lang="en-GB"/>
        </a:p>
      </dgm:t>
    </dgm:pt>
    <dgm:pt modelId="{32183B6A-FA29-C440-8E39-7762AD5970CE}">
      <dgm:prSet phldrT="[Text]" custT="1"/>
      <dgm:spPr>
        <a:xfrm>
          <a:off x="2296631" y="1272"/>
          <a:ext cx="1083001" cy="540693"/>
        </a:xfrm>
        <a:solidFill>
          <a:sysClr val="window" lastClr="FFFFFF">
            <a:hueOff val="0"/>
            <a:satOff val="0"/>
            <a:lumOff val="0"/>
            <a:alphaOff val="0"/>
          </a:sysClr>
        </a:solidFill>
        <a:ln w="12700" cap="flat" cmpd="sng" algn="ctr">
          <a:solidFill>
            <a:sysClr val="windowText" lastClr="000000">
              <a:shade val="80000"/>
              <a:hueOff val="0"/>
              <a:satOff val="0"/>
              <a:lumOff val="0"/>
              <a:alphaOff val="0"/>
            </a:sysClr>
          </a:solidFill>
          <a:prstDash val="solid"/>
          <a:miter lim="800000"/>
        </a:ln>
        <a:effectLst/>
      </dgm:spPr>
      <dgm:t>
        <a:bodyPr/>
        <a:lstStyle/>
        <a:p>
          <a:pPr>
            <a:buNone/>
          </a:pPr>
          <a:r>
            <a:rPr lang="en-GB" sz="10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Deconstructing choice and control </a:t>
          </a:r>
        </a:p>
      </dgm:t>
    </dgm:pt>
    <dgm:pt modelId="{659C917B-85D2-384A-B666-3581E5E7598C}" type="parTrans" cxnId="{2CB06C56-8BFF-7343-A68C-61EC93D6C932}">
      <dgm:prSet/>
      <dgm:spPr/>
      <dgm:t>
        <a:bodyPr/>
        <a:lstStyle/>
        <a:p>
          <a:endParaRPr lang="en-GB"/>
        </a:p>
      </dgm:t>
    </dgm:pt>
    <dgm:pt modelId="{E64C08F2-7887-4F48-BA3D-F666D9993759}" type="sibTrans" cxnId="{2CB06C56-8BFF-7343-A68C-61EC93D6C932}">
      <dgm:prSet/>
      <dgm:spPr/>
      <dgm:t>
        <a:bodyPr/>
        <a:lstStyle/>
        <a:p>
          <a:endParaRPr lang="en-GB"/>
        </a:p>
      </dgm:t>
    </dgm:pt>
    <dgm:pt modelId="{41A66613-F8F0-5043-91DA-5E30625C3736}">
      <dgm:prSet phldrT="[Text]" custT="1"/>
      <dgm:spPr>
        <a:xfrm>
          <a:off x="193984" y="720397"/>
          <a:ext cx="1188250" cy="557784"/>
        </a:xfrm>
        <a:solidFill>
          <a:sysClr val="window" lastClr="FFFFFF">
            <a:hueOff val="0"/>
            <a:satOff val="0"/>
            <a:lumOff val="0"/>
            <a:alphaOff val="0"/>
          </a:sysClr>
        </a:solidFill>
        <a:ln w="12700" cap="flat" cmpd="sng" algn="ctr">
          <a:solidFill>
            <a:sysClr val="windowText" lastClr="000000">
              <a:shade val="80000"/>
              <a:hueOff val="0"/>
              <a:satOff val="0"/>
              <a:lumOff val="0"/>
              <a:alphaOff val="0"/>
            </a:sysClr>
          </a:solidFill>
          <a:prstDash val="solid"/>
          <a:miter lim="800000"/>
        </a:ln>
        <a:effectLst/>
      </dgm:spPr>
      <dgm:t>
        <a:bodyPr/>
        <a:lstStyle/>
        <a:p>
          <a:pPr>
            <a:buNone/>
          </a:pPr>
          <a:r>
            <a:rPr lang="en-GB" sz="10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Perceiving control</a:t>
          </a:r>
        </a:p>
        <a:p>
          <a:pPr>
            <a:buNone/>
          </a:pPr>
          <a:r>
            <a:rPr lang="en-GB" sz="10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(Consumers)</a:t>
          </a:r>
        </a:p>
      </dgm:t>
    </dgm:pt>
    <dgm:pt modelId="{37D8979A-1DF4-2A42-94B8-504182C7E0E4}" type="parTrans" cxnId="{D9E1CC14-BBBA-184A-92A3-329EA0A798A3}">
      <dgm:prSet/>
      <dgm:spPr>
        <a:xfrm>
          <a:off x="788109" y="541965"/>
          <a:ext cx="2050022" cy="178431"/>
        </a:xfrm>
        <a:noFill/>
        <a:ln w="12700" cap="flat" cmpd="sng" algn="ctr">
          <a:solidFill>
            <a:sysClr val="windowText" lastClr="000000">
              <a:shade val="60000"/>
              <a:hueOff val="0"/>
              <a:satOff val="0"/>
              <a:lumOff val="0"/>
              <a:alphaOff val="0"/>
            </a:sysClr>
          </a:solidFill>
          <a:prstDash val="solid"/>
          <a:miter lim="800000"/>
        </a:ln>
        <a:effectLst/>
      </dgm:spPr>
      <dgm:t>
        <a:bodyPr/>
        <a:lstStyle/>
        <a:p>
          <a:endParaRPr lang="en-GB"/>
        </a:p>
      </dgm:t>
    </dgm:pt>
    <dgm:pt modelId="{879C849B-B919-E64B-BB7C-561F4D65285D}" type="sibTrans" cxnId="{D9E1CC14-BBBA-184A-92A3-329EA0A798A3}">
      <dgm:prSet/>
      <dgm:spPr/>
      <dgm:t>
        <a:bodyPr/>
        <a:lstStyle/>
        <a:p>
          <a:endParaRPr lang="en-GB"/>
        </a:p>
      </dgm:t>
    </dgm:pt>
    <dgm:pt modelId="{88429089-3A4A-BF46-AB16-E3C26ECF098B}">
      <dgm:prSet phldrT="[Text]" custT="1"/>
      <dgm:spPr>
        <a:xfrm>
          <a:off x="2927348" y="720397"/>
          <a:ext cx="1188250" cy="557784"/>
        </a:xfrm>
        <a:solidFill>
          <a:sysClr val="window" lastClr="FFFFFF">
            <a:hueOff val="0"/>
            <a:satOff val="0"/>
            <a:lumOff val="0"/>
            <a:alphaOff val="0"/>
          </a:sysClr>
        </a:solidFill>
        <a:ln w="12700" cap="flat" cmpd="sng" algn="ctr">
          <a:solidFill>
            <a:sysClr val="windowText" lastClr="000000">
              <a:shade val="80000"/>
              <a:hueOff val="0"/>
              <a:satOff val="0"/>
              <a:lumOff val="0"/>
              <a:alphaOff val="0"/>
            </a:sysClr>
          </a:solidFill>
          <a:prstDash val="solid"/>
          <a:miter lim="800000"/>
        </a:ln>
        <a:effectLst/>
      </dgm:spPr>
      <dgm:t>
        <a:bodyPr/>
        <a:lstStyle/>
        <a:p>
          <a:pPr>
            <a:buNone/>
          </a:pPr>
          <a:r>
            <a:rPr lang="en-GB" sz="10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Inhibiting choice and control</a:t>
          </a:r>
        </a:p>
        <a:p>
          <a:pPr>
            <a:buNone/>
          </a:pPr>
          <a:r>
            <a:rPr lang="en-GB" sz="10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(Consumers and professionals)</a:t>
          </a:r>
        </a:p>
      </dgm:t>
    </dgm:pt>
    <dgm:pt modelId="{F75747B8-1700-7F4A-BE3E-87E30E83A162}" type="parTrans" cxnId="{84BC581D-6E6C-E74F-841C-877EEEFE9368}">
      <dgm:prSet/>
      <dgm:spPr>
        <a:xfrm>
          <a:off x="2838132" y="541965"/>
          <a:ext cx="683340" cy="178431"/>
        </a:xfrm>
        <a:noFill/>
        <a:ln w="12700" cap="flat" cmpd="sng" algn="ctr">
          <a:solidFill>
            <a:sysClr val="windowText" lastClr="000000">
              <a:shade val="60000"/>
              <a:hueOff val="0"/>
              <a:satOff val="0"/>
              <a:lumOff val="0"/>
              <a:alphaOff val="0"/>
            </a:sysClr>
          </a:solidFill>
          <a:prstDash val="solid"/>
          <a:miter lim="800000"/>
        </a:ln>
        <a:effectLst/>
      </dgm:spPr>
      <dgm:t>
        <a:bodyPr/>
        <a:lstStyle/>
        <a:p>
          <a:endParaRPr lang="en-GB"/>
        </a:p>
      </dgm:t>
    </dgm:pt>
    <dgm:pt modelId="{EA2A44A3-33AA-5842-87ED-A7AE5A93C396}" type="sibTrans" cxnId="{84BC581D-6E6C-E74F-841C-877EEEFE9368}">
      <dgm:prSet/>
      <dgm:spPr/>
      <dgm:t>
        <a:bodyPr/>
        <a:lstStyle/>
        <a:p>
          <a:endParaRPr lang="en-GB"/>
        </a:p>
      </dgm:t>
    </dgm:pt>
    <dgm:pt modelId="{8E3B0CF4-65AD-9447-800C-9B65F6D6E1E8}">
      <dgm:prSet phldrT="[Text]" custT="1"/>
      <dgm:spPr>
        <a:xfrm>
          <a:off x="4294029" y="720397"/>
          <a:ext cx="1188250" cy="557784"/>
        </a:xfrm>
        <a:solidFill>
          <a:sysClr val="window" lastClr="FFFFFF">
            <a:hueOff val="0"/>
            <a:satOff val="0"/>
            <a:lumOff val="0"/>
            <a:alphaOff val="0"/>
          </a:sysClr>
        </a:solidFill>
        <a:ln w="12700" cap="flat" cmpd="sng" algn="ctr">
          <a:solidFill>
            <a:sysClr val="windowText" lastClr="000000">
              <a:shade val="80000"/>
              <a:hueOff val="0"/>
              <a:satOff val="0"/>
              <a:lumOff val="0"/>
              <a:alphaOff val="0"/>
            </a:sysClr>
          </a:solidFill>
          <a:prstDash val="solid"/>
          <a:miter lim="800000"/>
        </a:ln>
        <a:effectLst/>
      </dgm:spPr>
      <dgm:t>
        <a:bodyPr/>
        <a:lstStyle/>
        <a:p>
          <a:pPr>
            <a:buNone/>
          </a:pPr>
          <a:r>
            <a:rPr lang="en-GB" sz="9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Facilitating choice and control</a:t>
          </a:r>
        </a:p>
        <a:p>
          <a:pPr>
            <a:buNone/>
          </a:pPr>
          <a:r>
            <a:rPr lang="en-GB" sz="9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(Consumers and professionals)</a:t>
          </a:r>
        </a:p>
      </dgm:t>
    </dgm:pt>
    <dgm:pt modelId="{296E88F8-2698-D644-830A-E74861139BC8}" type="parTrans" cxnId="{1E841332-56BA-A74B-A8CD-244694CC84EB}">
      <dgm:prSet/>
      <dgm:spPr>
        <a:xfrm>
          <a:off x="2838132" y="541965"/>
          <a:ext cx="2050022" cy="178431"/>
        </a:xfrm>
        <a:noFill/>
        <a:ln w="12700" cap="flat" cmpd="sng" algn="ctr">
          <a:solidFill>
            <a:sysClr val="windowText" lastClr="000000">
              <a:shade val="60000"/>
              <a:hueOff val="0"/>
              <a:satOff val="0"/>
              <a:lumOff val="0"/>
              <a:alphaOff val="0"/>
            </a:sysClr>
          </a:solidFill>
          <a:prstDash val="solid"/>
          <a:miter lim="800000"/>
        </a:ln>
        <a:effectLst/>
      </dgm:spPr>
      <dgm:t>
        <a:bodyPr/>
        <a:lstStyle/>
        <a:p>
          <a:endParaRPr lang="en-GB"/>
        </a:p>
      </dgm:t>
    </dgm:pt>
    <dgm:pt modelId="{32D14E58-6767-3344-B88A-D3CB26E42475}" type="sibTrans" cxnId="{1E841332-56BA-A74B-A8CD-244694CC84EB}">
      <dgm:prSet/>
      <dgm:spPr/>
      <dgm:t>
        <a:bodyPr/>
        <a:lstStyle/>
        <a:p>
          <a:endParaRPr lang="en-GB"/>
        </a:p>
      </dgm:t>
    </dgm:pt>
    <dgm:pt modelId="{8E1B4C3F-962A-064C-B348-8A5662156E0E}">
      <dgm:prSet phldrT="[Text]" custT="1"/>
      <dgm:spPr>
        <a:xfrm>
          <a:off x="3224410" y="1456613"/>
          <a:ext cx="849672" cy="424836"/>
        </a:xfrm>
        <a:solidFill>
          <a:sysClr val="window" lastClr="FFFFFF">
            <a:hueOff val="0"/>
            <a:satOff val="0"/>
            <a:lumOff val="0"/>
            <a:alphaOff val="0"/>
          </a:sysClr>
        </a:solidFill>
        <a:ln w="12700" cap="flat" cmpd="sng" algn="ctr">
          <a:solidFill>
            <a:sysClr val="windowText" lastClr="000000">
              <a:shade val="80000"/>
              <a:hueOff val="0"/>
              <a:satOff val="0"/>
              <a:lumOff val="0"/>
              <a:alphaOff val="0"/>
            </a:sysClr>
          </a:solidFill>
          <a:prstDash val="solid"/>
          <a:miter lim="800000"/>
        </a:ln>
        <a:effectLst/>
      </dgm:spPr>
      <dgm:t>
        <a:bodyPr/>
        <a:lstStyle/>
        <a:p>
          <a:pPr>
            <a:buNone/>
          </a:pPr>
          <a:r>
            <a:rPr lang="en-GB" sz="9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Overwhelming choice</a:t>
          </a:r>
        </a:p>
      </dgm:t>
    </dgm:pt>
    <dgm:pt modelId="{944B0DA3-73D0-6D48-AFEB-44F5DEA7BF89}" type="parTrans" cxnId="{4BB6021B-35AE-2B45-BCDF-36FDE473177D}">
      <dgm:prSet/>
      <dgm:spPr>
        <a:xfrm>
          <a:off x="3046173" y="1278181"/>
          <a:ext cx="178237" cy="390849"/>
        </a:xfrm>
        <a:noFill/>
        <a:ln w="12700" cap="flat" cmpd="sng" algn="ctr">
          <a:solidFill>
            <a:sysClr val="windowText" lastClr="000000">
              <a:shade val="80000"/>
              <a:hueOff val="0"/>
              <a:satOff val="0"/>
              <a:lumOff val="0"/>
              <a:alphaOff val="0"/>
            </a:sysClr>
          </a:solidFill>
          <a:prstDash val="solid"/>
          <a:miter lim="800000"/>
        </a:ln>
        <a:effectLst/>
      </dgm:spPr>
      <dgm:t>
        <a:bodyPr/>
        <a:lstStyle/>
        <a:p>
          <a:endParaRPr lang="en-GB"/>
        </a:p>
      </dgm:t>
    </dgm:pt>
    <dgm:pt modelId="{5E49818C-B09F-884C-83B4-11C31520EC92}" type="sibTrans" cxnId="{4BB6021B-35AE-2B45-BCDF-36FDE473177D}">
      <dgm:prSet/>
      <dgm:spPr/>
      <dgm:t>
        <a:bodyPr/>
        <a:lstStyle/>
        <a:p>
          <a:endParaRPr lang="en-GB"/>
        </a:p>
      </dgm:t>
    </dgm:pt>
    <dgm:pt modelId="{C70D9F7C-D52C-D747-A3AE-4D8061182E43}">
      <dgm:prSet phldrT="[Text]" custT="1"/>
      <dgm:spPr>
        <a:xfrm>
          <a:off x="3224410" y="2059880"/>
          <a:ext cx="849672" cy="424836"/>
        </a:xfrm>
        <a:solidFill>
          <a:sysClr val="window" lastClr="FFFFFF">
            <a:hueOff val="0"/>
            <a:satOff val="0"/>
            <a:lumOff val="0"/>
            <a:alphaOff val="0"/>
          </a:sysClr>
        </a:solidFill>
        <a:ln w="12700" cap="flat" cmpd="sng" algn="ctr">
          <a:solidFill>
            <a:sysClr val="windowText" lastClr="000000">
              <a:shade val="80000"/>
              <a:hueOff val="0"/>
              <a:satOff val="0"/>
              <a:lumOff val="0"/>
              <a:alphaOff val="0"/>
            </a:sysClr>
          </a:solidFill>
          <a:prstDash val="solid"/>
          <a:miter lim="800000"/>
        </a:ln>
        <a:effectLst/>
      </dgm:spPr>
      <dgm:t>
        <a:bodyPr/>
        <a:lstStyle/>
        <a:p>
          <a:pPr>
            <a:buNone/>
          </a:pPr>
          <a:r>
            <a:rPr lang="en-GB" sz="10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Limited choice</a:t>
          </a:r>
        </a:p>
      </dgm:t>
    </dgm:pt>
    <dgm:pt modelId="{D54FEAAA-E025-7747-AD72-C2699EB6E57D}" type="parTrans" cxnId="{2E87CBC2-6627-5746-B075-B2D0BF95B42C}">
      <dgm:prSet/>
      <dgm:spPr>
        <a:xfrm>
          <a:off x="3046173" y="1278181"/>
          <a:ext cx="178237" cy="994117"/>
        </a:xfrm>
        <a:noFill/>
        <a:ln w="12700" cap="flat" cmpd="sng" algn="ctr">
          <a:solidFill>
            <a:sysClr val="windowText" lastClr="000000">
              <a:shade val="80000"/>
              <a:hueOff val="0"/>
              <a:satOff val="0"/>
              <a:lumOff val="0"/>
              <a:alphaOff val="0"/>
            </a:sysClr>
          </a:solidFill>
          <a:prstDash val="solid"/>
          <a:miter lim="800000"/>
        </a:ln>
        <a:effectLst/>
      </dgm:spPr>
      <dgm:t>
        <a:bodyPr/>
        <a:lstStyle/>
        <a:p>
          <a:endParaRPr lang="en-GB"/>
        </a:p>
      </dgm:t>
    </dgm:pt>
    <dgm:pt modelId="{E9395677-C08F-0440-925A-309C61205B33}" type="sibTrans" cxnId="{2E87CBC2-6627-5746-B075-B2D0BF95B42C}">
      <dgm:prSet/>
      <dgm:spPr/>
      <dgm:t>
        <a:bodyPr/>
        <a:lstStyle/>
        <a:p>
          <a:endParaRPr lang="en-GB"/>
        </a:p>
      </dgm:t>
    </dgm:pt>
    <dgm:pt modelId="{13D57A90-CDBA-0547-A4CB-CDA39E03E64B}">
      <dgm:prSet phldrT="[Text]" custT="1"/>
      <dgm:spPr>
        <a:xfrm>
          <a:off x="3224410" y="2663148"/>
          <a:ext cx="849672" cy="424836"/>
        </a:xfrm>
        <a:solidFill>
          <a:sysClr val="window" lastClr="FFFFFF">
            <a:hueOff val="0"/>
            <a:satOff val="0"/>
            <a:lumOff val="0"/>
            <a:alphaOff val="0"/>
          </a:sysClr>
        </a:solidFill>
        <a:ln w="12700" cap="flat" cmpd="sng" algn="ctr">
          <a:solidFill>
            <a:sysClr val="windowText" lastClr="000000">
              <a:shade val="80000"/>
              <a:hueOff val="0"/>
              <a:satOff val="0"/>
              <a:lumOff val="0"/>
              <a:alphaOff val="0"/>
            </a:sysClr>
          </a:solidFill>
          <a:prstDash val="solid"/>
          <a:miter lim="800000"/>
        </a:ln>
        <a:effectLst/>
      </dgm:spPr>
      <dgm:t>
        <a:bodyPr/>
        <a:lstStyle/>
        <a:p>
          <a:pPr>
            <a:buNone/>
          </a:pPr>
          <a:r>
            <a:rPr lang="en-GB" sz="10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Round peg, square hole</a:t>
          </a:r>
        </a:p>
      </dgm:t>
    </dgm:pt>
    <dgm:pt modelId="{FC65069C-FAD1-5B41-A209-C67132B39AF3}" type="parTrans" cxnId="{2A46DC83-31C6-2C48-8725-6377F5255A39}">
      <dgm:prSet/>
      <dgm:spPr>
        <a:xfrm>
          <a:off x="3046173" y="1278181"/>
          <a:ext cx="178237" cy="1597384"/>
        </a:xfrm>
        <a:noFill/>
        <a:ln w="12700" cap="flat" cmpd="sng" algn="ctr">
          <a:solidFill>
            <a:sysClr val="windowText" lastClr="000000">
              <a:shade val="80000"/>
              <a:hueOff val="0"/>
              <a:satOff val="0"/>
              <a:lumOff val="0"/>
              <a:alphaOff val="0"/>
            </a:sysClr>
          </a:solidFill>
          <a:prstDash val="solid"/>
          <a:miter lim="800000"/>
        </a:ln>
        <a:effectLst/>
      </dgm:spPr>
      <dgm:t>
        <a:bodyPr/>
        <a:lstStyle/>
        <a:p>
          <a:endParaRPr lang="en-GB"/>
        </a:p>
      </dgm:t>
    </dgm:pt>
    <dgm:pt modelId="{34DECE1E-C062-B547-A46E-1DFE9BDB5BC3}" type="sibTrans" cxnId="{2A46DC83-31C6-2C48-8725-6377F5255A39}">
      <dgm:prSet/>
      <dgm:spPr/>
      <dgm:t>
        <a:bodyPr/>
        <a:lstStyle/>
        <a:p>
          <a:endParaRPr lang="en-GB"/>
        </a:p>
      </dgm:t>
    </dgm:pt>
    <dgm:pt modelId="{9CCC72A9-DCFC-7244-ADE4-EA1CE5CD083A}">
      <dgm:prSet phldrT="[Text]" custT="1"/>
      <dgm:spPr>
        <a:xfrm>
          <a:off x="3224410" y="3266416"/>
          <a:ext cx="849672" cy="424836"/>
        </a:xfrm>
        <a:solidFill>
          <a:sysClr val="window" lastClr="FFFFFF">
            <a:hueOff val="0"/>
            <a:satOff val="0"/>
            <a:lumOff val="0"/>
            <a:alphaOff val="0"/>
          </a:sysClr>
        </a:solidFill>
        <a:ln w="12700" cap="flat" cmpd="sng" algn="ctr">
          <a:solidFill>
            <a:sysClr val="windowText" lastClr="000000">
              <a:shade val="80000"/>
              <a:hueOff val="0"/>
              <a:satOff val="0"/>
              <a:lumOff val="0"/>
              <a:alphaOff val="0"/>
            </a:sysClr>
          </a:solidFill>
          <a:prstDash val="solid"/>
          <a:miter lim="800000"/>
        </a:ln>
        <a:effectLst/>
      </dgm:spPr>
      <dgm:t>
        <a:bodyPr/>
        <a:lstStyle/>
        <a:p>
          <a:pPr>
            <a:buNone/>
          </a:pPr>
          <a:r>
            <a:rPr lang="en-GB" sz="10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That's not very </a:t>
          </a:r>
          <a:r>
            <a:rPr lang="en-GB" sz="10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isurance</a:t>
          </a:r>
          <a:r>
            <a:rPr lang="en-GB" sz="10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-y</a:t>
          </a:r>
        </a:p>
      </dgm:t>
    </dgm:pt>
    <dgm:pt modelId="{CB69E6FD-2A99-0844-811D-6F51AEFDF5B9}" type="parTrans" cxnId="{B81BD5B0-9A30-A74B-A925-C9EE276C6F7A}">
      <dgm:prSet/>
      <dgm:spPr>
        <a:xfrm>
          <a:off x="3046173" y="1278181"/>
          <a:ext cx="178237" cy="2200652"/>
        </a:xfrm>
        <a:noFill/>
        <a:ln w="12700" cap="flat" cmpd="sng" algn="ctr">
          <a:solidFill>
            <a:sysClr val="windowText" lastClr="000000">
              <a:shade val="80000"/>
              <a:hueOff val="0"/>
              <a:satOff val="0"/>
              <a:lumOff val="0"/>
              <a:alphaOff val="0"/>
            </a:sysClr>
          </a:solidFill>
          <a:prstDash val="solid"/>
          <a:miter lim="800000"/>
        </a:ln>
        <a:effectLst/>
      </dgm:spPr>
      <dgm:t>
        <a:bodyPr/>
        <a:lstStyle/>
        <a:p>
          <a:endParaRPr lang="en-GB"/>
        </a:p>
      </dgm:t>
    </dgm:pt>
    <dgm:pt modelId="{35141A0C-EC44-FD47-B452-C595F661693E}" type="sibTrans" cxnId="{B81BD5B0-9A30-A74B-A925-C9EE276C6F7A}">
      <dgm:prSet/>
      <dgm:spPr/>
      <dgm:t>
        <a:bodyPr/>
        <a:lstStyle/>
        <a:p>
          <a:endParaRPr lang="en-GB"/>
        </a:p>
      </dgm:t>
    </dgm:pt>
    <dgm:pt modelId="{74C33BBB-27AF-5044-A85F-C0BCA50D8A87}">
      <dgm:prSet phldrT="[Text]" custT="1"/>
      <dgm:spPr>
        <a:xfrm>
          <a:off x="4591092" y="1456613"/>
          <a:ext cx="849672" cy="424836"/>
        </a:xfrm>
        <a:solidFill>
          <a:sysClr val="window" lastClr="FFFFFF">
            <a:hueOff val="0"/>
            <a:satOff val="0"/>
            <a:lumOff val="0"/>
            <a:alphaOff val="0"/>
          </a:sysClr>
        </a:solidFill>
        <a:ln w="12700" cap="flat" cmpd="sng" algn="ctr">
          <a:solidFill>
            <a:sysClr val="windowText" lastClr="000000">
              <a:shade val="80000"/>
              <a:hueOff val="0"/>
              <a:satOff val="0"/>
              <a:lumOff val="0"/>
              <a:alphaOff val="0"/>
            </a:sysClr>
          </a:solidFill>
          <a:prstDash val="solid"/>
          <a:miter lim="800000"/>
        </a:ln>
        <a:effectLst/>
      </dgm:spPr>
      <dgm:t>
        <a:bodyPr/>
        <a:lstStyle/>
        <a:p>
          <a:pPr>
            <a:buNone/>
          </a:pPr>
          <a:r>
            <a:rPr lang="en-GB" sz="9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Practising person-centredness</a:t>
          </a:r>
        </a:p>
      </dgm:t>
    </dgm:pt>
    <dgm:pt modelId="{143992FB-4DB4-C24D-8E8F-81EFD32AE765}" type="parTrans" cxnId="{775ACF58-B5CB-994F-92EA-632A3745C59E}">
      <dgm:prSet/>
      <dgm:spPr>
        <a:xfrm>
          <a:off x="4412854" y="1278181"/>
          <a:ext cx="178237" cy="390849"/>
        </a:xfrm>
        <a:noFill/>
        <a:ln w="12700" cap="flat" cmpd="sng" algn="ctr">
          <a:solidFill>
            <a:sysClr val="windowText" lastClr="000000">
              <a:shade val="80000"/>
              <a:hueOff val="0"/>
              <a:satOff val="0"/>
              <a:lumOff val="0"/>
              <a:alphaOff val="0"/>
            </a:sysClr>
          </a:solidFill>
          <a:prstDash val="solid"/>
          <a:miter lim="800000"/>
        </a:ln>
        <a:effectLst/>
      </dgm:spPr>
      <dgm:t>
        <a:bodyPr/>
        <a:lstStyle/>
        <a:p>
          <a:endParaRPr lang="en-GB"/>
        </a:p>
      </dgm:t>
    </dgm:pt>
    <dgm:pt modelId="{FD39AB68-3C33-CB45-A7C6-A6D9B10FCDD2}" type="sibTrans" cxnId="{775ACF58-B5CB-994F-92EA-632A3745C59E}">
      <dgm:prSet/>
      <dgm:spPr/>
      <dgm:t>
        <a:bodyPr/>
        <a:lstStyle/>
        <a:p>
          <a:endParaRPr lang="en-GB"/>
        </a:p>
      </dgm:t>
    </dgm:pt>
    <dgm:pt modelId="{EEF8697E-6CE6-D347-9F74-D21D5578427E}">
      <dgm:prSet phldrT="[Text]" custT="1"/>
      <dgm:spPr>
        <a:xfrm>
          <a:off x="1560666" y="720397"/>
          <a:ext cx="1188250" cy="557784"/>
        </a:xfrm>
        <a:solidFill>
          <a:sysClr val="window" lastClr="FFFFFF">
            <a:hueOff val="0"/>
            <a:satOff val="0"/>
            <a:lumOff val="0"/>
            <a:alphaOff val="0"/>
          </a:sysClr>
        </a:solidFill>
        <a:ln w="12700" cap="flat" cmpd="sng" algn="ctr">
          <a:solidFill>
            <a:sysClr val="windowText" lastClr="000000">
              <a:shade val="80000"/>
              <a:hueOff val="0"/>
              <a:satOff val="0"/>
              <a:lumOff val="0"/>
              <a:alphaOff val="0"/>
            </a:sysClr>
          </a:solidFill>
          <a:prstDash val="solid"/>
          <a:miter lim="800000"/>
        </a:ln>
        <a:effectLst/>
      </dgm:spPr>
      <dgm:t>
        <a:bodyPr/>
        <a:lstStyle/>
        <a:p>
          <a:pPr>
            <a:buNone/>
          </a:pPr>
          <a:r>
            <a:rPr lang="en-GB" sz="10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'Devolving' control (Professionals)</a:t>
          </a:r>
        </a:p>
      </dgm:t>
    </dgm:pt>
    <dgm:pt modelId="{B689382D-5640-874C-B14F-A19BDD7828E0}" type="parTrans" cxnId="{5E23A3C9-BBF9-C445-8029-9F86CA83D5E2}">
      <dgm:prSet/>
      <dgm:spPr>
        <a:xfrm>
          <a:off x="2154791" y="541965"/>
          <a:ext cx="683340" cy="178431"/>
        </a:xfrm>
        <a:noFill/>
        <a:ln w="12700" cap="flat" cmpd="sng" algn="ctr">
          <a:solidFill>
            <a:sysClr val="windowText" lastClr="000000">
              <a:shade val="60000"/>
              <a:hueOff val="0"/>
              <a:satOff val="0"/>
              <a:lumOff val="0"/>
              <a:alphaOff val="0"/>
            </a:sysClr>
          </a:solidFill>
          <a:prstDash val="solid"/>
          <a:miter lim="800000"/>
        </a:ln>
        <a:effectLst/>
      </dgm:spPr>
      <dgm:t>
        <a:bodyPr/>
        <a:lstStyle/>
        <a:p>
          <a:endParaRPr lang="en-GB"/>
        </a:p>
      </dgm:t>
    </dgm:pt>
    <dgm:pt modelId="{6ED09B11-64A0-AA46-A2EF-BBE63BBDA210}" type="sibTrans" cxnId="{5E23A3C9-BBF9-C445-8029-9F86CA83D5E2}">
      <dgm:prSet/>
      <dgm:spPr/>
      <dgm:t>
        <a:bodyPr/>
        <a:lstStyle/>
        <a:p>
          <a:endParaRPr lang="en-GB"/>
        </a:p>
      </dgm:t>
    </dgm:pt>
    <dgm:pt modelId="{8FEF36D0-8532-094D-97B0-9768C9D23F37}">
      <dgm:prSet phldrT="[Text]" custT="1"/>
      <dgm:spPr>
        <a:xfrm>
          <a:off x="491047" y="1456613"/>
          <a:ext cx="849672" cy="424836"/>
        </a:xfrm>
        <a:solidFill>
          <a:sysClr val="window" lastClr="FFFFFF">
            <a:hueOff val="0"/>
            <a:satOff val="0"/>
            <a:lumOff val="0"/>
            <a:alphaOff val="0"/>
          </a:sysClr>
        </a:solidFill>
        <a:ln w="12700" cap="flat" cmpd="sng" algn="ctr">
          <a:solidFill>
            <a:sysClr val="windowText" lastClr="000000">
              <a:shade val="80000"/>
              <a:hueOff val="0"/>
              <a:satOff val="0"/>
              <a:lumOff val="0"/>
              <a:alphaOff val="0"/>
            </a:sysClr>
          </a:solidFill>
          <a:prstDash val="solid"/>
          <a:miter lim="800000"/>
        </a:ln>
        <a:effectLst/>
      </dgm:spPr>
      <dgm:t>
        <a:bodyPr/>
        <a:lstStyle/>
        <a:p>
          <a:pPr>
            <a:buNone/>
          </a:pPr>
          <a:r>
            <a:rPr lang="en-GB" sz="10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Ceding control</a:t>
          </a:r>
        </a:p>
      </dgm:t>
    </dgm:pt>
    <dgm:pt modelId="{123F9F85-C606-9D46-B942-6E608A5E3DDA}" type="parTrans" cxnId="{F4C09D2D-E64B-0D40-9F30-1ACE0A10777F}">
      <dgm:prSet/>
      <dgm:spPr>
        <a:xfrm>
          <a:off x="312809" y="1278181"/>
          <a:ext cx="178237" cy="390849"/>
        </a:xfrm>
        <a:noFill/>
        <a:ln w="12700" cap="flat" cmpd="sng" algn="ctr">
          <a:solidFill>
            <a:sysClr val="windowText" lastClr="000000">
              <a:shade val="80000"/>
              <a:hueOff val="0"/>
              <a:satOff val="0"/>
              <a:lumOff val="0"/>
              <a:alphaOff val="0"/>
            </a:sysClr>
          </a:solidFill>
          <a:prstDash val="solid"/>
          <a:miter lim="800000"/>
        </a:ln>
        <a:effectLst/>
      </dgm:spPr>
      <dgm:t>
        <a:bodyPr/>
        <a:lstStyle/>
        <a:p>
          <a:endParaRPr lang="en-GB"/>
        </a:p>
      </dgm:t>
    </dgm:pt>
    <dgm:pt modelId="{F463AF41-FF7B-FF48-9D2F-117EDFC9030A}" type="sibTrans" cxnId="{F4C09D2D-E64B-0D40-9F30-1ACE0A10777F}">
      <dgm:prSet/>
      <dgm:spPr/>
      <dgm:t>
        <a:bodyPr/>
        <a:lstStyle/>
        <a:p>
          <a:endParaRPr lang="en-GB"/>
        </a:p>
      </dgm:t>
    </dgm:pt>
    <dgm:pt modelId="{91453430-BE6F-6948-A527-A360B1C77B4E}">
      <dgm:prSet phldrT="[Text]" custT="1"/>
      <dgm:spPr>
        <a:xfrm>
          <a:off x="491047" y="2059880"/>
          <a:ext cx="849672" cy="424836"/>
        </a:xfrm>
        <a:solidFill>
          <a:sysClr val="window" lastClr="FFFFFF">
            <a:hueOff val="0"/>
            <a:satOff val="0"/>
            <a:lumOff val="0"/>
            <a:alphaOff val="0"/>
          </a:sysClr>
        </a:solidFill>
        <a:ln w="12700" cap="flat" cmpd="sng" algn="ctr">
          <a:solidFill>
            <a:sysClr val="windowText" lastClr="000000">
              <a:shade val="80000"/>
              <a:hueOff val="0"/>
              <a:satOff val="0"/>
              <a:lumOff val="0"/>
              <a:alphaOff val="0"/>
            </a:sysClr>
          </a:solidFill>
          <a:prstDash val="solid"/>
          <a:miter lim="800000"/>
        </a:ln>
        <a:effectLst/>
      </dgm:spPr>
      <dgm:t>
        <a:bodyPr/>
        <a:lstStyle/>
        <a:p>
          <a:pPr>
            <a:buNone/>
          </a:pPr>
          <a:r>
            <a:rPr lang="en-GB" sz="10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Losing control</a:t>
          </a:r>
        </a:p>
      </dgm:t>
    </dgm:pt>
    <dgm:pt modelId="{9A052053-4596-2B42-A598-302228403CA8}" type="parTrans" cxnId="{B2B8E2E7-C7DA-8F4D-AD0E-7DD14FD44F84}">
      <dgm:prSet/>
      <dgm:spPr>
        <a:xfrm>
          <a:off x="312809" y="1278181"/>
          <a:ext cx="178237" cy="994117"/>
        </a:xfrm>
        <a:noFill/>
        <a:ln w="12700" cap="flat" cmpd="sng" algn="ctr">
          <a:solidFill>
            <a:sysClr val="windowText" lastClr="000000">
              <a:shade val="80000"/>
              <a:hueOff val="0"/>
              <a:satOff val="0"/>
              <a:lumOff val="0"/>
              <a:alphaOff val="0"/>
            </a:sysClr>
          </a:solidFill>
          <a:prstDash val="solid"/>
          <a:miter lim="800000"/>
        </a:ln>
        <a:effectLst/>
      </dgm:spPr>
      <dgm:t>
        <a:bodyPr/>
        <a:lstStyle/>
        <a:p>
          <a:endParaRPr lang="en-GB"/>
        </a:p>
      </dgm:t>
    </dgm:pt>
    <dgm:pt modelId="{05AE2E7E-91CF-C94C-8519-D39DB7D51533}" type="sibTrans" cxnId="{B2B8E2E7-C7DA-8F4D-AD0E-7DD14FD44F84}">
      <dgm:prSet/>
      <dgm:spPr/>
      <dgm:t>
        <a:bodyPr/>
        <a:lstStyle/>
        <a:p>
          <a:endParaRPr lang="en-GB"/>
        </a:p>
      </dgm:t>
    </dgm:pt>
    <dgm:pt modelId="{E08AA24A-D3FE-FA49-AA91-1142CB1DF754}" type="pres">
      <dgm:prSet presAssocID="{65F85C13-BA88-1346-9F28-678221C6EC40}" presName="hierChild1" presStyleCnt="0">
        <dgm:presLayoutVars>
          <dgm:orgChart val="1"/>
          <dgm:chPref val="1"/>
          <dgm:dir/>
          <dgm:animOne val="branch"/>
          <dgm:animLvl val="lvl"/>
          <dgm:resizeHandles/>
        </dgm:presLayoutVars>
      </dgm:prSet>
      <dgm:spPr/>
      <dgm:t>
        <a:bodyPr/>
        <a:lstStyle/>
        <a:p>
          <a:endParaRPr lang="en-US"/>
        </a:p>
      </dgm:t>
    </dgm:pt>
    <dgm:pt modelId="{F7E6F3B2-3572-1145-887F-4ECE351E35F9}" type="pres">
      <dgm:prSet presAssocID="{32183B6A-FA29-C440-8E39-7762AD5970CE}" presName="hierRoot1" presStyleCnt="0">
        <dgm:presLayoutVars>
          <dgm:hierBranch val="init"/>
        </dgm:presLayoutVars>
      </dgm:prSet>
      <dgm:spPr/>
    </dgm:pt>
    <dgm:pt modelId="{24CB22B6-7366-2249-9BBA-3B0484AFDBD9}" type="pres">
      <dgm:prSet presAssocID="{32183B6A-FA29-C440-8E39-7762AD5970CE}" presName="rootComposite1" presStyleCnt="0"/>
      <dgm:spPr/>
    </dgm:pt>
    <dgm:pt modelId="{723CDCEF-7F69-314D-B077-F78A60AFBA6E}" type="pres">
      <dgm:prSet presAssocID="{32183B6A-FA29-C440-8E39-7762AD5970CE}" presName="rootText1" presStyleLbl="node0" presStyleIdx="0" presStyleCnt="1" custScaleX="127461" custScaleY="127271">
        <dgm:presLayoutVars>
          <dgm:chPref val="3"/>
        </dgm:presLayoutVars>
      </dgm:prSet>
      <dgm:spPr>
        <a:prstGeom prst="rect">
          <a:avLst/>
        </a:prstGeom>
      </dgm:spPr>
      <dgm:t>
        <a:bodyPr/>
        <a:lstStyle/>
        <a:p>
          <a:endParaRPr lang="en-US"/>
        </a:p>
      </dgm:t>
    </dgm:pt>
    <dgm:pt modelId="{6381B697-5B31-C24A-8D7F-6B11CB8E9957}" type="pres">
      <dgm:prSet presAssocID="{32183B6A-FA29-C440-8E39-7762AD5970CE}" presName="rootConnector1" presStyleLbl="node1" presStyleIdx="0" presStyleCnt="0"/>
      <dgm:spPr/>
      <dgm:t>
        <a:bodyPr/>
        <a:lstStyle/>
        <a:p>
          <a:endParaRPr lang="en-US"/>
        </a:p>
      </dgm:t>
    </dgm:pt>
    <dgm:pt modelId="{734294EF-4EAA-D942-AD00-FEB2139D06D6}" type="pres">
      <dgm:prSet presAssocID="{32183B6A-FA29-C440-8E39-7762AD5970CE}" presName="hierChild2" presStyleCnt="0"/>
      <dgm:spPr/>
    </dgm:pt>
    <dgm:pt modelId="{0EF2F387-B6DF-9C4F-B3A6-34533CBEBD33}" type="pres">
      <dgm:prSet presAssocID="{37D8979A-1DF4-2A42-94B8-504182C7E0E4}" presName="Name37" presStyleLbl="parChTrans1D2" presStyleIdx="0" presStyleCnt="4"/>
      <dgm:spPr>
        <a:custGeom>
          <a:avLst/>
          <a:gdLst/>
          <a:ahLst/>
          <a:cxnLst/>
          <a:rect l="0" t="0" r="0" b="0"/>
          <a:pathLst>
            <a:path>
              <a:moveTo>
                <a:pt x="2050022" y="0"/>
              </a:moveTo>
              <a:lnTo>
                <a:pt x="2050022" y="89215"/>
              </a:lnTo>
              <a:lnTo>
                <a:pt x="0" y="89215"/>
              </a:lnTo>
              <a:lnTo>
                <a:pt x="0" y="178431"/>
              </a:lnTo>
            </a:path>
          </a:pathLst>
        </a:custGeom>
      </dgm:spPr>
      <dgm:t>
        <a:bodyPr/>
        <a:lstStyle/>
        <a:p>
          <a:endParaRPr lang="en-US"/>
        </a:p>
      </dgm:t>
    </dgm:pt>
    <dgm:pt modelId="{F3D4F8D1-7BD0-5C40-8815-68F9B97625CF}" type="pres">
      <dgm:prSet presAssocID="{41A66613-F8F0-5043-91DA-5E30625C3736}" presName="hierRoot2" presStyleCnt="0">
        <dgm:presLayoutVars>
          <dgm:hierBranch val="init"/>
        </dgm:presLayoutVars>
      </dgm:prSet>
      <dgm:spPr/>
    </dgm:pt>
    <dgm:pt modelId="{5B48BE20-A662-A64C-A760-34CCCC9357DE}" type="pres">
      <dgm:prSet presAssocID="{41A66613-F8F0-5043-91DA-5E30625C3736}" presName="rootComposite" presStyleCnt="0"/>
      <dgm:spPr/>
    </dgm:pt>
    <dgm:pt modelId="{C11D0772-AD26-6B4A-8267-AF06ECFEF9DF}" type="pres">
      <dgm:prSet presAssocID="{41A66613-F8F0-5043-91DA-5E30625C3736}" presName="rootText" presStyleLbl="node2" presStyleIdx="0" presStyleCnt="4" custScaleX="139848" custScaleY="131294">
        <dgm:presLayoutVars>
          <dgm:chPref val="3"/>
        </dgm:presLayoutVars>
      </dgm:prSet>
      <dgm:spPr>
        <a:prstGeom prst="rect">
          <a:avLst/>
        </a:prstGeom>
      </dgm:spPr>
      <dgm:t>
        <a:bodyPr/>
        <a:lstStyle/>
        <a:p>
          <a:endParaRPr lang="en-US"/>
        </a:p>
      </dgm:t>
    </dgm:pt>
    <dgm:pt modelId="{2234E0DF-EEF7-B243-8DA0-1347B3ED70A2}" type="pres">
      <dgm:prSet presAssocID="{41A66613-F8F0-5043-91DA-5E30625C3736}" presName="rootConnector" presStyleLbl="node2" presStyleIdx="0" presStyleCnt="4"/>
      <dgm:spPr/>
      <dgm:t>
        <a:bodyPr/>
        <a:lstStyle/>
        <a:p>
          <a:endParaRPr lang="en-US"/>
        </a:p>
      </dgm:t>
    </dgm:pt>
    <dgm:pt modelId="{8DC7D377-1C92-924C-8610-F9DB0A9E1027}" type="pres">
      <dgm:prSet presAssocID="{41A66613-F8F0-5043-91DA-5E30625C3736}" presName="hierChild4" presStyleCnt="0"/>
      <dgm:spPr/>
    </dgm:pt>
    <dgm:pt modelId="{6AE70F20-5A43-9B4B-AC54-481C36E225E3}" type="pres">
      <dgm:prSet presAssocID="{123F9F85-C606-9D46-B942-6E608A5E3DDA}" presName="Name37" presStyleLbl="parChTrans1D3" presStyleIdx="0" presStyleCnt="7"/>
      <dgm:spPr>
        <a:custGeom>
          <a:avLst/>
          <a:gdLst/>
          <a:ahLst/>
          <a:cxnLst/>
          <a:rect l="0" t="0" r="0" b="0"/>
          <a:pathLst>
            <a:path>
              <a:moveTo>
                <a:pt x="0" y="0"/>
              </a:moveTo>
              <a:lnTo>
                <a:pt x="0" y="390849"/>
              </a:lnTo>
              <a:lnTo>
                <a:pt x="178237" y="390849"/>
              </a:lnTo>
            </a:path>
          </a:pathLst>
        </a:custGeom>
      </dgm:spPr>
      <dgm:t>
        <a:bodyPr/>
        <a:lstStyle/>
        <a:p>
          <a:endParaRPr lang="en-US"/>
        </a:p>
      </dgm:t>
    </dgm:pt>
    <dgm:pt modelId="{CD05C3EC-E896-A04F-A749-7C05721EEB0C}" type="pres">
      <dgm:prSet presAssocID="{8FEF36D0-8532-094D-97B0-9768C9D23F37}" presName="hierRoot2" presStyleCnt="0">
        <dgm:presLayoutVars>
          <dgm:hierBranch val="init"/>
        </dgm:presLayoutVars>
      </dgm:prSet>
      <dgm:spPr/>
    </dgm:pt>
    <dgm:pt modelId="{51F3CF63-AA43-A04D-A9DE-0517C2B8E99A}" type="pres">
      <dgm:prSet presAssocID="{8FEF36D0-8532-094D-97B0-9768C9D23F37}" presName="rootComposite" presStyleCnt="0"/>
      <dgm:spPr/>
    </dgm:pt>
    <dgm:pt modelId="{ED70B18E-AF6A-8047-850D-4CA5665AFB63}" type="pres">
      <dgm:prSet presAssocID="{8FEF36D0-8532-094D-97B0-9768C9D23F37}" presName="rootText" presStyleLbl="node3" presStyleIdx="0" presStyleCnt="7">
        <dgm:presLayoutVars>
          <dgm:chPref val="3"/>
        </dgm:presLayoutVars>
      </dgm:prSet>
      <dgm:spPr>
        <a:prstGeom prst="rect">
          <a:avLst/>
        </a:prstGeom>
      </dgm:spPr>
      <dgm:t>
        <a:bodyPr/>
        <a:lstStyle/>
        <a:p>
          <a:endParaRPr lang="en-US"/>
        </a:p>
      </dgm:t>
    </dgm:pt>
    <dgm:pt modelId="{397BA4C2-BCE2-3E46-A4FF-7E5FB7CE5DF2}" type="pres">
      <dgm:prSet presAssocID="{8FEF36D0-8532-094D-97B0-9768C9D23F37}" presName="rootConnector" presStyleLbl="node3" presStyleIdx="0" presStyleCnt="7"/>
      <dgm:spPr/>
      <dgm:t>
        <a:bodyPr/>
        <a:lstStyle/>
        <a:p>
          <a:endParaRPr lang="en-US"/>
        </a:p>
      </dgm:t>
    </dgm:pt>
    <dgm:pt modelId="{BD6F7BA4-3D6C-3846-B5C3-7A3D78B00E2D}" type="pres">
      <dgm:prSet presAssocID="{8FEF36D0-8532-094D-97B0-9768C9D23F37}" presName="hierChild4" presStyleCnt="0"/>
      <dgm:spPr/>
    </dgm:pt>
    <dgm:pt modelId="{D3FF3B42-D398-D347-8C22-3B5251A1501E}" type="pres">
      <dgm:prSet presAssocID="{8FEF36D0-8532-094D-97B0-9768C9D23F37}" presName="hierChild5" presStyleCnt="0"/>
      <dgm:spPr/>
    </dgm:pt>
    <dgm:pt modelId="{EE845BA2-E917-8348-BCF4-FBD36C1FC7A9}" type="pres">
      <dgm:prSet presAssocID="{9A052053-4596-2B42-A598-302228403CA8}" presName="Name37" presStyleLbl="parChTrans1D3" presStyleIdx="1" presStyleCnt="7"/>
      <dgm:spPr>
        <a:custGeom>
          <a:avLst/>
          <a:gdLst/>
          <a:ahLst/>
          <a:cxnLst/>
          <a:rect l="0" t="0" r="0" b="0"/>
          <a:pathLst>
            <a:path>
              <a:moveTo>
                <a:pt x="0" y="0"/>
              </a:moveTo>
              <a:lnTo>
                <a:pt x="0" y="994117"/>
              </a:lnTo>
              <a:lnTo>
                <a:pt x="178237" y="994117"/>
              </a:lnTo>
            </a:path>
          </a:pathLst>
        </a:custGeom>
      </dgm:spPr>
      <dgm:t>
        <a:bodyPr/>
        <a:lstStyle/>
        <a:p>
          <a:endParaRPr lang="en-US"/>
        </a:p>
      </dgm:t>
    </dgm:pt>
    <dgm:pt modelId="{6F804BC9-03EF-C14E-B692-9CF57F9032A7}" type="pres">
      <dgm:prSet presAssocID="{91453430-BE6F-6948-A527-A360B1C77B4E}" presName="hierRoot2" presStyleCnt="0">
        <dgm:presLayoutVars>
          <dgm:hierBranch val="init"/>
        </dgm:presLayoutVars>
      </dgm:prSet>
      <dgm:spPr/>
    </dgm:pt>
    <dgm:pt modelId="{5B7268FD-E167-3345-A451-6B3DA5EEE0BD}" type="pres">
      <dgm:prSet presAssocID="{91453430-BE6F-6948-A527-A360B1C77B4E}" presName="rootComposite" presStyleCnt="0"/>
      <dgm:spPr/>
    </dgm:pt>
    <dgm:pt modelId="{623D67F4-B987-B747-B425-4AF714572B40}" type="pres">
      <dgm:prSet presAssocID="{91453430-BE6F-6948-A527-A360B1C77B4E}" presName="rootText" presStyleLbl="node3" presStyleIdx="1" presStyleCnt="7">
        <dgm:presLayoutVars>
          <dgm:chPref val="3"/>
        </dgm:presLayoutVars>
      </dgm:prSet>
      <dgm:spPr>
        <a:prstGeom prst="rect">
          <a:avLst/>
        </a:prstGeom>
      </dgm:spPr>
      <dgm:t>
        <a:bodyPr/>
        <a:lstStyle/>
        <a:p>
          <a:endParaRPr lang="en-US"/>
        </a:p>
      </dgm:t>
    </dgm:pt>
    <dgm:pt modelId="{F88DC035-063D-7A4B-9BC7-F8BDC49F85E4}" type="pres">
      <dgm:prSet presAssocID="{91453430-BE6F-6948-A527-A360B1C77B4E}" presName="rootConnector" presStyleLbl="node3" presStyleIdx="1" presStyleCnt="7"/>
      <dgm:spPr/>
      <dgm:t>
        <a:bodyPr/>
        <a:lstStyle/>
        <a:p>
          <a:endParaRPr lang="en-US"/>
        </a:p>
      </dgm:t>
    </dgm:pt>
    <dgm:pt modelId="{4A945C53-BA18-6444-9D18-4EB6DC7A5ADD}" type="pres">
      <dgm:prSet presAssocID="{91453430-BE6F-6948-A527-A360B1C77B4E}" presName="hierChild4" presStyleCnt="0"/>
      <dgm:spPr/>
    </dgm:pt>
    <dgm:pt modelId="{455B09A6-12CF-4F42-810D-1DFB86774A82}" type="pres">
      <dgm:prSet presAssocID="{91453430-BE6F-6948-A527-A360B1C77B4E}" presName="hierChild5" presStyleCnt="0"/>
      <dgm:spPr/>
    </dgm:pt>
    <dgm:pt modelId="{B01D99DE-61AE-0646-A11C-B8729289573E}" type="pres">
      <dgm:prSet presAssocID="{41A66613-F8F0-5043-91DA-5E30625C3736}" presName="hierChild5" presStyleCnt="0"/>
      <dgm:spPr/>
    </dgm:pt>
    <dgm:pt modelId="{42991E22-124F-6844-9B27-9173D59CBFE3}" type="pres">
      <dgm:prSet presAssocID="{B689382D-5640-874C-B14F-A19BDD7828E0}" presName="Name37" presStyleLbl="parChTrans1D2" presStyleIdx="1" presStyleCnt="4"/>
      <dgm:spPr>
        <a:custGeom>
          <a:avLst/>
          <a:gdLst/>
          <a:ahLst/>
          <a:cxnLst/>
          <a:rect l="0" t="0" r="0" b="0"/>
          <a:pathLst>
            <a:path>
              <a:moveTo>
                <a:pt x="683340" y="0"/>
              </a:moveTo>
              <a:lnTo>
                <a:pt x="683340" y="89215"/>
              </a:lnTo>
              <a:lnTo>
                <a:pt x="0" y="89215"/>
              </a:lnTo>
              <a:lnTo>
                <a:pt x="0" y="178431"/>
              </a:lnTo>
            </a:path>
          </a:pathLst>
        </a:custGeom>
      </dgm:spPr>
      <dgm:t>
        <a:bodyPr/>
        <a:lstStyle/>
        <a:p>
          <a:endParaRPr lang="en-US"/>
        </a:p>
      </dgm:t>
    </dgm:pt>
    <dgm:pt modelId="{B7AE012D-D327-7141-8289-9424835168A9}" type="pres">
      <dgm:prSet presAssocID="{EEF8697E-6CE6-D347-9F74-D21D5578427E}" presName="hierRoot2" presStyleCnt="0">
        <dgm:presLayoutVars>
          <dgm:hierBranch val="init"/>
        </dgm:presLayoutVars>
      </dgm:prSet>
      <dgm:spPr/>
    </dgm:pt>
    <dgm:pt modelId="{AC044A84-FF1C-A74B-A8ED-38D83397F9A6}" type="pres">
      <dgm:prSet presAssocID="{EEF8697E-6CE6-D347-9F74-D21D5578427E}" presName="rootComposite" presStyleCnt="0"/>
      <dgm:spPr/>
    </dgm:pt>
    <dgm:pt modelId="{1D710C22-1F9D-624E-B831-A25FF2E09FA6}" type="pres">
      <dgm:prSet presAssocID="{EEF8697E-6CE6-D347-9F74-D21D5578427E}" presName="rootText" presStyleLbl="node2" presStyleIdx="1" presStyleCnt="4" custScaleX="139848" custScaleY="131294">
        <dgm:presLayoutVars>
          <dgm:chPref val="3"/>
        </dgm:presLayoutVars>
      </dgm:prSet>
      <dgm:spPr>
        <a:prstGeom prst="rect">
          <a:avLst/>
        </a:prstGeom>
      </dgm:spPr>
      <dgm:t>
        <a:bodyPr/>
        <a:lstStyle/>
        <a:p>
          <a:endParaRPr lang="en-US"/>
        </a:p>
      </dgm:t>
    </dgm:pt>
    <dgm:pt modelId="{46D3EF6F-4F69-D341-8CDF-6E59AE469D8D}" type="pres">
      <dgm:prSet presAssocID="{EEF8697E-6CE6-D347-9F74-D21D5578427E}" presName="rootConnector" presStyleLbl="node2" presStyleIdx="1" presStyleCnt="4"/>
      <dgm:spPr/>
      <dgm:t>
        <a:bodyPr/>
        <a:lstStyle/>
        <a:p>
          <a:endParaRPr lang="en-US"/>
        </a:p>
      </dgm:t>
    </dgm:pt>
    <dgm:pt modelId="{6A42CB4D-92FE-604A-848F-D41B8EEFFBD3}" type="pres">
      <dgm:prSet presAssocID="{EEF8697E-6CE6-D347-9F74-D21D5578427E}" presName="hierChild4" presStyleCnt="0"/>
      <dgm:spPr/>
    </dgm:pt>
    <dgm:pt modelId="{F8BAAA68-4F2A-3348-84D7-EFF96CBEA2AC}" type="pres">
      <dgm:prSet presAssocID="{EEF8697E-6CE6-D347-9F74-D21D5578427E}" presName="hierChild5" presStyleCnt="0"/>
      <dgm:spPr/>
    </dgm:pt>
    <dgm:pt modelId="{64E10086-95E8-6244-A704-F55F59C21274}" type="pres">
      <dgm:prSet presAssocID="{F75747B8-1700-7F4A-BE3E-87E30E83A162}" presName="Name37" presStyleLbl="parChTrans1D2" presStyleIdx="2" presStyleCnt="4"/>
      <dgm:spPr>
        <a:custGeom>
          <a:avLst/>
          <a:gdLst/>
          <a:ahLst/>
          <a:cxnLst/>
          <a:rect l="0" t="0" r="0" b="0"/>
          <a:pathLst>
            <a:path>
              <a:moveTo>
                <a:pt x="0" y="0"/>
              </a:moveTo>
              <a:lnTo>
                <a:pt x="0" y="89215"/>
              </a:lnTo>
              <a:lnTo>
                <a:pt x="683340" y="89215"/>
              </a:lnTo>
              <a:lnTo>
                <a:pt x="683340" y="178431"/>
              </a:lnTo>
            </a:path>
          </a:pathLst>
        </a:custGeom>
      </dgm:spPr>
      <dgm:t>
        <a:bodyPr/>
        <a:lstStyle/>
        <a:p>
          <a:endParaRPr lang="en-US"/>
        </a:p>
      </dgm:t>
    </dgm:pt>
    <dgm:pt modelId="{B47799D6-CEDE-0B4D-ABB9-F0E158DB05BC}" type="pres">
      <dgm:prSet presAssocID="{88429089-3A4A-BF46-AB16-E3C26ECF098B}" presName="hierRoot2" presStyleCnt="0">
        <dgm:presLayoutVars>
          <dgm:hierBranch val="init"/>
        </dgm:presLayoutVars>
      </dgm:prSet>
      <dgm:spPr/>
    </dgm:pt>
    <dgm:pt modelId="{53FD6644-8C73-834E-81CA-BCCAFD2562D5}" type="pres">
      <dgm:prSet presAssocID="{88429089-3A4A-BF46-AB16-E3C26ECF098B}" presName="rootComposite" presStyleCnt="0"/>
      <dgm:spPr/>
    </dgm:pt>
    <dgm:pt modelId="{14D630DA-35A1-8843-9A4B-DE113F64FA4D}" type="pres">
      <dgm:prSet presAssocID="{88429089-3A4A-BF46-AB16-E3C26ECF098B}" presName="rootText" presStyleLbl="node2" presStyleIdx="2" presStyleCnt="4" custScaleX="193852" custScaleY="131294">
        <dgm:presLayoutVars>
          <dgm:chPref val="3"/>
        </dgm:presLayoutVars>
      </dgm:prSet>
      <dgm:spPr>
        <a:prstGeom prst="rect">
          <a:avLst/>
        </a:prstGeom>
      </dgm:spPr>
      <dgm:t>
        <a:bodyPr/>
        <a:lstStyle/>
        <a:p>
          <a:endParaRPr lang="en-US"/>
        </a:p>
      </dgm:t>
    </dgm:pt>
    <dgm:pt modelId="{FA8DD1AF-F075-6848-BFF3-319BF58E28CA}" type="pres">
      <dgm:prSet presAssocID="{88429089-3A4A-BF46-AB16-E3C26ECF098B}" presName="rootConnector" presStyleLbl="node2" presStyleIdx="2" presStyleCnt="4"/>
      <dgm:spPr/>
      <dgm:t>
        <a:bodyPr/>
        <a:lstStyle/>
        <a:p>
          <a:endParaRPr lang="en-US"/>
        </a:p>
      </dgm:t>
    </dgm:pt>
    <dgm:pt modelId="{D845025A-06C4-4141-B89D-5B83BCC9C48F}" type="pres">
      <dgm:prSet presAssocID="{88429089-3A4A-BF46-AB16-E3C26ECF098B}" presName="hierChild4" presStyleCnt="0"/>
      <dgm:spPr/>
    </dgm:pt>
    <dgm:pt modelId="{0F1914A6-F57F-5744-864F-E595795BBCF1}" type="pres">
      <dgm:prSet presAssocID="{944B0DA3-73D0-6D48-AFEB-44F5DEA7BF89}" presName="Name37" presStyleLbl="parChTrans1D3" presStyleIdx="2" presStyleCnt="7"/>
      <dgm:spPr>
        <a:custGeom>
          <a:avLst/>
          <a:gdLst/>
          <a:ahLst/>
          <a:cxnLst/>
          <a:rect l="0" t="0" r="0" b="0"/>
          <a:pathLst>
            <a:path>
              <a:moveTo>
                <a:pt x="0" y="0"/>
              </a:moveTo>
              <a:lnTo>
                <a:pt x="0" y="390849"/>
              </a:lnTo>
              <a:lnTo>
                <a:pt x="178237" y="390849"/>
              </a:lnTo>
            </a:path>
          </a:pathLst>
        </a:custGeom>
      </dgm:spPr>
      <dgm:t>
        <a:bodyPr/>
        <a:lstStyle/>
        <a:p>
          <a:endParaRPr lang="en-US"/>
        </a:p>
      </dgm:t>
    </dgm:pt>
    <dgm:pt modelId="{16971465-5D73-794C-9177-DD5E2CCA1D3E}" type="pres">
      <dgm:prSet presAssocID="{8E1B4C3F-962A-064C-B348-8A5662156E0E}" presName="hierRoot2" presStyleCnt="0">
        <dgm:presLayoutVars>
          <dgm:hierBranch val="init"/>
        </dgm:presLayoutVars>
      </dgm:prSet>
      <dgm:spPr/>
    </dgm:pt>
    <dgm:pt modelId="{580FE026-397A-8F4D-B6F7-58FE460AE134}" type="pres">
      <dgm:prSet presAssocID="{8E1B4C3F-962A-064C-B348-8A5662156E0E}" presName="rootComposite" presStyleCnt="0"/>
      <dgm:spPr/>
    </dgm:pt>
    <dgm:pt modelId="{3EE986FC-3344-C346-8B1A-6341107974E2}" type="pres">
      <dgm:prSet presAssocID="{8E1B4C3F-962A-064C-B348-8A5662156E0E}" presName="rootText" presStyleLbl="node3" presStyleIdx="2" presStyleCnt="7" custLinFactNeighborX="-4845" custLinFactNeighborY="23257">
        <dgm:presLayoutVars>
          <dgm:chPref val="3"/>
        </dgm:presLayoutVars>
      </dgm:prSet>
      <dgm:spPr>
        <a:prstGeom prst="rect">
          <a:avLst/>
        </a:prstGeom>
      </dgm:spPr>
      <dgm:t>
        <a:bodyPr/>
        <a:lstStyle/>
        <a:p>
          <a:endParaRPr lang="en-US"/>
        </a:p>
      </dgm:t>
    </dgm:pt>
    <dgm:pt modelId="{32B5FFB3-0EB5-4343-B457-46E2B74070D5}" type="pres">
      <dgm:prSet presAssocID="{8E1B4C3F-962A-064C-B348-8A5662156E0E}" presName="rootConnector" presStyleLbl="node3" presStyleIdx="2" presStyleCnt="7"/>
      <dgm:spPr/>
      <dgm:t>
        <a:bodyPr/>
        <a:lstStyle/>
        <a:p>
          <a:endParaRPr lang="en-US"/>
        </a:p>
      </dgm:t>
    </dgm:pt>
    <dgm:pt modelId="{3A0D53F4-61CD-0743-9267-C65BD4169A55}" type="pres">
      <dgm:prSet presAssocID="{8E1B4C3F-962A-064C-B348-8A5662156E0E}" presName="hierChild4" presStyleCnt="0"/>
      <dgm:spPr/>
    </dgm:pt>
    <dgm:pt modelId="{D0B118B6-B37D-EB47-A0AB-312C79CC7B7D}" type="pres">
      <dgm:prSet presAssocID="{8E1B4C3F-962A-064C-B348-8A5662156E0E}" presName="hierChild5" presStyleCnt="0"/>
      <dgm:spPr/>
    </dgm:pt>
    <dgm:pt modelId="{D2DF565C-7FBB-5546-8DC9-14B01DF5DDB8}" type="pres">
      <dgm:prSet presAssocID="{D54FEAAA-E025-7747-AD72-C2699EB6E57D}" presName="Name37" presStyleLbl="parChTrans1D3" presStyleIdx="3" presStyleCnt="7"/>
      <dgm:spPr>
        <a:custGeom>
          <a:avLst/>
          <a:gdLst/>
          <a:ahLst/>
          <a:cxnLst/>
          <a:rect l="0" t="0" r="0" b="0"/>
          <a:pathLst>
            <a:path>
              <a:moveTo>
                <a:pt x="0" y="0"/>
              </a:moveTo>
              <a:lnTo>
                <a:pt x="0" y="994117"/>
              </a:lnTo>
              <a:lnTo>
                <a:pt x="178237" y="994117"/>
              </a:lnTo>
            </a:path>
          </a:pathLst>
        </a:custGeom>
      </dgm:spPr>
      <dgm:t>
        <a:bodyPr/>
        <a:lstStyle/>
        <a:p>
          <a:endParaRPr lang="en-US"/>
        </a:p>
      </dgm:t>
    </dgm:pt>
    <dgm:pt modelId="{85E9E8FA-1BDD-CE42-9465-5DC70734E1C2}" type="pres">
      <dgm:prSet presAssocID="{C70D9F7C-D52C-D747-A3AE-4D8061182E43}" presName="hierRoot2" presStyleCnt="0">
        <dgm:presLayoutVars>
          <dgm:hierBranch val="init"/>
        </dgm:presLayoutVars>
      </dgm:prSet>
      <dgm:spPr/>
    </dgm:pt>
    <dgm:pt modelId="{3DA57EFB-829D-6A4A-9D41-C5613BB75AC6}" type="pres">
      <dgm:prSet presAssocID="{C70D9F7C-D52C-D747-A3AE-4D8061182E43}" presName="rootComposite" presStyleCnt="0"/>
      <dgm:spPr/>
    </dgm:pt>
    <dgm:pt modelId="{60C96770-BF72-D641-9C3A-C77E17881B71}" type="pres">
      <dgm:prSet presAssocID="{C70D9F7C-D52C-D747-A3AE-4D8061182E43}" presName="rootText" presStyleLbl="node3" presStyleIdx="3" presStyleCnt="7" custLinFactNeighborX="-4845" custLinFactNeighborY="23257">
        <dgm:presLayoutVars>
          <dgm:chPref val="3"/>
        </dgm:presLayoutVars>
      </dgm:prSet>
      <dgm:spPr>
        <a:prstGeom prst="rect">
          <a:avLst/>
        </a:prstGeom>
      </dgm:spPr>
      <dgm:t>
        <a:bodyPr/>
        <a:lstStyle/>
        <a:p>
          <a:endParaRPr lang="en-US"/>
        </a:p>
      </dgm:t>
    </dgm:pt>
    <dgm:pt modelId="{5A359BBD-50EB-B443-A5B1-E5D63967259C}" type="pres">
      <dgm:prSet presAssocID="{C70D9F7C-D52C-D747-A3AE-4D8061182E43}" presName="rootConnector" presStyleLbl="node3" presStyleIdx="3" presStyleCnt="7"/>
      <dgm:spPr/>
      <dgm:t>
        <a:bodyPr/>
        <a:lstStyle/>
        <a:p>
          <a:endParaRPr lang="en-US"/>
        </a:p>
      </dgm:t>
    </dgm:pt>
    <dgm:pt modelId="{CFCDAF7B-B4FA-DC4F-8AF8-F73213F9B21D}" type="pres">
      <dgm:prSet presAssocID="{C70D9F7C-D52C-D747-A3AE-4D8061182E43}" presName="hierChild4" presStyleCnt="0"/>
      <dgm:spPr/>
    </dgm:pt>
    <dgm:pt modelId="{009097DB-083C-7042-91D4-9B9C25274ADB}" type="pres">
      <dgm:prSet presAssocID="{C70D9F7C-D52C-D747-A3AE-4D8061182E43}" presName="hierChild5" presStyleCnt="0"/>
      <dgm:spPr/>
    </dgm:pt>
    <dgm:pt modelId="{EF701EC5-11DF-4D43-8A6B-82A0B93AF58F}" type="pres">
      <dgm:prSet presAssocID="{FC65069C-FAD1-5B41-A209-C67132B39AF3}" presName="Name37" presStyleLbl="parChTrans1D3" presStyleIdx="4" presStyleCnt="7"/>
      <dgm:spPr>
        <a:custGeom>
          <a:avLst/>
          <a:gdLst/>
          <a:ahLst/>
          <a:cxnLst/>
          <a:rect l="0" t="0" r="0" b="0"/>
          <a:pathLst>
            <a:path>
              <a:moveTo>
                <a:pt x="0" y="0"/>
              </a:moveTo>
              <a:lnTo>
                <a:pt x="0" y="1597384"/>
              </a:lnTo>
              <a:lnTo>
                <a:pt x="178237" y="1597384"/>
              </a:lnTo>
            </a:path>
          </a:pathLst>
        </a:custGeom>
      </dgm:spPr>
      <dgm:t>
        <a:bodyPr/>
        <a:lstStyle/>
        <a:p>
          <a:endParaRPr lang="en-US"/>
        </a:p>
      </dgm:t>
    </dgm:pt>
    <dgm:pt modelId="{08223871-EED6-8E4C-B07A-DFFA57A1669F}" type="pres">
      <dgm:prSet presAssocID="{13D57A90-CDBA-0547-A4CB-CDA39E03E64B}" presName="hierRoot2" presStyleCnt="0">
        <dgm:presLayoutVars>
          <dgm:hierBranch val="init"/>
        </dgm:presLayoutVars>
      </dgm:prSet>
      <dgm:spPr/>
    </dgm:pt>
    <dgm:pt modelId="{0DDEBB70-7C43-0645-A825-9B7133584502}" type="pres">
      <dgm:prSet presAssocID="{13D57A90-CDBA-0547-A4CB-CDA39E03E64B}" presName="rootComposite" presStyleCnt="0"/>
      <dgm:spPr/>
    </dgm:pt>
    <dgm:pt modelId="{3F8D3214-68CD-9E41-90A6-582B8594BB33}" type="pres">
      <dgm:prSet presAssocID="{13D57A90-CDBA-0547-A4CB-CDA39E03E64B}" presName="rootText" presStyleLbl="node3" presStyleIdx="4" presStyleCnt="7" custLinFactNeighborX="-4845" custLinFactNeighborY="23257">
        <dgm:presLayoutVars>
          <dgm:chPref val="3"/>
        </dgm:presLayoutVars>
      </dgm:prSet>
      <dgm:spPr>
        <a:prstGeom prst="rect">
          <a:avLst/>
        </a:prstGeom>
      </dgm:spPr>
      <dgm:t>
        <a:bodyPr/>
        <a:lstStyle/>
        <a:p>
          <a:endParaRPr lang="en-US"/>
        </a:p>
      </dgm:t>
    </dgm:pt>
    <dgm:pt modelId="{F293B261-47B8-6E47-98CE-C2B2BD7078A3}" type="pres">
      <dgm:prSet presAssocID="{13D57A90-CDBA-0547-A4CB-CDA39E03E64B}" presName="rootConnector" presStyleLbl="node3" presStyleIdx="4" presStyleCnt="7"/>
      <dgm:spPr/>
      <dgm:t>
        <a:bodyPr/>
        <a:lstStyle/>
        <a:p>
          <a:endParaRPr lang="en-US"/>
        </a:p>
      </dgm:t>
    </dgm:pt>
    <dgm:pt modelId="{B2C66C32-C5FC-9247-9E93-877D356ADF02}" type="pres">
      <dgm:prSet presAssocID="{13D57A90-CDBA-0547-A4CB-CDA39E03E64B}" presName="hierChild4" presStyleCnt="0"/>
      <dgm:spPr/>
    </dgm:pt>
    <dgm:pt modelId="{4BC3A770-0CB3-8445-8507-FBC748C4DD08}" type="pres">
      <dgm:prSet presAssocID="{13D57A90-CDBA-0547-A4CB-CDA39E03E64B}" presName="hierChild5" presStyleCnt="0"/>
      <dgm:spPr/>
    </dgm:pt>
    <dgm:pt modelId="{2307F52D-1BD6-D34B-BFE5-4B8EA1C95C77}" type="pres">
      <dgm:prSet presAssocID="{CB69E6FD-2A99-0844-811D-6F51AEFDF5B9}" presName="Name37" presStyleLbl="parChTrans1D3" presStyleIdx="5" presStyleCnt="7"/>
      <dgm:spPr>
        <a:custGeom>
          <a:avLst/>
          <a:gdLst/>
          <a:ahLst/>
          <a:cxnLst/>
          <a:rect l="0" t="0" r="0" b="0"/>
          <a:pathLst>
            <a:path>
              <a:moveTo>
                <a:pt x="0" y="0"/>
              </a:moveTo>
              <a:lnTo>
                <a:pt x="0" y="2200652"/>
              </a:lnTo>
              <a:lnTo>
                <a:pt x="178237" y="2200652"/>
              </a:lnTo>
            </a:path>
          </a:pathLst>
        </a:custGeom>
      </dgm:spPr>
      <dgm:t>
        <a:bodyPr/>
        <a:lstStyle/>
        <a:p>
          <a:endParaRPr lang="en-US"/>
        </a:p>
      </dgm:t>
    </dgm:pt>
    <dgm:pt modelId="{17E1A924-2FF2-7845-9669-0BBD0752B92A}" type="pres">
      <dgm:prSet presAssocID="{9CCC72A9-DCFC-7244-ADE4-EA1CE5CD083A}" presName="hierRoot2" presStyleCnt="0">
        <dgm:presLayoutVars>
          <dgm:hierBranch val="init"/>
        </dgm:presLayoutVars>
      </dgm:prSet>
      <dgm:spPr/>
    </dgm:pt>
    <dgm:pt modelId="{95D4D258-FCB8-5346-A81A-13C1E3AE7C4C}" type="pres">
      <dgm:prSet presAssocID="{9CCC72A9-DCFC-7244-ADE4-EA1CE5CD083A}" presName="rootComposite" presStyleCnt="0"/>
      <dgm:spPr/>
    </dgm:pt>
    <dgm:pt modelId="{EEDA1BC1-3555-FA4C-BFDF-B7100C7BBBFC}" type="pres">
      <dgm:prSet presAssocID="{9CCC72A9-DCFC-7244-ADE4-EA1CE5CD083A}" presName="rootText" presStyleLbl="node3" presStyleIdx="5" presStyleCnt="7" custLinFactNeighborX="-4845" custLinFactNeighborY="23257">
        <dgm:presLayoutVars>
          <dgm:chPref val="3"/>
        </dgm:presLayoutVars>
      </dgm:prSet>
      <dgm:spPr>
        <a:prstGeom prst="rect">
          <a:avLst/>
        </a:prstGeom>
      </dgm:spPr>
      <dgm:t>
        <a:bodyPr/>
        <a:lstStyle/>
        <a:p>
          <a:endParaRPr lang="en-US"/>
        </a:p>
      </dgm:t>
    </dgm:pt>
    <dgm:pt modelId="{3D2D5BFC-5DFA-5140-8497-4160D1F22C5B}" type="pres">
      <dgm:prSet presAssocID="{9CCC72A9-DCFC-7244-ADE4-EA1CE5CD083A}" presName="rootConnector" presStyleLbl="node3" presStyleIdx="5" presStyleCnt="7"/>
      <dgm:spPr/>
      <dgm:t>
        <a:bodyPr/>
        <a:lstStyle/>
        <a:p>
          <a:endParaRPr lang="en-US"/>
        </a:p>
      </dgm:t>
    </dgm:pt>
    <dgm:pt modelId="{C9A3DD11-2DA0-A047-872A-010036A5CF5F}" type="pres">
      <dgm:prSet presAssocID="{9CCC72A9-DCFC-7244-ADE4-EA1CE5CD083A}" presName="hierChild4" presStyleCnt="0"/>
      <dgm:spPr/>
    </dgm:pt>
    <dgm:pt modelId="{343959DF-CFEB-844A-8C51-4C5414049CB9}" type="pres">
      <dgm:prSet presAssocID="{9CCC72A9-DCFC-7244-ADE4-EA1CE5CD083A}" presName="hierChild5" presStyleCnt="0"/>
      <dgm:spPr/>
    </dgm:pt>
    <dgm:pt modelId="{19BC6EAC-97EC-374E-B6FD-6983B0A4D43B}" type="pres">
      <dgm:prSet presAssocID="{88429089-3A4A-BF46-AB16-E3C26ECF098B}" presName="hierChild5" presStyleCnt="0"/>
      <dgm:spPr/>
    </dgm:pt>
    <dgm:pt modelId="{13516CE3-2B7A-5842-B1BC-251A3ADAAE78}" type="pres">
      <dgm:prSet presAssocID="{296E88F8-2698-D644-830A-E74861139BC8}" presName="Name37" presStyleLbl="parChTrans1D2" presStyleIdx="3" presStyleCnt="4"/>
      <dgm:spPr>
        <a:custGeom>
          <a:avLst/>
          <a:gdLst/>
          <a:ahLst/>
          <a:cxnLst/>
          <a:rect l="0" t="0" r="0" b="0"/>
          <a:pathLst>
            <a:path>
              <a:moveTo>
                <a:pt x="0" y="0"/>
              </a:moveTo>
              <a:lnTo>
                <a:pt x="0" y="89215"/>
              </a:lnTo>
              <a:lnTo>
                <a:pt x="2050022" y="89215"/>
              </a:lnTo>
              <a:lnTo>
                <a:pt x="2050022" y="178431"/>
              </a:lnTo>
            </a:path>
          </a:pathLst>
        </a:custGeom>
      </dgm:spPr>
      <dgm:t>
        <a:bodyPr/>
        <a:lstStyle/>
        <a:p>
          <a:endParaRPr lang="en-US"/>
        </a:p>
      </dgm:t>
    </dgm:pt>
    <dgm:pt modelId="{3C803381-1535-7E42-B754-2801E57BBB87}" type="pres">
      <dgm:prSet presAssocID="{8E3B0CF4-65AD-9447-800C-9B65F6D6E1E8}" presName="hierRoot2" presStyleCnt="0">
        <dgm:presLayoutVars>
          <dgm:hierBranch val="init"/>
        </dgm:presLayoutVars>
      </dgm:prSet>
      <dgm:spPr/>
    </dgm:pt>
    <dgm:pt modelId="{47294BDA-01DA-6D46-9BEC-F68A783051C2}" type="pres">
      <dgm:prSet presAssocID="{8E3B0CF4-65AD-9447-800C-9B65F6D6E1E8}" presName="rootComposite" presStyleCnt="0"/>
      <dgm:spPr/>
    </dgm:pt>
    <dgm:pt modelId="{652989A7-4979-D840-A006-5A7B46A41C60}" type="pres">
      <dgm:prSet presAssocID="{8E3B0CF4-65AD-9447-800C-9B65F6D6E1E8}" presName="rootText" presStyleLbl="node2" presStyleIdx="3" presStyleCnt="4" custScaleX="196658" custScaleY="131294">
        <dgm:presLayoutVars>
          <dgm:chPref val="3"/>
        </dgm:presLayoutVars>
      </dgm:prSet>
      <dgm:spPr>
        <a:prstGeom prst="rect">
          <a:avLst/>
        </a:prstGeom>
      </dgm:spPr>
      <dgm:t>
        <a:bodyPr/>
        <a:lstStyle/>
        <a:p>
          <a:endParaRPr lang="en-US"/>
        </a:p>
      </dgm:t>
    </dgm:pt>
    <dgm:pt modelId="{FA850209-7071-9745-AE2A-7D2A8DF9F280}" type="pres">
      <dgm:prSet presAssocID="{8E3B0CF4-65AD-9447-800C-9B65F6D6E1E8}" presName="rootConnector" presStyleLbl="node2" presStyleIdx="3" presStyleCnt="4"/>
      <dgm:spPr/>
      <dgm:t>
        <a:bodyPr/>
        <a:lstStyle/>
        <a:p>
          <a:endParaRPr lang="en-US"/>
        </a:p>
      </dgm:t>
    </dgm:pt>
    <dgm:pt modelId="{DDCDC1A6-9C19-3642-B130-88F90B7CF55B}" type="pres">
      <dgm:prSet presAssocID="{8E3B0CF4-65AD-9447-800C-9B65F6D6E1E8}" presName="hierChild4" presStyleCnt="0"/>
      <dgm:spPr/>
    </dgm:pt>
    <dgm:pt modelId="{C09363FE-34A0-174C-88B0-8DC3707A904B}" type="pres">
      <dgm:prSet presAssocID="{143992FB-4DB4-C24D-8E8F-81EFD32AE765}" presName="Name37" presStyleLbl="parChTrans1D3" presStyleIdx="6" presStyleCnt="7"/>
      <dgm:spPr>
        <a:custGeom>
          <a:avLst/>
          <a:gdLst/>
          <a:ahLst/>
          <a:cxnLst/>
          <a:rect l="0" t="0" r="0" b="0"/>
          <a:pathLst>
            <a:path>
              <a:moveTo>
                <a:pt x="0" y="0"/>
              </a:moveTo>
              <a:lnTo>
                <a:pt x="0" y="390849"/>
              </a:lnTo>
              <a:lnTo>
                <a:pt x="178237" y="390849"/>
              </a:lnTo>
            </a:path>
          </a:pathLst>
        </a:custGeom>
      </dgm:spPr>
      <dgm:t>
        <a:bodyPr/>
        <a:lstStyle/>
        <a:p>
          <a:endParaRPr lang="en-US"/>
        </a:p>
      </dgm:t>
    </dgm:pt>
    <dgm:pt modelId="{ED734191-45FA-A34E-98F3-BE762ED99746}" type="pres">
      <dgm:prSet presAssocID="{74C33BBB-27AF-5044-A85F-C0BCA50D8A87}" presName="hierRoot2" presStyleCnt="0">
        <dgm:presLayoutVars>
          <dgm:hierBranch val="init"/>
        </dgm:presLayoutVars>
      </dgm:prSet>
      <dgm:spPr/>
    </dgm:pt>
    <dgm:pt modelId="{DD98AE1D-60DA-0B44-821B-F60C8BA378A4}" type="pres">
      <dgm:prSet presAssocID="{74C33BBB-27AF-5044-A85F-C0BCA50D8A87}" presName="rootComposite" presStyleCnt="0"/>
      <dgm:spPr/>
    </dgm:pt>
    <dgm:pt modelId="{939383A5-0A49-A44D-BA7A-F9683177163C}" type="pres">
      <dgm:prSet presAssocID="{74C33BBB-27AF-5044-A85F-C0BCA50D8A87}" presName="rootText" presStyleLbl="node3" presStyleIdx="6" presStyleCnt="7" custScaleX="120087" custLinFactNeighborX="-5814" custLinFactNeighborY="1938">
        <dgm:presLayoutVars>
          <dgm:chPref val="3"/>
        </dgm:presLayoutVars>
      </dgm:prSet>
      <dgm:spPr>
        <a:prstGeom prst="rect">
          <a:avLst/>
        </a:prstGeom>
      </dgm:spPr>
      <dgm:t>
        <a:bodyPr/>
        <a:lstStyle/>
        <a:p>
          <a:endParaRPr lang="en-US"/>
        </a:p>
      </dgm:t>
    </dgm:pt>
    <dgm:pt modelId="{0D68E6E6-C1C4-AA41-BA32-C8E2B7F5834E}" type="pres">
      <dgm:prSet presAssocID="{74C33BBB-27AF-5044-A85F-C0BCA50D8A87}" presName="rootConnector" presStyleLbl="node3" presStyleIdx="6" presStyleCnt="7"/>
      <dgm:spPr/>
      <dgm:t>
        <a:bodyPr/>
        <a:lstStyle/>
        <a:p>
          <a:endParaRPr lang="en-US"/>
        </a:p>
      </dgm:t>
    </dgm:pt>
    <dgm:pt modelId="{706649AC-12B4-C143-9A3A-EB71FBF6901B}" type="pres">
      <dgm:prSet presAssocID="{74C33BBB-27AF-5044-A85F-C0BCA50D8A87}" presName="hierChild4" presStyleCnt="0"/>
      <dgm:spPr/>
    </dgm:pt>
    <dgm:pt modelId="{53E267D9-3A17-C44E-9102-3D9E73E0D634}" type="pres">
      <dgm:prSet presAssocID="{74C33BBB-27AF-5044-A85F-C0BCA50D8A87}" presName="hierChild5" presStyleCnt="0"/>
      <dgm:spPr/>
    </dgm:pt>
    <dgm:pt modelId="{2B0C66D0-D4A3-8146-9D3D-D28AAC5A59A5}" type="pres">
      <dgm:prSet presAssocID="{8E3B0CF4-65AD-9447-800C-9B65F6D6E1E8}" presName="hierChild5" presStyleCnt="0"/>
      <dgm:spPr/>
    </dgm:pt>
    <dgm:pt modelId="{E2CA42DA-EB0E-C543-9D17-7110548BE1A5}" type="pres">
      <dgm:prSet presAssocID="{32183B6A-FA29-C440-8E39-7762AD5970CE}" presName="hierChild3" presStyleCnt="0"/>
      <dgm:spPr/>
    </dgm:pt>
  </dgm:ptLst>
  <dgm:cxnLst>
    <dgm:cxn modelId="{1E841332-56BA-A74B-A8CD-244694CC84EB}" srcId="{32183B6A-FA29-C440-8E39-7762AD5970CE}" destId="{8E3B0CF4-65AD-9447-800C-9B65F6D6E1E8}" srcOrd="3" destOrd="0" parTransId="{296E88F8-2698-D644-830A-E74861139BC8}" sibTransId="{32D14E58-6767-3344-B88A-D3CB26E42475}"/>
    <dgm:cxn modelId="{1C864B17-8F82-46A5-B8A8-1691CAA88E08}" type="presOf" srcId="{9A052053-4596-2B42-A598-302228403CA8}" destId="{EE845BA2-E917-8348-BCF4-FBD36C1FC7A9}" srcOrd="0" destOrd="0" presId="urn:microsoft.com/office/officeart/2005/8/layout/orgChart1"/>
    <dgm:cxn modelId="{7F83EC58-CF69-4B32-AA2B-25E417670FB5}" type="presOf" srcId="{41A66613-F8F0-5043-91DA-5E30625C3736}" destId="{2234E0DF-EEF7-B243-8DA0-1347B3ED70A2}" srcOrd="1" destOrd="0" presId="urn:microsoft.com/office/officeart/2005/8/layout/orgChart1"/>
    <dgm:cxn modelId="{E6060563-7630-4ECF-A08F-7A5AB4AD4300}" type="presOf" srcId="{88429089-3A4A-BF46-AB16-E3C26ECF098B}" destId="{14D630DA-35A1-8843-9A4B-DE113F64FA4D}" srcOrd="0" destOrd="0" presId="urn:microsoft.com/office/officeart/2005/8/layout/orgChart1"/>
    <dgm:cxn modelId="{C061C874-2309-42BE-B142-18AB456D4579}" type="presOf" srcId="{74C33BBB-27AF-5044-A85F-C0BCA50D8A87}" destId="{939383A5-0A49-A44D-BA7A-F9683177163C}" srcOrd="0" destOrd="0" presId="urn:microsoft.com/office/officeart/2005/8/layout/orgChart1"/>
    <dgm:cxn modelId="{2A46DC83-31C6-2C48-8725-6377F5255A39}" srcId="{88429089-3A4A-BF46-AB16-E3C26ECF098B}" destId="{13D57A90-CDBA-0547-A4CB-CDA39E03E64B}" srcOrd="2" destOrd="0" parTransId="{FC65069C-FAD1-5B41-A209-C67132B39AF3}" sibTransId="{34DECE1E-C062-B547-A46E-1DFE9BDB5BC3}"/>
    <dgm:cxn modelId="{2CB06C56-8BFF-7343-A68C-61EC93D6C932}" srcId="{65F85C13-BA88-1346-9F28-678221C6EC40}" destId="{32183B6A-FA29-C440-8E39-7762AD5970CE}" srcOrd="0" destOrd="0" parTransId="{659C917B-85D2-384A-B666-3581E5E7598C}" sibTransId="{E64C08F2-7887-4F48-BA3D-F666D9993759}"/>
    <dgm:cxn modelId="{2E87CBC2-6627-5746-B075-B2D0BF95B42C}" srcId="{88429089-3A4A-BF46-AB16-E3C26ECF098B}" destId="{C70D9F7C-D52C-D747-A3AE-4D8061182E43}" srcOrd="1" destOrd="0" parTransId="{D54FEAAA-E025-7747-AD72-C2699EB6E57D}" sibTransId="{E9395677-C08F-0440-925A-309C61205B33}"/>
    <dgm:cxn modelId="{775ACF58-B5CB-994F-92EA-632A3745C59E}" srcId="{8E3B0CF4-65AD-9447-800C-9B65F6D6E1E8}" destId="{74C33BBB-27AF-5044-A85F-C0BCA50D8A87}" srcOrd="0" destOrd="0" parTransId="{143992FB-4DB4-C24D-8E8F-81EFD32AE765}" sibTransId="{FD39AB68-3C33-CB45-A7C6-A6D9B10FCDD2}"/>
    <dgm:cxn modelId="{12ADCC06-8461-4A35-B51B-EF1A583E3A50}" type="presOf" srcId="{32183B6A-FA29-C440-8E39-7762AD5970CE}" destId="{6381B697-5B31-C24A-8D7F-6B11CB8E9957}" srcOrd="1" destOrd="0" presId="urn:microsoft.com/office/officeart/2005/8/layout/orgChart1"/>
    <dgm:cxn modelId="{DF92F6AC-883C-4239-91B5-BA9705C98B3E}" type="presOf" srcId="{41A66613-F8F0-5043-91DA-5E30625C3736}" destId="{C11D0772-AD26-6B4A-8267-AF06ECFEF9DF}" srcOrd="0" destOrd="0" presId="urn:microsoft.com/office/officeart/2005/8/layout/orgChart1"/>
    <dgm:cxn modelId="{4BB6021B-35AE-2B45-BCDF-36FDE473177D}" srcId="{88429089-3A4A-BF46-AB16-E3C26ECF098B}" destId="{8E1B4C3F-962A-064C-B348-8A5662156E0E}" srcOrd="0" destOrd="0" parTransId="{944B0DA3-73D0-6D48-AFEB-44F5DEA7BF89}" sibTransId="{5E49818C-B09F-884C-83B4-11C31520EC92}"/>
    <dgm:cxn modelId="{E5B5E9D7-1CFC-4A3D-837F-7D8BEC18D7F4}" type="presOf" srcId="{8E1B4C3F-962A-064C-B348-8A5662156E0E}" destId="{3EE986FC-3344-C346-8B1A-6341107974E2}" srcOrd="0" destOrd="0" presId="urn:microsoft.com/office/officeart/2005/8/layout/orgChart1"/>
    <dgm:cxn modelId="{1A551837-4B87-49AC-96CD-26732668453C}" type="presOf" srcId="{8E3B0CF4-65AD-9447-800C-9B65F6D6E1E8}" destId="{FA850209-7071-9745-AE2A-7D2A8DF9F280}" srcOrd="1" destOrd="0" presId="urn:microsoft.com/office/officeart/2005/8/layout/orgChart1"/>
    <dgm:cxn modelId="{F4C09D2D-E64B-0D40-9F30-1ACE0A10777F}" srcId="{41A66613-F8F0-5043-91DA-5E30625C3736}" destId="{8FEF36D0-8532-094D-97B0-9768C9D23F37}" srcOrd="0" destOrd="0" parTransId="{123F9F85-C606-9D46-B942-6E608A5E3DDA}" sibTransId="{F463AF41-FF7B-FF48-9D2F-117EDFC9030A}"/>
    <dgm:cxn modelId="{599C7A6D-A61E-4817-BE44-D624E465F945}" type="presOf" srcId="{74C33BBB-27AF-5044-A85F-C0BCA50D8A87}" destId="{0D68E6E6-C1C4-AA41-BA32-C8E2B7F5834E}" srcOrd="1" destOrd="0" presId="urn:microsoft.com/office/officeart/2005/8/layout/orgChart1"/>
    <dgm:cxn modelId="{5C0B13A9-89DF-4607-A2F6-816028FBF1A4}" type="presOf" srcId="{296E88F8-2698-D644-830A-E74861139BC8}" destId="{13516CE3-2B7A-5842-B1BC-251A3ADAAE78}" srcOrd="0" destOrd="0" presId="urn:microsoft.com/office/officeart/2005/8/layout/orgChart1"/>
    <dgm:cxn modelId="{79A0D9AD-7A69-47A4-BCEC-AD264989E44C}" type="presOf" srcId="{13D57A90-CDBA-0547-A4CB-CDA39E03E64B}" destId="{3F8D3214-68CD-9E41-90A6-582B8594BB33}" srcOrd="0" destOrd="0" presId="urn:microsoft.com/office/officeart/2005/8/layout/orgChart1"/>
    <dgm:cxn modelId="{84BC581D-6E6C-E74F-841C-877EEEFE9368}" srcId="{32183B6A-FA29-C440-8E39-7762AD5970CE}" destId="{88429089-3A4A-BF46-AB16-E3C26ECF098B}" srcOrd="2" destOrd="0" parTransId="{F75747B8-1700-7F4A-BE3E-87E30E83A162}" sibTransId="{EA2A44A3-33AA-5842-87ED-A7AE5A93C396}"/>
    <dgm:cxn modelId="{386F31A0-0E32-4652-AC2C-0394DF938976}" type="presOf" srcId="{91453430-BE6F-6948-A527-A360B1C77B4E}" destId="{F88DC035-063D-7A4B-9BC7-F8BDC49F85E4}" srcOrd="1" destOrd="0" presId="urn:microsoft.com/office/officeart/2005/8/layout/orgChart1"/>
    <dgm:cxn modelId="{E5298F9C-87C5-4385-924A-5CC58840E7F6}" type="presOf" srcId="{F75747B8-1700-7F4A-BE3E-87E30E83A162}" destId="{64E10086-95E8-6244-A704-F55F59C21274}" srcOrd="0" destOrd="0" presId="urn:microsoft.com/office/officeart/2005/8/layout/orgChart1"/>
    <dgm:cxn modelId="{B81BD5B0-9A30-A74B-A925-C9EE276C6F7A}" srcId="{88429089-3A4A-BF46-AB16-E3C26ECF098B}" destId="{9CCC72A9-DCFC-7244-ADE4-EA1CE5CD083A}" srcOrd="3" destOrd="0" parTransId="{CB69E6FD-2A99-0844-811D-6F51AEFDF5B9}" sibTransId="{35141A0C-EC44-FD47-B452-C595F661693E}"/>
    <dgm:cxn modelId="{BA67F103-AD78-4CEB-84B7-B89AEFB59925}" type="presOf" srcId="{8FEF36D0-8532-094D-97B0-9768C9D23F37}" destId="{ED70B18E-AF6A-8047-850D-4CA5665AFB63}" srcOrd="0" destOrd="0" presId="urn:microsoft.com/office/officeart/2005/8/layout/orgChart1"/>
    <dgm:cxn modelId="{3BB1BB23-C5BE-41C2-AA3F-29B5E93C5468}" type="presOf" srcId="{9CCC72A9-DCFC-7244-ADE4-EA1CE5CD083A}" destId="{EEDA1BC1-3555-FA4C-BFDF-B7100C7BBBFC}" srcOrd="0" destOrd="0" presId="urn:microsoft.com/office/officeart/2005/8/layout/orgChart1"/>
    <dgm:cxn modelId="{B2B8E2E7-C7DA-8F4D-AD0E-7DD14FD44F84}" srcId="{41A66613-F8F0-5043-91DA-5E30625C3736}" destId="{91453430-BE6F-6948-A527-A360B1C77B4E}" srcOrd="1" destOrd="0" parTransId="{9A052053-4596-2B42-A598-302228403CA8}" sibTransId="{05AE2E7E-91CF-C94C-8519-D39DB7D51533}"/>
    <dgm:cxn modelId="{113BDCBF-4441-484B-9BFE-72D3F2B7ABC7}" type="presOf" srcId="{91453430-BE6F-6948-A527-A360B1C77B4E}" destId="{623D67F4-B987-B747-B425-4AF714572B40}" srcOrd="0" destOrd="0" presId="urn:microsoft.com/office/officeart/2005/8/layout/orgChart1"/>
    <dgm:cxn modelId="{052C295F-C1B6-4CE0-89D0-F7901C398C67}" type="presOf" srcId="{C70D9F7C-D52C-D747-A3AE-4D8061182E43}" destId="{5A359BBD-50EB-B443-A5B1-E5D63967259C}" srcOrd="1" destOrd="0" presId="urn:microsoft.com/office/officeart/2005/8/layout/orgChart1"/>
    <dgm:cxn modelId="{EEE9B0B7-8D07-4066-8A59-DD94E3BB17E1}" type="presOf" srcId="{944B0DA3-73D0-6D48-AFEB-44F5DEA7BF89}" destId="{0F1914A6-F57F-5744-864F-E595795BBCF1}" srcOrd="0" destOrd="0" presId="urn:microsoft.com/office/officeart/2005/8/layout/orgChart1"/>
    <dgm:cxn modelId="{DB63E135-8EEF-451E-AD32-DEB22CDEDA01}" type="presOf" srcId="{D54FEAAA-E025-7747-AD72-C2699EB6E57D}" destId="{D2DF565C-7FBB-5546-8DC9-14B01DF5DDB8}" srcOrd="0" destOrd="0" presId="urn:microsoft.com/office/officeart/2005/8/layout/orgChart1"/>
    <dgm:cxn modelId="{17E0F8C5-6BFC-4360-90C7-7BA64890AA31}" type="presOf" srcId="{9CCC72A9-DCFC-7244-ADE4-EA1CE5CD083A}" destId="{3D2D5BFC-5DFA-5140-8497-4160D1F22C5B}" srcOrd="1" destOrd="0" presId="urn:microsoft.com/office/officeart/2005/8/layout/orgChart1"/>
    <dgm:cxn modelId="{746EF71E-5DF6-45A1-8936-6FD14FB63273}" type="presOf" srcId="{B689382D-5640-874C-B14F-A19BDD7828E0}" destId="{42991E22-124F-6844-9B27-9173D59CBFE3}" srcOrd="0" destOrd="0" presId="urn:microsoft.com/office/officeart/2005/8/layout/orgChart1"/>
    <dgm:cxn modelId="{D9E1CC14-BBBA-184A-92A3-329EA0A798A3}" srcId="{32183B6A-FA29-C440-8E39-7762AD5970CE}" destId="{41A66613-F8F0-5043-91DA-5E30625C3736}" srcOrd="0" destOrd="0" parTransId="{37D8979A-1DF4-2A42-94B8-504182C7E0E4}" sibTransId="{879C849B-B919-E64B-BB7C-561F4D65285D}"/>
    <dgm:cxn modelId="{614B8EAB-3A57-4275-8DBF-CC11628AFF4E}" type="presOf" srcId="{37D8979A-1DF4-2A42-94B8-504182C7E0E4}" destId="{0EF2F387-B6DF-9C4F-B3A6-34533CBEBD33}" srcOrd="0" destOrd="0" presId="urn:microsoft.com/office/officeart/2005/8/layout/orgChart1"/>
    <dgm:cxn modelId="{F9E7986E-9AE0-48AC-A721-09A4D6992775}" type="presOf" srcId="{EEF8697E-6CE6-D347-9F74-D21D5578427E}" destId="{1D710C22-1F9D-624E-B831-A25FF2E09FA6}" srcOrd="0" destOrd="0" presId="urn:microsoft.com/office/officeart/2005/8/layout/orgChart1"/>
    <dgm:cxn modelId="{27DE9F05-B22C-4B13-AFF0-ACE90D177AB9}" type="presOf" srcId="{13D57A90-CDBA-0547-A4CB-CDA39E03E64B}" destId="{F293B261-47B8-6E47-98CE-C2B2BD7078A3}" srcOrd="1" destOrd="0" presId="urn:microsoft.com/office/officeart/2005/8/layout/orgChart1"/>
    <dgm:cxn modelId="{449021CE-1B10-44D2-9E91-87ABD762176D}" type="presOf" srcId="{32183B6A-FA29-C440-8E39-7762AD5970CE}" destId="{723CDCEF-7F69-314D-B077-F78A60AFBA6E}" srcOrd="0" destOrd="0" presId="urn:microsoft.com/office/officeart/2005/8/layout/orgChart1"/>
    <dgm:cxn modelId="{A330A1EA-FB00-4A87-A4A1-D48F24B140C3}" type="presOf" srcId="{8FEF36D0-8532-094D-97B0-9768C9D23F37}" destId="{397BA4C2-BCE2-3E46-A4FF-7E5FB7CE5DF2}" srcOrd="1" destOrd="0" presId="urn:microsoft.com/office/officeart/2005/8/layout/orgChart1"/>
    <dgm:cxn modelId="{EA655D3C-AC2B-4950-8EFE-4D2D4C2C6B6F}" type="presOf" srcId="{CB69E6FD-2A99-0844-811D-6F51AEFDF5B9}" destId="{2307F52D-1BD6-D34B-BFE5-4B8EA1C95C77}" srcOrd="0" destOrd="0" presId="urn:microsoft.com/office/officeart/2005/8/layout/orgChart1"/>
    <dgm:cxn modelId="{97332416-7949-4F8B-A111-12EDCB1B1308}" type="presOf" srcId="{65F85C13-BA88-1346-9F28-678221C6EC40}" destId="{E08AA24A-D3FE-FA49-AA91-1142CB1DF754}" srcOrd="0" destOrd="0" presId="urn:microsoft.com/office/officeart/2005/8/layout/orgChart1"/>
    <dgm:cxn modelId="{5E23A3C9-BBF9-C445-8029-9F86CA83D5E2}" srcId="{32183B6A-FA29-C440-8E39-7762AD5970CE}" destId="{EEF8697E-6CE6-D347-9F74-D21D5578427E}" srcOrd="1" destOrd="0" parTransId="{B689382D-5640-874C-B14F-A19BDD7828E0}" sibTransId="{6ED09B11-64A0-AA46-A2EF-BBE63BBDA210}"/>
    <dgm:cxn modelId="{8B266908-F854-4F36-A13E-54CA7C87C00B}" type="presOf" srcId="{C70D9F7C-D52C-D747-A3AE-4D8061182E43}" destId="{60C96770-BF72-D641-9C3A-C77E17881B71}" srcOrd="0" destOrd="0" presId="urn:microsoft.com/office/officeart/2005/8/layout/orgChart1"/>
    <dgm:cxn modelId="{B67A3CE0-B11D-4A1F-AC57-076BCFE7F83D}" type="presOf" srcId="{FC65069C-FAD1-5B41-A209-C67132B39AF3}" destId="{EF701EC5-11DF-4D43-8A6B-82A0B93AF58F}" srcOrd="0" destOrd="0" presId="urn:microsoft.com/office/officeart/2005/8/layout/orgChart1"/>
    <dgm:cxn modelId="{3CEF2E34-6E9C-4025-9352-1BED19B5AA2F}" type="presOf" srcId="{143992FB-4DB4-C24D-8E8F-81EFD32AE765}" destId="{C09363FE-34A0-174C-88B0-8DC3707A904B}" srcOrd="0" destOrd="0" presId="urn:microsoft.com/office/officeart/2005/8/layout/orgChart1"/>
    <dgm:cxn modelId="{9BC6C7D2-8766-428C-8FBC-5E2F73846435}" type="presOf" srcId="{EEF8697E-6CE6-D347-9F74-D21D5578427E}" destId="{46D3EF6F-4F69-D341-8CDF-6E59AE469D8D}" srcOrd="1" destOrd="0" presId="urn:microsoft.com/office/officeart/2005/8/layout/orgChart1"/>
    <dgm:cxn modelId="{86D53C0B-D5F6-47A1-8DCE-8485E71F1213}" type="presOf" srcId="{8E3B0CF4-65AD-9447-800C-9B65F6D6E1E8}" destId="{652989A7-4979-D840-A006-5A7B46A41C60}" srcOrd="0" destOrd="0" presId="urn:microsoft.com/office/officeart/2005/8/layout/orgChart1"/>
    <dgm:cxn modelId="{BB9A882E-D933-45AD-A207-3A2AD3AB93CA}" type="presOf" srcId="{8E1B4C3F-962A-064C-B348-8A5662156E0E}" destId="{32B5FFB3-0EB5-4343-B457-46E2B74070D5}" srcOrd="1" destOrd="0" presId="urn:microsoft.com/office/officeart/2005/8/layout/orgChart1"/>
    <dgm:cxn modelId="{8FEC22CA-C688-47BB-A18F-EB0D73C0F0EC}" type="presOf" srcId="{88429089-3A4A-BF46-AB16-E3C26ECF098B}" destId="{FA8DD1AF-F075-6848-BFF3-319BF58E28CA}" srcOrd="1" destOrd="0" presId="urn:microsoft.com/office/officeart/2005/8/layout/orgChart1"/>
    <dgm:cxn modelId="{78340ADB-79D0-4595-8BF6-0E1535C2F6B6}" type="presOf" srcId="{123F9F85-C606-9D46-B942-6E608A5E3DDA}" destId="{6AE70F20-5A43-9B4B-AC54-481C36E225E3}" srcOrd="0" destOrd="0" presId="urn:microsoft.com/office/officeart/2005/8/layout/orgChart1"/>
    <dgm:cxn modelId="{559DE94E-B8AF-4F9F-8A5C-37347374659C}" type="presParOf" srcId="{E08AA24A-D3FE-FA49-AA91-1142CB1DF754}" destId="{F7E6F3B2-3572-1145-887F-4ECE351E35F9}" srcOrd="0" destOrd="0" presId="urn:microsoft.com/office/officeart/2005/8/layout/orgChart1"/>
    <dgm:cxn modelId="{2A4AAE8D-5D54-458B-B13F-0E1D369782C8}" type="presParOf" srcId="{F7E6F3B2-3572-1145-887F-4ECE351E35F9}" destId="{24CB22B6-7366-2249-9BBA-3B0484AFDBD9}" srcOrd="0" destOrd="0" presId="urn:microsoft.com/office/officeart/2005/8/layout/orgChart1"/>
    <dgm:cxn modelId="{632A2BAE-6BEE-401F-8BBD-2FD5E03DC5F1}" type="presParOf" srcId="{24CB22B6-7366-2249-9BBA-3B0484AFDBD9}" destId="{723CDCEF-7F69-314D-B077-F78A60AFBA6E}" srcOrd="0" destOrd="0" presId="urn:microsoft.com/office/officeart/2005/8/layout/orgChart1"/>
    <dgm:cxn modelId="{374320B0-8889-416C-BAB4-0FD4ABC05167}" type="presParOf" srcId="{24CB22B6-7366-2249-9BBA-3B0484AFDBD9}" destId="{6381B697-5B31-C24A-8D7F-6B11CB8E9957}" srcOrd="1" destOrd="0" presId="urn:microsoft.com/office/officeart/2005/8/layout/orgChart1"/>
    <dgm:cxn modelId="{E1A59FFA-FC1C-406C-985B-836C772954CF}" type="presParOf" srcId="{F7E6F3B2-3572-1145-887F-4ECE351E35F9}" destId="{734294EF-4EAA-D942-AD00-FEB2139D06D6}" srcOrd="1" destOrd="0" presId="urn:microsoft.com/office/officeart/2005/8/layout/orgChart1"/>
    <dgm:cxn modelId="{BA80BC8C-41A2-44A8-9EE5-3350D973C65B}" type="presParOf" srcId="{734294EF-4EAA-D942-AD00-FEB2139D06D6}" destId="{0EF2F387-B6DF-9C4F-B3A6-34533CBEBD33}" srcOrd="0" destOrd="0" presId="urn:microsoft.com/office/officeart/2005/8/layout/orgChart1"/>
    <dgm:cxn modelId="{216D983C-3FC1-47AE-B310-F497B8CE2FB4}" type="presParOf" srcId="{734294EF-4EAA-D942-AD00-FEB2139D06D6}" destId="{F3D4F8D1-7BD0-5C40-8815-68F9B97625CF}" srcOrd="1" destOrd="0" presId="urn:microsoft.com/office/officeart/2005/8/layout/orgChart1"/>
    <dgm:cxn modelId="{5E7CD77E-0C5B-47CE-B5BA-0FE66AE1AC91}" type="presParOf" srcId="{F3D4F8D1-7BD0-5C40-8815-68F9B97625CF}" destId="{5B48BE20-A662-A64C-A760-34CCCC9357DE}" srcOrd="0" destOrd="0" presId="urn:microsoft.com/office/officeart/2005/8/layout/orgChart1"/>
    <dgm:cxn modelId="{14BFFAA5-12BD-499B-82E6-13451BAAF2FA}" type="presParOf" srcId="{5B48BE20-A662-A64C-A760-34CCCC9357DE}" destId="{C11D0772-AD26-6B4A-8267-AF06ECFEF9DF}" srcOrd="0" destOrd="0" presId="urn:microsoft.com/office/officeart/2005/8/layout/orgChart1"/>
    <dgm:cxn modelId="{8E870492-E95A-4D6D-BFF9-AD5B3EF97E4C}" type="presParOf" srcId="{5B48BE20-A662-A64C-A760-34CCCC9357DE}" destId="{2234E0DF-EEF7-B243-8DA0-1347B3ED70A2}" srcOrd="1" destOrd="0" presId="urn:microsoft.com/office/officeart/2005/8/layout/orgChart1"/>
    <dgm:cxn modelId="{B25DDFE8-4985-4BCF-AF4E-0B0258CF9B1E}" type="presParOf" srcId="{F3D4F8D1-7BD0-5C40-8815-68F9B97625CF}" destId="{8DC7D377-1C92-924C-8610-F9DB0A9E1027}" srcOrd="1" destOrd="0" presId="urn:microsoft.com/office/officeart/2005/8/layout/orgChart1"/>
    <dgm:cxn modelId="{6EFD5ECE-C12B-415B-8195-CA8420C6EEF2}" type="presParOf" srcId="{8DC7D377-1C92-924C-8610-F9DB0A9E1027}" destId="{6AE70F20-5A43-9B4B-AC54-481C36E225E3}" srcOrd="0" destOrd="0" presId="urn:microsoft.com/office/officeart/2005/8/layout/orgChart1"/>
    <dgm:cxn modelId="{80A743D0-7956-429F-AB8F-5811E6C5D6EA}" type="presParOf" srcId="{8DC7D377-1C92-924C-8610-F9DB0A9E1027}" destId="{CD05C3EC-E896-A04F-A749-7C05721EEB0C}" srcOrd="1" destOrd="0" presId="urn:microsoft.com/office/officeart/2005/8/layout/orgChart1"/>
    <dgm:cxn modelId="{F89DB261-6B58-4C48-976C-04714DF144D7}" type="presParOf" srcId="{CD05C3EC-E896-A04F-A749-7C05721EEB0C}" destId="{51F3CF63-AA43-A04D-A9DE-0517C2B8E99A}" srcOrd="0" destOrd="0" presId="urn:microsoft.com/office/officeart/2005/8/layout/orgChart1"/>
    <dgm:cxn modelId="{C0FB211B-B46A-429F-9A7F-FE928EB15FBC}" type="presParOf" srcId="{51F3CF63-AA43-A04D-A9DE-0517C2B8E99A}" destId="{ED70B18E-AF6A-8047-850D-4CA5665AFB63}" srcOrd="0" destOrd="0" presId="urn:microsoft.com/office/officeart/2005/8/layout/orgChart1"/>
    <dgm:cxn modelId="{452D43D8-8FEB-460F-89C0-C73A44213FD5}" type="presParOf" srcId="{51F3CF63-AA43-A04D-A9DE-0517C2B8E99A}" destId="{397BA4C2-BCE2-3E46-A4FF-7E5FB7CE5DF2}" srcOrd="1" destOrd="0" presId="urn:microsoft.com/office/officeart/2005/8/layout/orgChart1"/>
    <dgm:cxn modelId="{E6AC92A0-5D6F-4C6F-A809-93B50FB7B64C}" type="presParOf" srcId="{CD05C3EC-E896-A04F-A749-7C05721EEB0C}" destId="{BD6F7BA4-3D6C-3846-B5C3-7A3D78B00E2D}" srcOrd="1" destOrd="0" presId="urn:microsoft.com/office/officeart/2005/8/layout/orgChart1"/>
    <dgm:cxn modelId="{4B7E741B-024E-489E-B0CD-568267059086}" type="presParOf" srcId="{CD05C3EC-E896-A04F-A749-7C05721EEB0C}" destId="{D3FF3B42-D398-D347-8C22-3B5251A1501E}" srcOrd="2" destOrd="0" presId="urn:microsoft.com/office/officeart/2005/8/layout/orgChart1"/>
    <dgm:cxn modelId="{15E81B4C-292A-4290-80F2-81A4E736455A}" type="presParOf" srcId="{8DC7D377-1C92-924C-8610-F9DB0A9E1027}" destId="{EE845BA2-E917-8348-BCF4-FBD36C1FC7A9}" srcOrd="2" destOrd="0" presId="urn:microsoft.com/office/officeart/2005/8/layout/orgChart1"/>
    <dgm:cxn modelId="{8DB2CA8B-AC8A-4D03-A9B3-AEEC5C68698D}" type="presParOf" srcId="{8DC7D377-1C92-924C-8610-F9DB0A9E1027}" destId="{6F804BC9-03EF-C14E-B692-9CF57F9032A7}" srcOrd="3" destOrd="0" presId="urn:microsoft.com/office/officeart/2005/8/layout/orgChart1"/>
    <dgm:cxn modelId="{D6364CE0-C7D1-46FA-9887-62FBB5F60E66}" type="presParOf" srcId="{6F804BC9-03EF-C14E-B692-9CF57F9032A7}" destId="{5B7268FD-E167-3345-A451-6B3DA5EEE0BD}" srcOrd="0" destOrd="0" presId="urn:microsoft.com/office/officeart/2005/8/layout/orgChart1"/>
    <dgm:cxn modelId="{A4EB19FD-1412-4EE5-BF82-FA212E646E15}" type="presParOf" srcId="{5B7268FD-E167-3345-A451-6B3DA5EEE0BD}" destId="{623D67F4-B987-B747-B425-4AF714572B40}" srcOrd="0" destOrd="0" presId="urn:microsoft.com/office/officeart/2005/8/layout/orgChart1"/>
    <dgm:cxn modelId="{BEB945CA-543A-470E-ADED-92ED537F57FD}" type="presParOf" srcId="{5B7268FD-E167-3345-A451-6B3DA5EEE0BD}" destId="{F88DC035-063D-7A4B-9BC7-F8BDC49F85E4}" srcOrd="1" destOrd="0" presId="urn:microsoft.com/office/officeart/2005/8/layout/orgChart1"/>
    <dgm:cxn modelId="{3EB3FF1F-ED8B-44A1-86E6-5DADD262EEA2}" type="presParOf" srcId="{6F804BC9-03EF-C14E-B692-9CF57F9032A7}" destId="{4A945C53-BA18-6444-9D18-4EB6DC7A5ADD}" srcOrd="1" destOrd="0" presId="urn:microsoft.com/office/officeart/2005/8/layout/orgChart1"/>
    <dgm:cxn modelId="{7ED9DBDE-1E1E-4391-A350-4089BC67767F}" type="presParOf" srcId="{6F804BC9-03EF-C14E-B692-9CF57F9032A7}" destId="{455B09A6-12CF-4F42-810D-1DFB86774A82}" srcOrd="2" destOrd="0" presId="urn:microsoft.com/office/officeart/2005/8/layout/orgChart1"/>
    <dgm:cxn modelId="{97C71A5A-6CF1-4269-8EAD-4272EFBA8CE4}" type="presParOf" srcId="{F3D4F8D1-7BD0-5C40-8815-68F9B97625CF}" destId="{B01D99DE-61AE-0646-A11C-B8729289573E}" srcOrd="2" destOrd="0" presId="urn:microsoft.com/office/officeart/2005/8/layout/orgChart1"/>
    <dgm:cxn modelId="{AC8FA498-9B93-4312-8697-3FED13B5AAEE}" type="presParOf" srcId="{734294EF-4EAA-D942-AD00-FEB2139D06D6}" destId="{42991E22-124F-6844-9B27-9173D59CBFE3}" srcOrd="2" destOrd="0" presId="urn:microsoft.com/office/officeart/2005/8/layout/orgChart1"/>
    <dgm:cxn modelId="{EA191A2E-843B-4123-BE1A-5FF27CD0B32C}" type="presParOf" srcId="{734294EF-4EAA-D942-AD00-FEB2139D06D6}" destId="{B7AE012D-D327-7141-8289-9424835168A9}" srcOrd="3" destOrd="0" presId="urn:microsoft.com/office/officeart/2005/8/layout/orgChart1"/>
    <dgm:cxn modelId="{E93B3FC2-C549-4EC3-A020-9A9FC0F9DCB9}" type="presParOf" srcId="{B7AE012D-D327-7141-8289-9424835168A9}" destId="{AC044A84-FF1C-A74B-A8ED-38D83397F9A6}" srcOrd="0" destOrd="0" presId="urn:microsoft.com/office/officeart/2005/8/layout/orgChart1"/>
    <dgm:cxn modelId="{9F1BEF62-0839-450D-AF3A-F62FBF09B165}" type="presParOf" srcId="{AC044A84-FF1C-A74B-A8ED-38D83397F9A6}" destId="{1D710C22-1F9D-624E-B831-A25FF2E09FA6}" srcOrd="0" destOrd="0" presId="urn:microsoft.com/office/officeart/2005/8/layout/orgChart1"/>
    <dgm:cxn modelId="{6F879455-5743-42B2-BB5C-44BD9154C533}" type="presParOf" srcId="{AC044A84-FF1C-A74B-A8ED-38D83397F9A6}" destId="{46D3EF6F-4F69-D341-8CDF-6E59AE469D8D}" srcOrd="1" destOrd="0" presId="urn:microsoft.com/office/officeart/2005/8/layout/orgChart1"/>
    <dgm:cxn modelId="{7CFF1EDC-3AEA-426A-A0B1-92A63E88375B}" type="presParOf" srcId="{B7AE012D-D327-7141-8289-9424835168A9}" destId="{6A42CB4D-92FE-604A-848F-D41B8EEFFBD3}" srcOrd="1" destOrd="0" presId="urn:microsoft.com/office/officeart/2005/8/layout/orgChart1"/>
    <dgm:cxn modelId="{74D1909A-2F4E-4FCE-A683-82297288B1F2}" type="presParOf" srcId="{B7AE012D-D327-7141-8289-9424835168A9}" destId="{F8BAAA68-4F2A-3348-84D7-EFF96CBEA2AC}" srcOrd="2" destOrd="0" presId="urn:microsoft.com/office/officeart/2005/8/layout/orgChart1"/>
    <dgm:cxn modelId="{D2265777-35D4-4F1E-8EC3-859394349A56}" type="presParOf" srcId="{734294EF-4EAA-D942-AD00-FEB2139D06D6}" destId="{64E10086-95E8-6244-A704-F55F59C21274}" srcOrd="4" destOrd="0" presId="urn:microsoft.com/office/officeart/2005/8/layout/orgChart1"/>
    <dgm:cxn modelId="{2B3FC298-B7A1-498C-8E9D-8ADC6FDC93E5}" type="presParOf" srcId="{734294EF-4EAA-D942-AD00-FEB2139D06D6}" destId="{B47799D6-CEDE-0B4D-ABB9-F0E158DB05BC}" srcOrd="5" destOrd="0" presId="urn:microsoft.com/office/officeart/2005/8/layout/orgChart1"/>
    <dgm:cxn modelId="{BEA885A5-D49B-4B60-9374-5FD79E227FCA}" type="presParOf" srcId="{B47799D6-CEDE-0B4D-ABB9-F0E158DB05BC}" destId="{53FD6644-8C73-834E-81CA-BCCAFD2562D5}" srcOrd="0" destOrd="0" presId="urn:microsoft.com/office/officeart/2005/8/layout/orgChart1"/>
    <dgm:cxn modelId="{6F331967-FE6D-42D5-AAC4-17EF4FB57312}" type="presParOf" srcId="{53FD6644-8C73-834E-81CA-BCCAFD2562D5}" destId="{14D630DA-35A1-8843-9A4B-DE113F64FA4D}" srcOrd="0" destOrd="0" presId="urn:microsoft.com/office/officeart/2005/8/layout/orgChart1"/>
    <dgm:cxn modelId="{DB76C01C-DE7B-40D7-B7F4-5D4F6D31C89B}" type="presParOf" srcId="{53FD6644-8C73-834E-81CA-BCCAFD2562D5}" destId="{FA8DD1AF-F075-6848-BFF3-319BF58E28CA}" srcOrd="1" destOrd="0" presId="urn:microsoft.com/office/officeart/2005/8/layout/orgChart1"/>
    <dgm:cxn modelId="{6FAE5C30-4B1E-4CBD-B8E3-3739616EFAE0}" type="presParOf" srcId="{B47799D6-CEDE-0B4D-ABB9-F0E158DB05BC}" destId="{D845025A-06C4-4141-B89D-5B83BCC9C48F}" srcOrd="1" destOrd="0" presId="urn:microsoft.com/office/officeart/2005/8/layout/orgChart1"/>
    <dgm:cxn modelId="{6B82E719-489C-4DC0-B896-606C58DA5079}" type="presParOf" srcId="{D845025A-06C4-4141-B89D-5B83BCC9C48F}" destId="{0F1914A6-F57F-5744-864F-E595795BBCF1}" srcOrd="0" destOrd="0" presId="urn:microsoft.com/office/officeart/2005/8/layout/orgChart1"/>
    <dgm:cxn modelId="{B22BB753-8501-4846-B95F-8286AB2FD378}" type="presParOf" srcId="{D845025A-06C4-4141-B89D-5B83BCC9C48F}" destId="{16971465-5D73-794C-9177-DD5E2CCA1D3E}" srcOrd="1" destOrd="0" presId="urn:microsoft.com/office/officeart/2005/8/layout/orgChart1"/>
    <dgm:cxn modelId="{6748D6AA-25F4-4AA1-BC8D-D65A687F6FEE}" type="presParOf" srcId="{16971465-5D73-794C-9177-DD5E2CCA1D3E}" destId="{580FE026-397A-8F4D-B6F7-58FE460AE134}" srcOrd="0" destOrd="0" presId="urn:microsoft.com/office/officeart/2005/8/layout/orgChart1"/>
    <dgm:cxn modelId="{A17B601A-90C8-4B3A-AE9F-9D7467C7C88B}" type="presParOf" srcId="{580FE026-397A-8F4D-B6F7-58FE460AE134}" destId="{3EE986FC-3344-C346-8B1A-6341107974E2}" srcOrd="0" destOrd="0" presId="urn:microsoft.com/office/officeart/2005/8/layout/orgChart1"/>
    <dgm:cxn modelId="{F9881D82-6A7F-4DF2-B102-78147248D0DD}" type="presParOf" srcId="{580FE026-397A-8F4D-B6F7-58FE460AE134}" destId="{32B5FFB3-0EB5-4343-B457-46E2B74070D5}" srcOrd="1" destOrd="0" presId="urn:microsoft.com/office/officeart/2005/8/layout/orgChart1"/>
    <dgm:cxn modelId="{2848F314-D83A-46F7-9B6B-D35E9FFA70A5}" type="presParOf" srcId="{16971465-5D73-794C-9177-DD5E2CCA1D3E}" destId="{3A0D53F4-61CD-0743-9267-C65BD4169A55}" srcOrd="1" destOrd="0" presId="urn:microsoft.com/office/officeart/2005/8/layout/orgChart1"/>
    <dgm:cxn modelId="{BF478B30-F198-414F-BAEE-B3A78DE41E58}" type="presParOf" srcId="{16971465-5D73-794C-9177-DD5E2CCA1D3E}" destId="{D0B118B6-B37D-EB47-A0AB-312C79CC7B7D}" srcOrd="2" destOrd="0" presId="urn:microsoft.com/office/officeart/2005/8/layout/orgChart1"/>
    <dgm:cxn modelId="{7718D78A-963C-40D8-AB78-11097F099EA7}" type="presParOf" srcId="{D845025A-06C4-4141-B89D-5B83BCC9C48F}" destId="{D2DF565C-7FBB-5546-8DC9-14B01DF5DDB8}" srcOrd="2" destOrd="0" presId="urn:microsoft.com/office/officeart/2005/8/layout/orgChart1"/>
    <dgm:cxn modelId="{DF6AF264-D2E2-4FDC-8CE1-AA2146DC1A96}" type="presParOf" srcId="{D845025A-06C4-4141-B89D-5B83BCC9C48F}" destId="{85E9E8FA-1BDD-CE42-9465-5DC70734E1C2}" srcOrd="3" destOrd="0" presId="urn:microsoft.com/office/officeart/2005/8/layout/orgChart1"/>
    <dgm:cxn modelId="{A66E90E0-8EAA-4222-B92A-03866AD4A5BC}" type="presParOf" srcId="{85E9E8FA-1BDD-CE42-9465-5DC70734E1C2}" destId="{3DA57EFB-829D-6A4A-9D41-C5613BB75AC6}" srcOrd="0" destOrd="0" presId="urn:microsoft.com/office/officeart/2005/8/layout/orgChart1"/>
    <dgm:cxn modelId="{0EE62078-490A-460A-B4C7-0C65DA4B5C4B}" type="presParOf" srcId="{3DA57EFB-829D-6A4A-9D41-C5613BB75AC6}" destId="{60C96770-BF72-D641-9C3A-C77E17881B71}" srcOrd="0" destOrd="0" presId="urn:microsoft.com/office/officeart/2005/8/layout/orgChart1"/>
    <dgm:cxn modelId="{F1925818-2D5D-4F9E-926E-B1DA29604D19}" type="presParOf" srcId="{3DA57EFB-829D-6A4A-9D41-C5613BB75AC6}" destId="{5A359BBD-50EB-B443-A5B1-E5D63967259C}" srcOrd="1" destOrd="0" presId="urn:microsoft.com/office/officeart/2005/8/layout/orgChart1"/>
    <dgm:cxn modelId="{2D669EB5-5633-4EF0-BFC3-32D5A856216B}" type="presParOf" srcId="{85E9E8FA-1BDD-CE42-9465-5DC70734E1C2}" destId="{CFCDAF7B-B4FA-DC4F-8AF8-F73213F9B21D}" srcOrd="1" destOrd="0" presId="urn:microsoft.com/office/officeart/2005/8/layout/orgChart1"/>
    <dgm:cxn modelId="{B7685A23-FE89-42CB-8B95-7CED06C3BB6B}" type="presParOf" srcId="{85E9E8FA-1BDD-CE42-9465-5DC70734E1C2}" destId="{009097DB-083C-7042-91D4-9B9C25274ADB}" srcOrd="2" destOrd="0" presId="urn:microsoft.com/office/officeart/2005/8/layout/orgChart1"/>
    <dgm:cxn modelId="{BF009948-E88E-4EAE-9CC4-F11B2394DD52}" type="presParOf" srcId="{D845025A-06C4-4141-B89D-5B83BCC9C48F}" destId="{EF701EC5-11DF-4D43-8A6B-82A0B93AF58F}" srcOrd="4" destOrd="0" presId="urn:microsoft.com/office/officeart/2005/8/layout/orgChart1"/>
    <dgm:cxn modelId="{F0375065-3062-4D48-8268-4AFE9E7D45D8}" type="presParOf" srcId="{D845025A-06C4-4141-B89D-5B83BCC9C48F}" destId="{08223871-EED6-8E4C-B07A-DFFA57A1669F}" srcOrd="5" destOrd="0" presId="urn:microsoft.com/office/officeart/2005/8/layout/orgChart1"/>
    <dgm:cxn modelId="{687DF8E3-7F8F-46DC-B4F4-8275D1017697}" type="presParOf" srcId="{08223871-EED6-8E4C-B07A-DFFA57A1669F}" destId="{0DDEBB70-7C43-0645-A825-9B7133584502}" srcOrd="0" destOrd="0" presId="urn:microsoft.com/office/officeart/2005/8/layout/orgChart1"/>
    <dgm:cxn modelId="{732BDF68-1D1E-4D32-A8BF-680EB515986B}" type="presParOf" srcId="{0DDEBB70-7C43-0645-A825-9B7133584502}" destId="{3F8D3214-68CD-9E41-90A6-582B8594BB33}" srcOrd="0" destOrd="0" presId="urn:microsoft.com/office/officeart/2005/8/layout/orgChart1"/>
    <dgm:cxn modelId="{3D790D4C-ABE0-4473-B07F-597A9858B148}" type="presParOf" srcId="{0DDEBB70-7C43-0645-A825-9B7133584502}" destId="{F293B261-47B8-6E47-98CE-C2B2BD7078A3}" srcOrd="1" destOrd="0" presId="urn:microsoft.com/office/officeart/2005/8/layout/orgChart1"/>
    <dgm:cxn modelId="{8BCCD98A-EAB7-4F51-A679-6C9DC4DD1FFD}" type="presParOf" srcId="{08223871-EED6-8E4C-B07A-DFFA57A1669F}" destId="{B2C66C32-C5FC-9247-9E93-877D356ADF02}" srcOrd="1" destOrd="0" presId="urn:microsoft.com/office/officeart/2005/8/layout/orgChart1"/>
    <dgm:cxn modelId="{A206AD7B-4AD5-40DF-B679-8C79F13E2802}" type="presParOf" srcId="{08223871-EED6-8E4C-B07A-DFFA57A1669F}" destId="{4BC3A770-0CB3-8445-8507-FBC748C4DD08}" srcOrd="2" destOrd="0" presId="urn:microsoft.com/office/officeart/2005/8/layout/orgChart1"/>
    <dgm:cxn modelId="{9291A147-E265-486C-92E1-057495990109}" type="presParOf" srcId="{D845025A-06C4-4141-B89D-5B83BCC9C48F}" destId="{2307F52D-1BD6-D34B-BFE5-4B8EA1C95C77}" srcOrd="6" destOrd="0" presId="urn:microsoft.com/office/officeart/2005/8/layout/orgChart1"/>
    <dgm:cxn modelId="{1CEA0624-8BA0-4D39-BF89-5D5CBCC7E81D}" type="presParOf" srcId="{D845025A-06C4-4141-B89D-5B83BCC9C48F}" destId="{17E1A924-2FF2-7845-9669-0BBD0752B92A}" srcOrd="7" destOrd="0" presId="urn:microsoft.com/office/officeart/2005/8/layout/orgChart1"/>
    <dgm:cxn modelId="{5787D231-7610-48D0-A876-6BCACD2D6B53}" type="presParOf" srcId="{17E1A924-2FF2-7845-9669-0BBD0752B92A}" destId="{95D4D258-FCB8-5346-A81A-13C1E3AE7C4C}" srcOrd="0" destOrd="0" presId="urn:microsoft.com/office/officeart/2005/8/layout/orgChart1"/>
    <dgm:cxn modelId="{B842E10B-FFAD-4B37-8B7D-19EF07DE5F43}" type="presParOf" srcId="{95D4D258-FCB8-5346-A81A-13C1E3AE7C4C}" destId="{EEDA1BC1-3555-FA4C-BFDF-B7100C7BBBFC}" srcOrd="0" destOrd="0" presId="urn:microsoft.com/office/officeart/2005/8/layout/orgChart1"/>
    <dgm:cxn modelId="{9D8EE91F-A03C-4002-A49C-9937E230CD7A}" type="presParOf" srcId="{95D4D258-FCB8-5346-A81A-13C1E3AE7C4C}" destId="{3D2D5BFC-5DFA-5140-8497-4160D1F22C5B}" srcOrd="1" destOrd="0" presId="urn:microsoft.com/office/officeart/2005/8/layout/orgChart1"/>
    <dgm:cxn modelId="{2B271C99-495A-4061-8EF1-BD7F51E74982}" type="presParOf" srcId="{17E1A924-2FF2-7845-9669-0BBD0752B92A}" destId="{C9A3DD11-2DA0-A047-872A-010036A5CF5F}" srcOrd="1" destOrd="0" presId="urn:microsoft.com/office/officeart/2005/8/layout/orgChart1"/>
    <dgm:cxn modelId="{FAC6B3CE-B9D7-4CFF-B32E-6397A6581474}" type="presParOf" srcId="{17E1A924-2FF2-7845-9669-0BBD0752B92A}" destId="{343959DF-CFEB-844A-8C51-4C5414049CB9}" srcOrd="2" destOrd="0" presId="urn:microsoft.com/office/officeart/2005/8/layout/orgChart1"/>
    <dgm:cxn modelId="{0ED093DB-E270-46CD-9A1E-E69B77757103}" type="presParOf" srcId="{B47799D6-CEDE-0B4D-ABB9-F0E158DB05BC}" destId="{19BC6EAC-97EC-374E-B6FD-6983B0A4D43B}" srcOrd="2" destOrd="0" presId="urn:microsoft.com/office/officeart/2005/8/layout/orgChart1"/>
    <dgm:cxn modelId="{0C55E63F-30FB-4575-B5C8-FD3C794A78B8}" type="presParOf" srcId="{734294EF-4EAA-D942-AD00-FEB2139D06D6}" destId="{13516CE3-2B7A-5842-B1BC-251A3ADAAE78}" srcOrd="6" destOrd="0" presId="urn:microsoft.com/office/officeart/2005/8/layout/orgChart1"/>
    <dgm:cxn modelId="{230CAE41-2A31-45D8-B292-963BA8528CA8}" type="presParOf" srcId="{734294EF-4EAA-D942-AD00-FEB2139D06D6}" destId="{3C803381-1535-7E42-B754-2801E57BBB87}" srcOrd="7" destOrd="0" presId="urn:microsoft.com/office/officeart/2005/8/layout/orgChart1"/>
    <dgm:cxn modelId="{62DF0842-3085-4DFB-80FD-28AA61DBF3C6}" type="presParOf" srcId="{3C803381-1535-7E42-B754-2801E57BBB87}" destId="{47294BDA-01DA-6D46-9BEC-F68A783051C2}" srcOrd="0" destOrd="0" presId="urn:microsoft.com/office/officeart/2005/8/layout/orgChart1"/>
    <dgm:cxn modelId="{1079610A-EC7A-4F95-BB8C-4B5BF7A288C9}" type="presParOf" srcId="{47294BDA-01DA-6D46-9BEC-F68A783051C2}" destId="{652989A7-4979-D840-A006-5A7B46A41C60}" srcOrd="0" destOrd="0" presId="urn:microsoft.com/office/officeart/2005/8/layout/orgChart1"/>
    <dgm:cxn modelId="{FD501B0B-F286-4AE7-98E6-CA0F3C302327}" type="presParOf" srcId="{47294BDA-01DA-6D46-9BEC-F68A783051C2}" destId="{FA850209-7071-9745-AE2A-7D2A8DF9F280}" srcOrd="1" destOrd="0" presId="urn:microsoft.com/office/officeart/2005/8/layout/orgChart1"/>
    <dgm:cxn modelId="{24CA50A3-F806-4FB4-BC0A-DE039E5DDEF8}" type="presParOf" srcId="{3C803381-1535-7E42-B754-2801E57BBB87}" destId="{DDCDC1A6-9C19-3642-B130-88F90B7CF55B}" srcOrd="1" destOrd="0" presId="urn:microsoft.com/office/officeart/2005/8/layout/orgChart1"/>
    <dgm:cxn modelId="{63E608C4-26DD-4D2F-ADE8-809ED01CBE36}" type="presParOf" srcId="{DDCDC1A6-9C19-3642-B130-88F90B7CF55B}" destId="{C09363FE-34A0-174C-88B0-8DC3707A904B}" srcOrd="0" destOrd="0" presId="urn:microsoft.com/office/officeart/2005/8/layout/orgChart1"/>
    <dgm:cxn modelId="{E5D4D699-4ABB-42AD-9314-92799CC78B24}" type="presParOf" srcId="{DDCDC1A6-9C19-3642-B130-88F90B7CF55B}" destId="{ED734191-45FA-A34E-98F3-BE762ED99746}" srcOrd="1" destOrd="0" presId="urn:microsoft.com/office/officeart/2005/8/layout/orgChart1"/>
    <dgm:cxn modelId="{8C49832E-5ED6-437B-B0CF-8BA9D9723B67}" type="presParOf" srcId="{ED734191-45FA-A34E-98F3-BE762ED99746}" destId="{DD98AE1D-60DA-0B44-821B-F60C8BA378A4}" srcOrd="0" destOrd="0" presId="urn:microsoft.com/office/officeart/2005/8/layout/orgChart1"/>
    <dgm:cxn modelId="{44F44E90-B229-4571-8397-89C09A3F1FF6}" type="presParOf" srcId="{DD98AE1D-60DA-0B44-821B-F60C8BA378A4}" destId="{939383A5-0A49-A44D-BA7A-F9683177163C}" srcOrd="0" destOrd="0" presId="urn:microsoft.com/office/officeart/2005/8/layout/orgChart1"/>
    <dgm:cxn modelId="{95F66F91-66B1-440F-BB9D-81F181529057}" type="presParOf" srcId="{DD98AE1D-60DA-0B44-821B-F60C8BA378A4}" destId="{0D68E6E6-C1C4-AA41-BA32-C8E2B7F5834E}" srcOrd="1" destOrd="0" presId="urn:microsoft.com/office/officeart/2005/8/layout/orgChart1"/>
    <dgm:cxn modelId="{B9B7928E-87C2-4124-9633-4BE220F52A40}" type="presParOf" srcId="{ED734191-45FA-A34E-98F3-BE762ED99746}" destId="{706649AC-12B4-C143-9A3A-EB71FBF6901B}" srcOrd="1" destOrd="0" presId="urn:microsoft.com/office/officeart/2005/8/layout/orgChart1"/>
    <dgm:cxn modelId="{BE1B752B-FBAC-41B5-9FA6-56A70FD6E606}" type="presParOf" srcId="{ED734191-45FA-A34E-98F3-BE762ED99746}" destId="{53E267D9-3A17-C44E-9102-3D9E73E0D634}" srcOrd="2" destOrd="0" presId="urn:microsoft.com/office/officeart/2005/8/layout/orgChart1"/>
    <dgm:cxn modelId="{8796B9E1-8263-4C34-8D61-FF145F46DB55}" type="presParOf" srcId="{3C803381-1535-7E42-B754-2801E57BBB87}" destId="{2B0C66D0-D4A3-8146-9D3D-D28AAC5A59A5}" srcOrd="2" destOrd="0" presId="urn:microsoft.com/office/officeart/2005/8/layout/orgChart1"/>
    <dgm:cxn modelId="{E751D176-F433-466D-BB7E-ACA647ED28AD}" type="presParOf" srcId="{F7E6F3B2-3572-1145-887F-4ECE351E35F9}" destId="{E2CA42DA-EB0E-C543-9D17-7110548BE1A5}"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9363FE-34A0-174C-88B0-8DC3707A904B}">
      <dsp:nvSpPr>
        <dsp:cNvPr id="0" name=""/>
        <dsp:cNvSpPr/>
      </dsp:nvSpPr>
      <dsp:spPr>
        <a:xfrm>
          <a:off x="6254236" y="1523560"/>
          <a:ext cx="239928" cy="475800"/>
        </a:xfrm>
        <a:custGeom>
          <a:avLst/>
          <a:gdLst/>
          <a:ahLst/>
          <a:cxnLst/>
          <a:rect l="0" t="0" r="0" b="0"/>
          <a:pathLst>
            <a:path>
              <a:moveTo>
                <a:pt x="0" y="0"/>
              </a:moveTo>
              <a:lnTo>
                <a:pt x="0" y="390849"/>
              </a:lnTo>
              <a:lnTo>
                <a:pt x="178237" y="390849"/>
              </a:lnTo>
            </a:path>
          </a:pathLst>
        </a:custGeom>
        <a:noFill/>
        <a:ln w="12700" cap="flat" cmpd="sng" algn="ctr">
          <a:solidFill>
            <a:sysClr val="windowText" lastClr="000000">
              <a:shade val="80000"/>
              <a:hueOff val="0"/>
              <a:satOff val="0"/>
              <a:lumOff val="0"/>
              <a:alphaOff val="0"/>
            </a:sysClr>
          </a:solidFill>
          <a:prstDash val="solid"/>
          <a:miter lim="800000"/>
        </a:ln>
        <a:effectLst/>
      </dsp:spPr>
      <dsp:style>
        <a:lnRef idx="2">
          <a:scrgbClr r="0" g="0" b="0"/>
        </a:lnRef>
        <a:fillRef idx="0">
          <a:scrgbClr r="0" g="0" b="0"/>
        </a:fillRef>
        <a:effectRef idx="0">
          <a:scrgbClr r="0" g="0" b="0"/>
        </a:effectRef>
        <a:fontRef idx="minor"/>
      </dsp:style>
    </dsp:sp>
    <dsp:sp modelId="{13516CE3-2B7A-5842-B1BC-251A3ADAAE78}">
      <dsp:nvSpPr>
        <dsp:cNvPr id="0" name=""/>
        <dsp:cNvSpPr/>
      </dsp:nvSpPr>
      <dsp:spPr>
        <a:xfrm>
          <a:off x="4333460" y="645818"/>
          <a:ext cx="2717642" cy="212732"/>
        </a:xfrm>
        <a:custGeom>
          <a:avLst/>
          <a:gdLst/>
          <a:ahLst/>
          <a:cxnLst/>
          <a:rect l="0" t="0" r="0" b="0"/>
          <a:pathLst>
            <a:path>
              <a:moveTo>
                <a:pt x="0" y="0"/>
              </a:moveTo>
              <a:lnTo>
                <a:pt x="0" y="89215"/>
              </a:lnTo>
              <a:lnTo>
                <a:pt x="2050022" y="89215"/>
              </a:lnTo>
              <a:lnTo>
                <a:pt x="2050022" y="178431"/>
              </a:lnTo>
            </a:path>
          </a:pathLst>
        </a:custGeom>
        <a:noFill/>
        <a:ln w="12700" cap="flat" cmpd="sng" algn="ctr">
          <a:solidFill>
            <a:sysClr val="windowText" lastClr="000000">
              <a:shade val="60000"/>
              <a:hueOff val="0"/>
              <a:satOff val="0"/>
              <a:lumOff val="0"/>
              <a:alphaOff val="0"/>
            </a:sysClr>
          </a:solidFill>
          <a:prstDash val="solid"/>
          <a:miter lim="800000"/>
        </a:ln>
        <a:effectLst/>
      </dsp:spPr>
      <dsp:style>
        <a:lnRef idx="2">
          <a:scrgbClr r="0" g="0" b="0"/>
        </a:lnRef>
        <a:fillRef idx="0">
          <a:scrgbClr r="0" g="0" b="0"/>
        </a:fillRef>
        <a:effectRef idx="0">
          <a:scrgbClr r="0" g="0" b="0"/>
        </a:effectRef>
        <a:fontRef idx="minor"/>
      </dsp:style>
    </dsp:sp>
    <dsp:sp modelId="{2307F52D-1BD6-D34B-BFE5-4B8EA1C95C77}">
      <dsp:nvSpPr>
        <dsp:cNvPr id="0" name=""/>
        <dsp:cNvSpPr/>
      </dsp:nvSpPr>
      <dsp:spPr>
        <a:xfrm>
          <a:off x="4074922" y="1523560"/>
          <a:ext cx="245480" cy="2624879"/>
        </a:xfrm>
        <a:custGeom>
          <a:avLst/>
          <a:gdLst/>
          <a:ahLst/>
          <a:cxnLst/>
          <a:rect l="0" t="0" r="0" b="0"/>
          <a:pathLst>
            <a:path>
              <a:moveTo>
                <a:pt x="0" y="0"/>
              </a:moveTo>
              <a:lnTo>
                <a:pt x="0" y="2200652"/>
              </a:lnTo>
              <a:lnTo>
                <a:pt x="178237" y="2200652"/>
              </a:lnTo>
            </a:path>
          </a:pathLst>
        </a:custGeom>
        <a:noFill/>
        <a:ln w="12700" cap="flat" cmpd="sng" algn="ctr">
          <a:solidFill>
            <a:sysClr val="windowText" lastClr="000000">
              <a:shade val="80000"/>
              <a:hueOff val="0"/>
              <a:satOff val="0"/>
              <a:lumOff val="0"/>
              <a:alphaOff val="0"/>
            </a:sysClr>
          </a:solidFill>
          <a:prstDash val="solid"/>
          <a:miter lim="800000"/>
        </a:ln>
        <a:effectLst/>
      </dsp:spPr>
      <dsp:style>
        <a:lnRef idx="2">
          <a:scrgbClr r="0" g="0" b="0"/>
        </a:lnRef>
        <a:fillRef idx="0">
          <a:scrgbClr r="0" g="0" b="0"/>
        </a:fillRef>
        <a:effectRef idx="0">
          <a:scrgbClr r="0" g="0" b="0"/>
        </a:effectRef>
        <a:fontRef idx="minor"/>
      </dsp:style>
    </dsp:sp>
    <dsp:sp modelId="{EF701EC5-11DF-4D43-8A6B-82A0B93AF58F}">
      <dsp:nvSpPr>
        <dsp:cNvPr id="0" name=""/>
        <dsp:cNvSpPr/>
      </dsp:nvSpPr>
      <dsp:spPr>
        <a:xfrm>
          <a:off x="4074922" y="1523560"/>
          <a:ext cx="245480" cy="2022256"/>
        </a:xfrm>
        <a:custGeom>
          <a:avLst/>
          <a:gdLst/>
          <a:ahLst/>
          <a:cxnLst/>
          <a:rect l="0" t="0" r="0" b="0"/>
          <a:pathLst>
            <a:path>
              <a:moveTo>
                <a:pt x="0" y="0"/>
              </a:moveTo>
              <a:lnTo>
                <a:pt x="0" y="1597384"/>
              </a:lnTo>
              <a:lnTo>
                <a:pt x="178237" y="1597384"/>
              </a:lnTo>
            </a:path>
          </a:pathLst>
        </a:custGeom>
        <a:noFill/>
        <a:ln w="12700" cap="flat" cmpd="sng" algn="ctr">
          <a:solidFill>
            <a:sysClr val="windowText" lastClr="000000">
              <a:shade val="80000"/>
              <a:hueOff val="0"/>
              <a:satOff val="0"/>
              <a:lumOff val="0"/>
              <a:alphaOff val="0"/>
            </a:sysClr>
          </a:solidFill>
          <a:prstDash val="solid"/>
          <a:miter lim="800000"/>
        </a:ln>
        <a:effectLst/>
      </dsp:spPr>
      <dsp:style>
        <a:lnRef idx="2">
          <a:scrgbClr r="0" g="0" b="0"/>
        </a:lnRef>
        <a:fillRef idx="0">
          <a:scrgbClr r="0" g="0" b="0"/>
        </a:fillRef>
        <a:effectRef idx="0">
          <a:scrgbClr r="0" g="0" b="0"/>
        </a:effectRef>
        <a:fontRef idx="minor"/>
      </dsp:style>
    </dsp:sp>
    <dsp:sp modelId="{D2DF565C-7FBB-5546-8DC9-14B01DF5DDB8}">
      <dsp:nvSpPr>
        <dsp:cNvPr id="0" name=""/>
        <dsp:cNvSpPr/>
      </dsp:nvSpPr>
      <dsp:spPr>
        <a:xfrm>
          <a:off x="4074922" y="1523560"/>
          <a:ext cx="245480" cy="1303019"/>
        </a:xfrm>
        <a:custGeom>
          <a:avLst/>
          <a:gdLst/>
          <a:ahLst/>
          <a:cxnLst/>
          <a:rect l="0" t="0" r="0" b="0"/>
          <a:pathLst>
            <a:path>
              <a:moveTo>
                <a:pt x="0" y="0"/>
              </a:moveTo>
              <a:lnTo>
                <a:pt x="0" y="994117"/>
              </a:lnTo>
              <a:lnTo>
                <a:pt x="178237" y="994117"/>
              </a:lnTo>
            </a:path>
          </a:pathLst>
        </a:custGeom>
        <a:noFill/>
        <a:ln w="12700" cap="flat" cmpd="sng" algn="ctr">
          <a:solidFill>
            <a:sysClr val="windowText" lastClr="000000">
              <a:shade val="80000"/>
              <a:hueOff val="0"/>
              <a:satOff val="0"/>
              <a:lumOff val="0"/>
              <a:alphaOff val="0"/>
            </a:sysClr>
          </a:solidFill>
          <a:prstDash val="solid"/>
          <a:miter lim="800000"/>
        </a:ln>
        <a:effectLst/>
      </dsp:spPr>
      <dsp:style>
        <a:lnRef idx="2">
          <a:scrgbClr r="0" g="0" b="0"/>
        </a:lnRef>
        <a:fillRef idx="0">
          <a:scrgbClr r="0" g="0" b="0"/>
        </a:fillRef>
        <a:effectRef idx="0">
          <a:scrgbClr r="0" g="0" b="0"/>
        </a:effectRef>
        <a:fontRef idx="minor"/>
      </dsp:style>
    </dsp:sp>
    <dsp:sp modelId="{0F1914A6-F57F-5744-864F-E595795BBCF1}">
      <dsp:nvSpPr>
        <dsp:cNvPr id="0" name=""/>
        <dsp:cNvSpPr/>
      </dsp:nvSpPr>
      <dsp:spPr>
        <a:xfrm>
          <a:off x="4074922" y="1523560"/>
          <a:ext cx="245480" cy="583782"/>
        </a:xfrm>
        <a:custGeom>
          <a:avLst/>
          <a:gdLst/>
          <a:ahLst/>
          <a:cxnLst/>
          <a:rect l="0" t="0" r="0" b="0"/>
          <a:pathLst>
            <a:path>
              <a:moveTo>
                <a:pt x="0" y="0"/>
              </a:moveTo>
              <a:lnTo>
                <a:pt x="0" y="390849"/>
              </a:lnTo>
              <a:lnTo>
                <a:pt x="178237" y="390849"/>
              </a:lnTo>
            </a:path>
          </a:pathLst>
        </a:custGeom>
        <a:noFill/>
        <a:ln w="12700" cap="flat" cmpd="sng" algn="ctr">
          <a:solidFill>
            <a:sysClr val="windowText" lastClr="000000">
              <a:shade val="80000"/>
              <a:hueOff val="0"/>
              <a:satOff val="0"/>
              <a:lumOff val="0"/>
              <a:alphaOff val="0"/>
            </a:sysClr>
          </a:solidFill>
          <a:prstDash val="solid"/>
          <a:miter lim="800000"/>
        </a:ln>
        <a:effectLst/>
      </dsp:spPr>
      <dsp:style>
        <a:lnRef idx="2">
          <a:scrgbClr r="0" g="0" b="0"/>
        </a:lnRef>
        <a:fillRef idx="0">
          <a:scrgbClr r="0" g="0" b="0"/>
        </a:fillRef>
        <a:effectRef idx="0">
          <a:scrgbClr r="0" g="0" b="0"/>
        </a:effectRef>
        <a:fontRef idx="minor"/>
      </dsp:style>
    </dsp:sp>
    <dsp:sp modelId="{64E10086-95E8-6244-A704-F55F59C21274}">
      <dsp:nvSpPr>
        <dsp:cNvPr id="0" name=""/>
        <dsp:cNvSpPr/>
      </dsp:nvSpPr>
      <dsp:spPr>
        <a:xfrm>
          <a:off x="4333460" y="645818"/>
          <a:ext cx="526957" cy="212732"/>
        </a:xfrm>
        <a:custGeom>
          <a:avLst/>
          <a:gdLst/>
          <a:ahLst/>
          <a:cxnLst/>
          <a:rect l="0" t="0" r="0" b="0"/>
          <a:pathLst>
            <a:path>
              <a:moveTo>
                <a:pt x="0" y="0"/>
              </a:moveTo>
              <a:lnTo>
                <a:pt x="0" y="89215"/>
              </a:lnTo>
              <a:lnTo>
                <a:pt x="683340" y="89215"/>
              </a:lnTo>
              <a:lnTo>
                <a:pt x="683340" y="178431"/>
              </a:lnTo>
            </a:path>
          </a:pathLst>
        </a:custGeom>
        <a:noFill/>
        <a:ln w="12700" cap="flat" cmpd="sng" algn="ctr">
          <a:solidFill>
            <a:sysClr val="windowText" lastClr="000000">
              <a:shade val="60000"/>
              <a:hueOff val="0"/>
              <a:satOff val="0"/>
              <a:lumOff val="0"/>
              <a:alphaOff val="0"/>
            </a:sysClr>
          </a:solidFill>
          <a:prstDash val="solid"/>
          <a:miter lim="800000"/>
        </a:ln>
        <a:effectLst/>
      </dsp:spPr>
      <dsp:style>
        <a:lnRef idx="2">
          <a:scrgbClr r="0" g="0" b="0"/>
        </a:lnRef>
        <a:fillRef idx="0">
          <a:scrgbClr r="0" g="0" b="0"/>
        </a:fillRef>
        <a:effectRef idx="0">
          <a:scrgbClr r="0" g="0" b="0"/>
        </a:effectRef>
        <a:fontRef idx="minor"/>
      </dsp:style>
    </dsp:sp>
    <dsp:sp modelId="{42991E22-124F-6844-9B27-9173D59CBFE3}">
      <dsp:nvSpPr>
        <dsp:cNvPr id="0" name=""/>
        <dsp:cNvSpPr/>
      </dsp:nvSpPr>
      <dsp:spPr>
        <a:xfrm>
          <a:off x="2957479" y="645818"/>
          <a:ext cx="1375981" cy="212732"/>
        </a:xfrm>
        <a:custGeom>
          <a:avLst/>
          <a:gdLst/>
          <a:ahLst/>
          <a:cxnLst/>
          <a:rect l="0" t="0" r="0" b="0"/>
          <a:pathLst>
            <a:path>
              <a:moveTo>
                <a:pt x="683340" y="0"/>
              </a:moveTo>
              <a:lnTo>
                <a:pt x="683340" y="89215"/>
              </a:lnTo>
              <a:lnTo>
                <a:pt x="0" y="89215"/>
              </a:lnTo>
              <a:lnTo>
                <a:pt x="0" y="178431"/>
              </a:lnTo>
            </a:path>
          </a:pathLst>
        </a:custGeom>
        <a:noFill/>
        <a:ln w="12700" cap="flat" cmpd="sng" algn="ctr">
          <a:solidFill>
            <a:sysClr val="windowText" lastClr="000000">
              <a:shade val="60000"/>
              <a:hueOff val="0"/>
              <a:satOff val="0"/>
              <a:lumOff val="0"/>
              <a:alphaOff val="0"/>
            </a:sysClr>
          </a:solidFill>
          <a:prstDash val="solid"/>
          <a:miter lim="800000"/>
        </a:ln>
        <a:effectLst/>
      </dsp:spPr>
      <dsp:style>
        <a:lnRef idx="2">
          <a:scrgbClr r="0" g="0" b="0"/>
        </a:lnRef>
        <a:fillRef idx="0">
          <a:scrgbClr r="0" g="0" b="0"/>
        </a:fillRef>
        <a:effectRef idx="0">
          <a:scrgbClr r="0" g="0" b="0"/>
        </a:effectRef>
        <a:fontRef idx="minor"/>
      </dsp:style>
    </dsp:sp>
    <dsp:sp modelId="{EE845BA2-E917-8348-BCF4-FBD36C1FC7A9}">
      <dsp:nvSpPr>
        <dsp:cNvPr id="0" name=""/>
        <dsp:cNvSpPr/>
      </dsp:nvSpPr>
      <dsp:spPr>
        <a:xfrm>
          <a:off x="761403" y="1523560"/>
          <a:ext cx="212501" cy="1185221"/>
        </a:xfrm>
        <a:custGeom>
          <a:avLst/>
          <a:gdLst/>
          <a:ahLst/>
          <a:cxnLst/>
          <a:rect l="0" t="0" r="0" b="0"/>
          <a:pathLst>
            <a:path>
              <a:moveTo>
                <a:pt x="0" y="0"/>
              </a:moveTo>
              <a:lnTo>
                <a:pt x="0" y="994117"/>
              </a:lnTo>
              <a:lnTo>
                <a:pt x="178237" y="994117"/>
              </a:lnTo>
            </a:path>
          </a:pathLst>
        </a:custGeom>
        <a:noFill/>
        <a:ln w="12700" cap="flat" cmpd="sng" algn="ctr">
          <a:solidFill>
            <a:sysClr val="windowText" lastClr="000000">
              <a:shade val="80000"/>
              <a:hueOff val="0"/>
              <a:satOff val="0"/>
              <a:lumOff val="0"/>
              <a:alphaOff val="0"/>
            </a:sysClr>
          </a:solidFill>
          <a:prstDash val="solid"/>
          <a:miter lim="800000"/>
        </a:ln>
        <a:effectLst/>
      </dsp:spPr>
      <dsp:style>
        <a:lnRef idx="2">
          <a:scrgbClr r="0" g="0" b="0"/>
        </a:lnRef>
        <a:fillRef idx="0">
          <a:scrgbClr r="0" g="0" b="0"/>
        </a:fillRef>
        <a:effectRef idx="0">
          <a:scrgbClr r="0" g="0" b="0"/>
        </a:effectRef>
        <a:fontRef idx="minor"/>
      </dsp:style>
    </dsp:sp>
    <dsp:sp modelId="{6AE70F20-5A43-9B4B-AC54-481C36E225E3}">
      <dsp:nvSpPr>
        <dsp:cNvPr id="0" name=""/>
        <dsp:cNvSpPr/>
      </dsp:nvSpPr>
      <dsp:spPr>
        <a:xfrm>
          <a:off x="761403" y="1523560"/>
          <a:ext cx="212501" cy="465984"/>
        </a:xfrm>
        <a:custGeom>
          <a:avLst/>
          <a:gdLst/>
          <a:ahLst/>
          <a:cxnLst/>
          <a:rect l="0" t="0" r="0" b="0"/>
          <a:pathLst>
            <a:path>
              <a:moveTo>
                <a:pt x="0" y="0"/>
              </a:moveTo>
              <a:lnTo>
                <a:pt x="0" y="390849"/>
              </a:lnTo>
              <a:lnTo>
                <a:pt x="178237" y="390849"/>
              </a:lnTo>
            </a:path>
          </a:pathLst>
        </a:custGeom>
        <a:noFill/>
        <a:ln w="12700" cap="flat" cmpd="sng" algn="ctr">
          <a:solidFill>
            <a:sysClr val="windowText" lastClr="000000">
              <a:shade val="80000"/>
              <a:hueOff val="0"/>
              <a:satOff val="0"/>
              <a:lumOff val="0"/>
              <a:alphaOff val="0"/>
            </a:sysClr>
          </a:solidFill>
          <a:prstDash val="solid"/>
          <a:miter lim="800000"/>
        </a:ln>
        <a:effectLst/>
      </dsp:spPr>
      <dsp:style>
        <a:lnRef idx="2">
          <a:scrgbClr r="0" g="0" b="0"/>
        </a:lnRef>
        <a:fillRef idx="0">
          <a:scrgbClr r="0" g="0" b="0"/>
        </a:fillRef>
        <a:effectRef idx="0">
          <a:scrgbClr r="0" g="0" b="0"/>
        </a:effectRef>
        <a:fontRef idx="minor"/>
      </dsp:style>
    </dsp:sp>
    <dsp:sp modelId="{0EF2F387-B6DF-9C4F-B3A6-34533CBEBD33}">
      <dsp:nvSpPr>
        <dsp:cNvPr id="0" name=""/>
        <dsp:cNvSpPr/>
      </dsp:nvSpPr>
      <dsp:spPr>
        <a:xfrm>
          <a:off x="1328072" y="645818"/>
          <a:ext cx="3005387" cy="212732"/>
        </a:xfrm>
        <a:custGeom>
          <a:avLst/>
          <a:gdLst/>
          <a:ahLst/>
          <a:cxnLst/>
          <a:rect l="0" t="0" r="0" b="0"/>
          <a:pathLst>
            <a:path>
              <a:moveTo>
                <a:pt x="2050022" y="0"/>
              </a:moveTo>
              <a:lnTo>
                <a:pt x="2050022" y="89215"/>
              </a:lnTo>
              <a:lnTo>
                <a:pt x="0" y="89215"/>
              </a:lnTo>
              <a:lnTo>
                <a:pt x="0" y="178431"/>
              </a:lnTo>
            </a:path>
          </a:pathLst>
        </a:custGeom>
        <a:noFill/>
        <a:ln w="12700" cap="flat" cmpd="sng" algn="ctr">
          <a:solidFill>
            <a:sysClr val="windowText" lastClr="000000">
              <a:shade val="60000"/>
              <a:hueOff val="0"/>
              <a:satOff val="0"/>
              <a:lumOff val="0"/>
              <a:alphaOff val="0"/>
            </a:sysClr>
          </a:solidFill>
          <a:prstDash val="solid"/>
          <a:miter lim="800000"/>
        </a:ln>
        <a:effectLst/>
      </dsp:spPr>
      <dsp:style>
        <a:lnRef idx="2">
          <a:scrgbClr r="0" g="0" b="0"/>
        </a:lnRef>
        <a:fillRef idx="0">
          <a:scrgbClr r="0" g="0" b="0"/>
        </a:fillRef>
        <a:effectRef idx="0">
          <a:scrgbClr r="0" g="0" b="0"/>
        </a:effectRef>
        <a:fontRef idx="minor"/>
      </dsp:style>
    </dsp:sp>
    <dsp:sp modelId="{723CDCEF-7F69-314D-B077-F78A60AFBA6E}">
      <dsp:nvSpPr>
        <dsp:cNvPr id="0" name=""/>
        <dsp:cNvSpPr/>
      </dsp:nvSpPr>
      <dsp:spPr>
        <a:xfrm>
          <a:off x="3687864" y="1184"/>
          <a:ext cx="1291192" cy="644633"/>
        </a:xfrm>
        <a:prstGeom prst="rect">
          <a:avLst/>
        </a:prstGeom>
        <a:solidFill>
          <a:sysClr val="window" lastClr="FFFFFF">
            <a:hueOff val="0"/>
            <a:satOff val="0"/>
            <a:lumOff val="0"/>
            <a:alphaOff val="0"/>
          </a:sysClr>
        </a:solidFill>
        <a:ln w="12700" cap="flat" cmpd="sng" algn="ctr">
          <a:solidFill>
            <a:sysClr val="windowText" lastClr="000000">
              <a:shade val="80000"/>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buNone/>
          </a:pPr>
          <a:r>
            <a:rPr lang="en-GB" sz="1000" kern="12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Deconstructing choice and control </a:t>
          </a:r>
        </a:p>
      </dsp:txBody>
      <dsp:txXfrm>
        <a:off x="3687864" y="1184"/>
        <a:ext cx="1291192" cy="644633"/>
      </dsp:txXfrm>
    </dsp:sp>
    <dsp:sp modelId="{C11D0772-AD26-6B4A-8267-AF06ECFEF9DF}">
      <dsp:nvSpPr>
        <dsp:cNvPr id="0" name=""/>
        <dsp:cNvSpPr/>
      </dsp:nvSpPr>
      <dsp:spPr>
        <a:xfrm>
          <a:off x="619735" y="858550"/>
          <a:ext cx="1416674" cy="665010"/>
        </a:xfrm>
        <a:prstGeom prst="rect">
          <a:avLst/>
        </a:prstGeom>
        <a:solidFill>
          <a:sysClr val="window" lastClr="FFFFFF">
            <a:hueOff val="0"/>
            <a:satOff val="0"/>
            <a:lumOff val="0"/>
            <a:alphaOff val="0"/>
          </a:sysClr>
        </a:solidFill>
        <a:ln w="12700" cap="flat" cmpd="sng" algn="ctr">
          <a:solidFill>
            <a:sysClr val="windowText" lastClr="000000">
              <a:shade val="80000"/>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buNone/>
          </a:pPr>
          <a:r>
            <a:rPr lang="en-GB" sz="1000" kern="12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Perceiving control</a:t>
          </a:r>
        </a:p>
        <a:p>
          <a:pPr lvl="0" algn="ctr" defTabSz="444500">
            <a:lnSpc>
              <a:spcPct val="90000"/>
            </a:lnSpc>
            <a:spcBef>
              <a:spcPct val="0"/>
            </a:spcBef>
            <a:spcAft>
              <a:spcPct val="35000"/>
            </a:spcAft>
            <a:buNone/>
          </a:pPr>
          <a:r>
            <a:rPr lang="en-GB" sz="1000" kern="12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(Consumers)</a:t>
          </a:r>
        </a:p>
      </dsp:txBody>
      <dsp:txXfrm>
        <a:off x="619735" y="858550"/>
        <a:ext cx="1416674" cy="665010"/>
      </dsp:txXfrm>
    </dsp:sp>
    <dsp:sp modelId="{ED70B18E-AF6A-8047-850D-4CA5665AFB63}">
      <dsp:nvSpPr>
        <dsp:cNvPr id="0" name=""/>
        <dsp:cNvSpPr/>
      </dsp:nvSpPr>
      <dsp:spPr>
        <a:xfrm>
          <a:off x="973904" y="1736292"/>
          <a:ext cx="1013009" cy="506504"/>
        </a:xfrm>
        <a:prstGeom prst="rect">
          <a:avLst/>
        </a:prstGeom>
        <a:solidFill>
          <a:sysClr val="window" lastClr="FFFFFF">
            <a:hueOff val="0"/>
            <a:satOff val="0"/>
            <a:lumOff val="0"/>
            <a:alphaOff val="0"/>
          </a:sysClr>
        </a:solidFill>
        <a:ln w="12700" cap="flat" cmpd="sng" algn="ctr">
          <a:solidFill>
            <a:sysClr val="windowText" lastClr="000000">
              <a:shade val="80000"/>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buNone/>
          </a:pPr>
          <a:r>
            <a:rPr lang="en-GB" sz="1000" kern="12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Ceding control</a:t>
          </a:r>
        </a:p>
      </dsp:txBody>
      <dsp:txXfrm>
        <a:off x="973904" y="1736292"/>
        <a:ext cx="1013009" cy="506504"/>
      </dsp:txXfrm>
    </dsp:sp>
    <dsp:sp modelId="{623D67F4-B987-B747-B425-4AF714572B40}">
      <dsp:nvSpPr>
        <dsp:cNvPr id="0" name=""/>
        <dsp:cNvSpPr/>
      </dsp:nvSpPr>
      <dsp:spPr>
        <a:xfrm>
          <a:off x="973904" y="2455529"/>
          <a:ext cx="1013009" cy="506504"/>
        </a:xfrm>
        <a:prstGeom prst="rect">
          <a:avLst/>
        </a:prstGeom>
        <a:solidFill>
          <a:sysClr val="window" lastClr="FFFFFF">
            <a:hueOff val="0"/>
            <a:satOff val="0"/>
            <a:lumOff val="0"/>
            <a:alphaOff val="0"/>
          </a:sysClr>
        </a:solidFill>
        <a:ln w="12700" cap="flat" cmpd="sng" algn="ctr">
          <a:solidFill>
            <a:sysClr val="windowText" lastClr="000000">
              <a:shade val="80000"/>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buNone/>
          </a:pPr>
          <a:r>
            <a:rPr lang="en-GB" sz="1000" kern="12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Losing control</a:t>
          </a:r>
        </a:p>
      </dsp:txBody>
      <dsp:txXfrm>
        <a:off x="973904" y="2455529"/>
        <a:ext cx="1013009" cy="506504"/>
      </dsp:txXfrm>
    </dsp:sp>
    <dsp:sp modelId="{1D710C22-1F9D-624E-B831-A25FF2E09FA6}">
      <dsp:nvSpPr>
        <dsp:cNvPr id="0" name=""/>
        <dsp:cNvSpPr/>
      </dsp:nvSpPr>
      <dsp:spPr>
        <a:xfrm>
          <a:off x="2249142" y="858550"/>
          <a:ext cx="1416674" cy="665010"/>
        </a:xfrm>
        <a:prstGeom prst="rect">
          <a:avLst/>
        </a:prstGeom>
        <a:solidFill>
          <a:sysClr val="window" lastClr="FFFFFF">
            <a:hueOff val="0"/>
            <a:satOff val="0"/>
            <a:lumOff val="0"/>
            <a:alphaOff val="0"/>
          </a:sysClr>
        </a:solidFill>
        <a:ln w="12700" cap="flat" cmpd="sng" algn="ctr">
          <a:solidFill>
            <a:sysClr val="windowText" lastClr="000000">
              <a:shade val="80000"/>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buNone/>
          </a:pPr>
          <a:r>
            <a:rPr lang="en-GB" sz="10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'Devolving' control (Professionals)</a:t>
          </a:r>
        </a:p>
      </dsp:txBody>
      <dsp:txXfrm>
        <a:off x="2249142" y="858550"/>
        <a:ext cx="1416674" cy="665010"/>
      </dsp:txXfrm>
    </dsp:sp>
    <dsp:sp modelId="{14D630DA-35A1-8843-9A4B-DE113F64FA4D}">
      <dsp:nvSpPr>
        <dsp:cNvPr id="0" name=""/>
        <dsp:cNvSpPr/>
      </dsp:nvSpPr>
      <dsp:spPr>
        <a:xfrm>
          <a:off x="3878548" y="858550"/>
          <a:ext cx="1963739" cy="665010"/>
        </a:xfrm>
        <a:prstGeom prst="rect">
          <a:avLst/>
        </a:prstGeom>
        <a:solidFill>
          <a:sysClr val="window" lastClr="FFFFFF">
            <a:hueOff val="0"/>
            <a:satOff val="0"/>
            <a:lumOff val="0"/>
            <a:alphaOff val="0"/>
          </a:sysClr>
        </a:solidFill>
        <a:ln w="12700" cap="flat" cmpd="sng" algn="ctr">
          <a:solidFill>
            <a:sysClr val="windowText" lastClr="000000">
              <a:shade val="80000"/>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buNone/>
          </a:pPr>
          <a:r>
            <a:rPr lang="en-GB" sz="1000" kern="12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Inhibiting choice and control</a:t>
          </a:r>
        </a:p>
        <a:p>
          <a:pPr lvl="0" algn="ctr" defTabSz="444500">
            <a:lnSpc>
              <a:spcPct val="90000"/>
            </a:lnSpc>
            <a:spcBef>
              <a:spcPct val="0"/>
            </a:spcBef>
            <a:spcAft>
              <a:spcPct val="35000"/>
            </a:spcAft>
            <a:buNone/>
          </a:pPr>
          <a:r>
            <a:rPr lang="en-GB" sz="1000" kern="12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(Consumers and professionals)</a:t>
          </a:r>
        </a:p>
      </dsp:txBody>
      <dsp:txXfrm>
        <a:off x="3878548" y="858550"/>
        <a:ext cx="1963739" cy="665010"/>
      </dsp:txXfrm>
    </dsp:sp>
    <dsp:sp modelId="{3EE986FC-3344-C346-8B1A-6341107974E2}">
      <dsp:nvSpPr>
        <dsp:cNvPr id="0" name=""/>
        <dsp:cNvSpPr/>
      </dsp:nvSpPr>
      <dsp:spPr>
        <a:xfrm>
          <a:off x="4320402" y="1854090"/>
          <a:ext cx="1013009" cy="506504"/>
        </a:xfrm>
        <a:prstGeom prst="rect">
          <a:avLst/>
        </a:prstGeom>
        <a:solidFill>
          <a:sysClr val="window" lastClr="FFFFFF">
            <a:hueOff val="0"/>
            <a:satOff val="0"/>
            <a:lumOff val="0"/>
            <a:alphaOff val="0"/>
          </a:sysClr>
        </a:solidFill>
        <a:ln w="12700" cap="flat" cmpd="sng" algn="ctr">
          <a:solidFill>
            <a:sysClr val="windowText" lastClr="000000">
              <a:shade val="80000"/>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buNone/>
          </a:pPr>
          <a:r>
            <a:rPr lang="en-GB" sz="900" kern="12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Overwhelming choice</a:t>
          </a:r>
        </a:p>
      </dsp:txBody>
      <dsp:txXfrm>
        <a:off x="4320402" y="1854090"/>
        <a:ext cx="1013009" cy="506504"/>
      </dsp:txXfrm>
    </dsp:sp>
    <dsp:sp modelId="{60C96770-BF72-D641-9C3A-C77E17881B71}">
      <dsp:nvSpPr>
        <dsp:cNvPr id="0" name=""/>
        <dsp:cNvSpPr/>
      </dsp:nvSpPr>
      <dsp:spPr>
        <a:xfrm>
          <a:off x="4320402" y="2573327"/>
          <a:ext cx="1013009" cy="506504"/>
        </a:xfrm>
        <a:prstGeom prst="rect">
          <a:avLst/>
        </a:prstGeom>
        <a:solidFill>
          <a:sysClr val="window" lastClr="FFFFFF">
            <a:hueOff val="0"/>
            <a:satOff val="0"/>
            <a:lumOff val="0"/>
            <a:alphaOff val="0"/>
          </a:sysClr>
        </a:solidFill>
        <a:ln w="12700" cap="flat" cmpd="sng" algn="ctr">
          <a:solidFill>
            <a:sysClr val="windowText" lastClr="000000">
              <a:shade val="80000"/>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buNone/>
          </a:pPr>
          <a:r>
            <a:rPr lang="en-GB" sz="1000" kern="12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Limited choice</a:t>
          </a:r>
        </a:p>
      </dsp:txBody>
      <dsp:txXfrm>
        <a:off x="4320402" y="2573327"/>
        <a:ext cx="1013009" cy="506504"/>
      </dsp:txXfrm>
    </dsp:sp>
    <dsp:sp modelId="{3F8D3214-68CD-9E41-90A6-582B8594BB33}">
      <dsp:nvSpPr>
        <dsp:cNvPr id="0" name=""/>
        <dsp:cNvSpPr/>
      </dsp:nvSpPr>
      <dsp:spPr>
        <a:xfrm>
          <a:off x="4320402" y="3292564"/>
          <a:ext cx="1013009" cy="506504"/>
        </a:xfrm>
        <a:prstGeom prst="rect">
          <a:avLst/>
        </a:prstGeom>
        <a:solidFill>
          <a:sysClr val="window" lastClr="FFFFFF">
            <a:hueOff val="0"/>
            <a:satOff val="0"/>
            <a:lumOff val="0"/>
            <a:alphaOff val="0"/>
          </a:sysClr>
        </a:solidFill>
        <a:ln w="12700" cap="flat" cmpd="sng" algn="ctr">
          <a:solidFill>
            <a:sysClr val="windowText" lastClr="000000">
              <a:shade val="80000"/>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buNone/>
          </a:pPr>
          <a:r>
            <a:rPr lang="en-GB" sz="1000" kern="12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Round peg, square hole</a:t>
          </a:r>
        </a:p>
      </dsp:txBody>
      <dsp:txXfrm>
        <a:off x="4320402" y="3292564"/>
        <a:ext cx="1013009" cy="506504"/>
      </dsp:txXfrm>
    </dsp:sp>
    <dsp:sp modelId="{EEDA1BC1-3555-FA4C-BFDF-B7100C7BBBFC}">
      <dsp:nvSpPr>
        <dsp:cNvPr id="0" name=""/>
        <dsp:cNvSpPr/>
      </dsp:nvSpPr>
      <dsp:spPr>
        <a:xfrm>
          <a:off x="4320402" y="3895188"/>
          <a:ext cx="1013009" cy="506504"/>
        </a:xfrm>
        <a:prstGeom prst="rect">
          <a:avLst/>
        </a:prstGeom>
        <a:solidFill>
          <a:sysClr val="window" lastClr="FFFFFF">
            <a:hueOff val="0"/>
            <a:satOff val="0"/>
            <a:lumOff val="0"/>
            <a:alphaOff val="0"/>
          </a:sysClr>
        </a:solidFill>
        <a:ln w="12700" cap="flat" cmpd="sng" algn="ctr">
          <a:solidFill>
            <a:sysClr val="windowText" lastClr="000000">
              <a:shade val="80000"/>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buNone/>
          </a:pPr>
          <a:r>
            <a:rPr lang="en-GB" sz="10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That's not very </a:t>
          </a:r>
          <a:r>
            <a:rPr lang="en-GB" sz="1000" kern="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isurance</a:t>
          </a:r>
          <a:r>
            <a:rPr lang="en-GB" sz="10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-y</a:t>
          </a:r>
        </a:p>
      </dsp:txBody>
      <dsp:txXfrm>
        <a:off x="4320402" y="3895188"/>
        <a:ext cx="1013009" cy="506504"/>
      </dsp:txXfrm>
    </dsp:sp>
    <dsp:sp modelId="{652989A7-4979-D840-A006-5A7B46A41C60}">
      <dsp:nvSpPr>
        <dsp:cNvPr id="0" name=""/>
        <dsp:cNvSpPr/>
      </dsp:nvSpPr>
      <dsp:spPr>
        <a:xfrm>
          <a:off x="6055020" y="858550"/>
          <a:ext cx="1992164" cy="665010"/>
        </a:xfrm>
        <a:prstGeom prst="rect">
          <a:avLst/>
        </a:prstGeom>
        <a:solidFill>
          <a:sysClr val="window" lastClr="FFFFFF">
            <a:hueOff val="0"/>
            <a:satOff val="0"/>
            <a:lumOff val="0"/>
            <a:alphaOff val="0"/>
          </a:sysClr>
        </a:solidFill>
        <a:ln w="12700" cap="flat" cmpd="sng" algn="ctr">
          <a:solidFill>
            <a:sysClr val="windowText" lastClr="000000">
              <a:shade val="80000"/>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buNone/>
          </a:pPr>
          <a:r>
            <a:rPr lang="en-GB" sz="900" kern="12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Facilitating choice and control</a:t>
          </a:r>
        </a:p>
        <a:p>
          <a:pPr lvl="0" algn="ctr" defTabSz="400050">
            <a:lnSpc>
              <a:spcPct val="90000"/>
            </a:lnSpc>
            <a:spcBef>
              <a:spcPct val="0"/>
            </a:spcBef>
            <a:spcAft>
              <a:spcPct val="35000"/>
            </a:spcAft>
            <a:buNone/>
          </a:pPr>
          <a:r>
            <a:rPr lang="en-GB" sz="900" kern="12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(Consumers and professionals)</a:t>
          </a:r>
        </a:p>
      </dsp:txBody>
      <dsp:txXfrm>
        <a:off x="6055020" y="858550"/>
        <a:ext cx="1992164" cy="665010"/>
      </dsp:txXfrm>
    </dsp:sp>
    <dsp:sp modelId="{939383A5-0A49-A44D-BA7A-F9683177163C}">
      <dsp:nvSpPr>
        <dsp:cNvPr id="0" name=""/>
        <dsp:cNvSpPr/>
      </dsp:nvSpPr>
      <dsp:spPr>
        <a:xfrm>
          <a:off x="6494164" y="1746108"/>
          <a:ext cx="1216493" cy="506504"/>
        </a:xfrm>
        <a:prstGeom prst="rect">
          <a:avLst/>
        </a:prstGeom>
        <a:solidFill>
          <a:sysClr val="window" lastClr="FFFFFF">
            <a:hueOff val="0"/>
            <a:satOff val="0"/>
            <a:lumOff val="0"/>
            <a:alphaOff val="0"/>
          </a:sysClr>
        </a:solidFill>
        <a:ln w="12700" cap="flat" cmpd="sng" algn="ctr">
          <a:solidFill>
            <a:sysClr val="windowText" lastClr="000000">
              <a:shade val="80000"/>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buNone/>
          </a:pPr>
          <a:r>
            <a:rPr lang="en-GB" sz="900" kern="12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Practising person-centredness</a:t>
          </a:r>
        </a:p>
      </dsp:txBody>
      <dsp:txXfrm>
        <a:off x="6494164" y="1746108"/>
        <a:ext cx="1216493" cy="506504"/>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0.26006</cdr:x>
      <cdr:y>0.79669</cdr:y>
    </cdr:from>
    <cdr:to>
      <cdr:x>0.52493</cdr:x>
      <cdr:y>0.90993</cdr:y>
    </cdr:to>
    <cdr:sp macro="" textlink="">
      <cdr:nvSpPr>
        <cdr:cNvPr id="2" name="Left Brace 1"/>
        <cdr:cNvSpPr/>
      </cdr:nvSpPr>
      <cdr:spPr>
        <a:xfrm xmlns:a="http://schemas.openxmlformats.org/drawingml/2006/main" rot="5400000" flipH="1">
          <a:off x="3368339" y="2018816"/>
          <a:ext cx="428327" cy="2417591"/>
        </a:xfrm>
        <a:prstGeom xmlns:a="http://schemas.openxmlformats.org/drawingml/2006/main" prst="leftBrace">
          <a:avLst/>
        </a:prstGeom>
        <a:ln xmlns:a="http://schemas.openxmlformats.org/drawingml/2006/main" w="31750"/>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dr:relSizeAnchor xmlns:cdr="http://schemas.openxmlformats.org/drawingml/2006/chartDrawing">
    <cdr:from>
      <cdr:x>0.22763</cdr:x>
      <cdr:y>0.86998</cdr:y>
    </cdr:from>
    <cdr:to>
      <cdr:x>0.66229</cdr:x>
      <cdr:y>1</cdr:y>
    </cdr:to>
    <cdr:sp macro="" textlink="">
      <cdr:nvSpPr>
        <cdr:cNvPr id="3" name="TextBox 2"/>
        <cdr:cNvSpPr txBox="1"/>
      </cdr:nvSpPr>
      <cdr:spPr>
        <a:xfrm xmlns:a="http://schemas.openxmlformats.org/drawingml/2006/main">
          <a:off x="2077729" y="3290670"/>
          <a:ext cx="3967343" cy="49179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AU" sz="1400" b="1" dirty="0">
              <a:solidFill>
                <a:schemeClr val="bg1"/>
              </a:solidFill>
            </a:rPr>
            <a:t>Years of mental health experience</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175" y="685800"/>
            <a:ext cx="60963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Shape 88"/>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9" name="Shape 89"/>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2057845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90488" y="4467225"/>
            <a:ext cx="6130659" cy="5302046"/>
          </a:xfrm>
        </p:spPr>
        <p:txBody>
          <a:bodyPr/>
          <a:lstStyle/>
          <a:p>
            <a:pPr marL="139700" indent="0">
              <a:lnSpc>
                <a:spcPct val="150000"/>
              </a:lnSpc>
              <a:buNone/>
            </a:pPr>
            <a:endParaRPr lang="en-AU" sz="1200" b="0" i="0" u="none" strike="noStrike" cap="none" dirty="0">
              <a:solidFill>
                <a:srgbClr val="000000"/>
              </a:solidFill>
              <a:effectLst/>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6242216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Shape 242"/>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3" name="Shape 243"/>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nSpc>
                <a:spcPct val="150000"/>
              </a:lnSpc>
              <a:spcBef>
                <a:spcPts val="0"/>
              </a:spcBef>
              <a:spcAft>
                <a:spcPts val="0"/>
              </a:spcAft>
              <a:buNone/>
            </a:pPr>
            <a:r>
              <a:rPr lang="en-AU" sz="1400" dirty="0">
                <a:latin typeface="Times New Roman" panose="02020603050405020304" pitchFamily="18" charset="0"/>
                <a:cs typeface="Times New Roman" panose="02020603050405020304" pitchFamily="18" charset="0"/>
              </a:rPr>
              <a:t>The research questions are addressed by three emergent </a:t>
            </a:r>
            <a:r>
              <a:rPr lang="en-AU" sz="1400" dirty="0" smtClean="0">
                <a:latin typeface="Times New Roman" panose="02020603050405020304" pitchFamily="18" charset="0"/>
                <a:cs typeface="Times New Roman" panose="02020603050405020304" pitchFamily="18" charset="0"/>
              </a:rPr>
              <a:t>themes. </a:t>
            </a:r>
            <a:r>
              <a:rPr lang="en-AU" sz="1400" dirty="0">
                <a:latin typeface="Times New Roman" panose="02020603050405020304" pitchFamily="18" charset="0"/>
                <a:cs typeface="Times New Roman" panose="02020603050405020304" pitchFamily="18" charset="0"/>
              </a:rPr>
              <a:t>– access and equity, choice and control and recovery and inclusion.</a:t>
            </a:r>
          </a:p>
          <a:p>
            <a:pPr marL="0" lvl="0" indent="0">
              <a:lnSpc>
                <a:spcPct val="150000"/>
              </a:lnSpc>
              <a:spcBef>
                <a:spcPts val="0"/>
              </a:spcBef>
              <a:spcAft>
                <a:spcPts val="0"/>
              </a:spcAft>
              <a:buNone/>
            </a:pPr>
            <a:r>
              <a:rPr lang="en-AU" sz="1400" dirty="0">
                <a:latin typeface="Times New Roman" panose="02020603050405020304" pitchFamily="18" charset="0"/>
                <a:cs typeface="Times New Roman" panose="02020603050405020304" pitchFamily="18" charset="0"/>
              </a:rPr>
              <a:t>In the following slides I will expand upon my observations and illuminate my findings according to each of the three themes, but first I explain my analysis process and coding framework.</a:t>
            </a:r>
          </a:p>
          <a:p>
            <a:pPr marL="0" lvl="0" indent="0">
              <a:lnSpc>
                <a:spcPct val="150000"/>
              </a:lnSpc>
              <a:spcBef>
                <a:spcPts val="0"/>
              </a:spcBef>
              <a:spcAft>
                <a:spcPts val="0"/>
              </a:spcAft>
              <a:buNone/>
            </a:pPr>
            <a:endParaRPr lang="en-AU"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705432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20725"/>
            <a:ext cx="6616700" cy="3722688"/>
          </a:xfrm>
        </p:spPr>
      </p:sp>
      <p:sp>
        <p:nvSpPr>
          <p:cNvPr id="3" name="Notes Placeholder 2"/>
          <p:cNvSpPr>
            <a:spLocks noGrp="1"/>
          </p:cNvSpPr>
          <p:nvPr>
            <p:ph type="body" idx="1"/>
          </p:nvPr>
        </p:nvSpPr>
        <p:spPr/>
        <p:txBody>
          <a:bodyPr/>
          <a:lstStyle/>
          <a:p>
            <a:pPr marL="139700" indent="0">
              <a:buNone/>
            </a:pPr>
            <a:r>
              <a:rPr lang="en-AU" sz="1400" dirty="0">
                <a:latin typeface="+mn-lt"/>
              </a:rPr>
              <a:t>To be eligible for the NDIS applicants</a:t>
            </a:r>
            <a:r>
              <a:rPr lang="en-AU" sz="1400" baseline="0" dirty="0">
                <a:latin typeface="+mn-lt"/>
              </a:rPr>
              <a:t> must:</a:t>
            </a:r>
          </a:p>
          <a:p>
            <a:r>
              <a:rPr lang="en-AU" sz="1400" baseline="0" dirty="0">
                <a:latin typeface="+mn-lt"/>
              </a:rPr>
              <a:t>Have a disability that is attributable to one or more impairments related to a psychiatric condition,</a:t>
            </a:r>
          </a:p>
          <a:p>
            <a:r>
              <a:rPr lang="en-AU" sz="1400" baseline="0" dirty="0">
                <a:latin typeface="+mn-lt"/>
              </a:rPr>
              <a:t>And that the impairment is </a:t>
            </a:r>
            <a:r>
              <a:rPr lang="en-AU" sz="1400" dirty="0">
                <a:latin typeface="+mn-lt"/>
              </a:rPr>
              <a:t>permanent and </a:t>
            </a:r>
            <a:r>
              <a:rPr lang="en-AU" sz="1400" baseline="0" dirty="0">
                <a:latin typeface="+mn-lt"/>
              </a:rPr>
              <a:t>affects their capacity for social or economic participation </a:t>
            </a:r>
          </a:p>
          <a:p>
            <a:pPr marL="139700" indent="0">
              <a:buNone/>
            </a:pPr>
            <a:endParaRPr lang="en-AU" sz="1400" dirty="0">
              <a:latin typeface="+mn-lt"/>
            </a:endParaRPr>
          </a:p>
          <a:p>
            <a:endParaRPr lang="en-AU" baseline="0" dirty="0"/>
          </a:p>
          <a:p>
            <a:pPr marL="139700" indent="0">
              <a:buNone/>
            </a:pPr>
            <a:endParaRPr lang="en-AU" baseline="0" dirty="0"/>
          </a:p>
        </p:txBody>
      </p:sp>
    </p:spTree>
    <p:extLst>
      <p:ext uri="{BB962C8B-B14F-4D97-AF65-F5344CB8AC3E}">
        <p14:creationId xmlns:p14="http://schemas.microsoft.com/office/powerpoint/2010/main" val="6946242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27188181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9" name="Shape 129"/>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AU" sz="1400" dirty="0">
                <a:latin typeface="+mn-lt"/>
              </a:rPr>
              <a:t>This quote illustrates  one of the themes discussed in this first chapter of navigating the eligibility divide and is an example </a:t>
            </a:r>
            <a:r>
              <a:rPr lang="en-AU" sz="1400" baseline="0" dirty="0">
                <a:latin typeface="+mn-lt"/>
              </a:rPr>
              <a:t>of how “being labelled’ effects an ineligible participant’s wellbeing</a:t>
            </a:r>
          </a:p>
          <a:p>
            <a:pPr marL="0" lvl="0" indent="0">
              <a:spcBef>
                <a:spcPts val="0"/>
              </a:spcBef>
              <a:spcAft>
                <a:spcPts val="0"/>
              </a:spcAft>
              <a:buNone/>
            </a:pPr>
            <a:endParaRPr lang="en-AU" sz="1400" dirty="0">
              <a:latin typeface="+mn-lt"/>
            </a:endParaRPr>
          </a:p>
        </p:txBody>
      </p:sp>
    </p:spTree>
    <p:extLst>
      <p:ext uri="{BB962C8B-B14F-4D97-AF65-F5344CB8AC3E}">
        <p14:creationId xmlns:p14="http://schemas.microsoft.com/office/powerpoint/2010/main" val="37156153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90488" y="4715153"/>
            <a:ext cx="6529768" cy="5122021"/>
          </a:xfrm>
        </p:spPr>
        <p:txBody>
          <a:bodyPr/>
          <a:lstStyle/>
          <a:p>
            <a:r>
              <a:rPr lang="en-AU" sz="1200" b="0" i="0" u="none" strike="noStrike" cap="none" dirty="0">
                <a:solidFill>
                  <a:schemeClr val="tx1"/>
                </a:solidFill>
                <a:effectLst/>
                <a:latin typeface="+mn-lt"/>
                <a:cs typeface="Times New Roman" panose="02020603050405020304" pitchFamily="18" charset="0"/>
                <a:sym typeface="Arial"/>
              </a:rPr>
              <a:t> </a:t>
            </a:r>
            <a:endParaRPr lang="en-AU" sz="1200" b="0" i="0" u="none" strike="noStrike" cap="none" dirty="0">
              <a:solidFill>
                <a:srgbClr val="000000"/>
              </a:solidFill>
              <a:effectLst/>
              <a:latin typeface="+mn-lt"/>
              <a:cs typeface="Times New Roman" panose="02020603050405020304" pitchFamily="18" charset="0"/>
              <a:sym typeface="Arial"/>
            </a:endParaRPr>
          </a:p>
        </p:txBody>
      </p:sp>
    </p:spTree>
    <p:extLst>
      <p:ext uri="{BB962C8B-B14F-4D97-AF65-F5344CB8AC3E}">
        <p14:creationId xmlns:p14="http://schemas.microsoft.com/office/powerpoint/2010/main" val="17460381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9" name="Shape 129"/>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sz="1400" dirty="0">
              <a:latin typeface="+mn-lt"/>
            </a:endParaRPr>
          </a:p>
        </p:txBody>
      </p:sp>
    </p:spTree>
    <p:extLst>
      <p:ext uri="{BB962C8B-B14F-4D97-AF65-F5344CB8AC3E}">
        <p14:creationId xmlns:p14="http://schemas.microsoft.com/office/powerpoint/2010/main" val="39112833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Shape 2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3" name="Shape 243"/>
          <p:cNvSpPr txBox="1">
            <a:spLocks noGrp="1"/>
          </p:cNvSpPr>
          <p:nvPr>
            <p:ph type="body" idx="1"/>
          </p:nvPr>
        </p:nvSpPr>
        <p:spPr>
          <a:xfrm>
            <a:off x="1" y="4114800"/>
            <a:ext cx="6762306" cy="5029200"/>
          </a:xfrm>
          <a:prstGeom prst="rect">
            <a:avLst/>
          </a:prstGeom>
        </p:spPr>
        <p:txBody>
          <a:bodyPr spcFirstLastPara="1" wrap="square" lIns="91425" tIns="91425" rIns="91425" bIns="91425" anchor="t" anchorCtr="0">
            <a:noAutofit/>
          </a:bodyPr>
          <a:lstStyle/>
          <a:p>
            <a:pPr marL="139700" indent="0">
              <a:buNone/>
            </a:pPr>
            <a:r>
              <a:rPr lang="en-AU" sz="1400" b="1" dirty="0"/>
              <a:t>CMHA peaks August 26, 2020</a:t>
            </a:r>
          </a:p>
          <a:p>
            <a:pPr marL="139700" indent="0">
              <a:buNone/>
            </a:pPr>
            <a:r>
              <a:rPr lang="en-AU" sz="1400" b="1" dirty="0"/>
              <a:t>Preamble</a:t>
            </a:r>
          </a:p>
          <a:p>
            <a:pPr marL="139700" indent="0">
              <a:buNone/>
            </a:pPr>
            <a:r>
              <a:rPr lang="en-AU" sz="1400" b="1" dirty="0"/>
              <a:t>only if:</a:t>
            </a:r>
          </a:p>
          <a:p>
            <a:pPr marL="139700" indent="0">
              <a:buNone/>
            </a:pPr>
            <a:r>
              <a:rPr lang="en-AU" sz="1400" b="1" dirty="0"/>
              <a:t>(a) Independent functional assessments (IFA) are conducted by adequately trained staff,</a:t>
            </a:r>
          </a:p>
          <a:p>
            <a:pPr marL="139700" indent="0">
              <a:buNone/>
            </a:pPr>
            <a:r>
              <a:rPr lang="en-AU" sz="1400" b="1" dirty="0"/>
              <a:t>(- Prior to an assessment taking time before an assessment to develop a trust relation is very important as the nature of the PSD can make it hard for a participant to open up to a</a:t>
            </a:r>
          </a:p>
          <a:p>
            <a:pPr marL="139700" indent="0">
              <a:buNone/>
            </a:pPr>
            <a:r>
              <a:rPr lang="en-AU" sz="1400" b="1" dirty="0"/>
              <a:t>stranger.</a:t>
            </a:r>
          </a:p>
          <a:p>
            <a:pPr marL="139700" indent="0">
              <a:buNone/>
            </a:pPr>
            <a:r>
              <a:rPr lang="en-AU" sz="1400" b="1" dirty="0"/>
              <a:t>- The pressure of the significance of the IFA can trigger the participant with a potential for disengagement.</a:t>
            </a:r>
          </a:p>
          <a:p>
            <a:pPr marL="139700" indent="0">
              <a:buNone/>
            </a:pPr>
            <a:r>
              <a:rPr lang="en-AU" sz="1400" b="1" dirty="0"/>
              <a:t>2. Quality of the assessor</a:t>
            </a:r>
          </a:p>
          <a:p>
            <a:pPr marL="139700" indent="0">
              <a:buNone/>
            </a:pPr>
            <a:r>
              <a:rPr lang="en-AU" sz="1400" b="1" dirty="0"/>
              <a:t>- highly skilled and experienced assessor,</a:t>
            </a:r>
          </a:p>
          <a:p>
            <a:pPr marL="139700" indent="0">
              <a:buNone/>
            </a:pPr>
            <a:r>
              <a:rPr lang="en-AU" sz="1400" b="1" dirty="0"/>
              <a:t>- Trauma-informed and recovery focussed</a:t>
            </a:r>
          </a:p>
          <a:p>
            <a:pPr marL="139700" indent="0">
              <a:buNone/>
            </a:pPr>
            <a:r>
              <a:rPr lang="en-AU" sz="1400" b="1" dirty="0"/>
              <a:t>- Cultural aware</a:t>
            </a:r>
          </a:p>
          <a:p>
            <a:pPr marL="139700" indent="0">
              <a:buNone/>
            </a:pPr>
            <a:r>
              <a:rPr lang="en-AU" sz="1400" b="1" dirty="0"/>
              <a:t>- 3. Quality of the assessment</a:t>
            </a:r>
          </a:p>
          <a:p>
            <a:pPr marL="139700" indent="0">
              <a:buNone/>
            </a:pPr>
            <a:r>
              <a:rPr lang="en-AU" sz="1400" b="1" dirty="0"/>
              <a:t>- assessment tool(s) that works for people with PSD</a:t>
            </a:r>
          </a:p>
          <a:p>
            <a:pPr marL="139700" indent="0">
              <a:buNone/>
            </a:pPr>
            <a:r>
              <a:rPr lang="en-AU" sz="1400" b="1" dirty="0"/>
              <a:t>- three hours is not enough to assess the often complex needs of people with PSD and write a comprehensive report.</a:t>
            </a:r>
          </a:p>
          <a:p>
            <a:pPr marL="139700" indent="0">
              <a:buNone/>
            </a:pPr>
            <a:r>
              <a:rPr lang="en-AU" sz="1400" b="1" dirty="0"/>
              <a:t>o - Availability of skilled assessors, especially in remote and rural areas</a:t>
            </a:r>
          </a:p>
          <a:p>
            <a:pPr marL="139700" indent="0">
              <a:buNone/>
            </a:pPr>
            <a:r>
              <a:rPr lang="en-AU" sz="1400" b="1" dirty="0"/>
              <a:t>4. Other – </a:t>
            </a:r>
            <a:r>
              <a:rPr lang="en-AU" sz="1400" b="1" dirty="0" err="1"/>
              <a:t>stron</a:t>
            </a:r>
            <a:r>
              <a:rPr lang="en-AU" sz="1400" b="1" dirty="0"/>
              <a:t> argument for not making it compulsory for PSD</a:t>
            </a:r>
            <a:endParaRPr sz="1200" dirty="0"/>
          </a:p>
        </p:txBody>
      </p:sp>
    </p:spTree>
    <p:extLst>
      <p:ext uri="{BB962C8B-B14F-4D97-AF65-F5344CB8AC3E}">
        <p14:creationId xmlns:p14="http://schemas.microsoft.com/office/powerpoint/2010/main" val="42428521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9" name="Shape 129"/>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AU" sz="1100" b="0" i="0" u="none" strike="noStrike" cap="none" dirty="0" err="1">
                <a:solidFill>
                  <a:srgbClr val="000000"/>
                </a:solidFill>
                <a:effectLst/>
                <a:latin typeface="Arial"/>
                <a:ea typeface="Arial"/>
                <a:cs typeface="Arial"/>
                <a:sym typeface="Arial"/>
              </a:rPr>
              <a:t>Orania</a:t>
            </a:r>
            <a:r>
              <a:rPr lang="en-AU" sz="1100" b="0" i="0" u="none" strike="noStrike" cap="none" dirty="0">
                <a:solidFill>
                  <a:srgbClr val="000000"/>
                </a:solidFill>
                <a:effectLst/>
                <a:latin typeface="Arial"/>
                <a:ea typeface="Arial"/>
                <a:cs typeface="Arial"/>
                <a:sym typeface="Arial"/>
              </a:rPr>
              <a:t> (NDIS eligible, regional Victoria) felt unable to identify or capitalise on the resources, supports and opportunities available to her</a:t>
            </a:r>
            <a:endParaRPr sz="1400" dirty="0">
              <a:latin typeface="+mn-lt"/>
            </a:endParaRPr>
          </a:p>
        </p:txBody>
      </p:sp>
    </p:spTree>
    <p:extLst>
      <p:ext uri="{BB962C8B-B14F-4D97-AF65-F5344CB8AC3E}">
        <p14:creationId xmlns:p14="http://schemas.microsoft.com/office/powerpoint/2010/main" val="33500228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AU" sz="1100" b="0" i="0" u="none" strike="noStrike" cap="none" dirty="0">
                <a:solidFill>
                  <a:srgbClr val="000000"/>
                </a:solidFill>
                <a:effectLst/>
                <a:latin typeface="Arial"/>
                <a:ea typeface="Arial"/>
                <a:cs typeface="Arial"/>
                <a:sym typeface="Arial"/>
              </a:rPr>
              <a:t>For some of the research participants, a constructive perception of control appeared elusive, owing to deeply embedded understandings of control derived from the social, family context or from mental illness itself. For example, Esther found the notion of exercising control complicated. For her, mental illness is characterised by powerlessness, uncertainty and a loss of agency. By her own account, this has led to poor decision-making and inappropriate responses to challenging environments or stressful situations:</a:t>
            </a:r>
          </a:p>
          <a:p>
            <a:endParaRPr lang="en-AU" dirty="0"/>
          </a:p>
        </p:txBody>
      </p:sp>
    </p:spTree>
    <p:extLst>
      <p:ext uri="{BB962C8B-B14F-4D97-AF65-F5344CB8AC3E}">
        <p14:creationId xmlns:p14="http://schemas.microsoft.com/office/powerpoint/2010/main" val="12867469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Shape 229"/>
          <p:cNvSpPr>
            <a:spLocks noGrp="1" noRot="1" noChangeAspect="1"/>
          </p:cNvSpPr>
          <p:nvPr>
            <p:ph type="sldImg" idx="2"/>
          </p:nvPr>
        </p:nvSpPr>
        <p:spPr>
          <a:xfrm>
            <a:off x="90488" y="790575"/>
            <a:ext cx="6616700" cy="37226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0" name="Shape 230"/>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endParaRPr lang="en-US" sz="1100" b="0" i="0" u="none" strike="noStrike" cap="none" dirty="0">
              <a:solidFill>
                <a:srgbClr val="000000"/>
              </a:solidFill>
              <a:effectLst/>
              <a:latin typeface="Arial"/>
              <a:ea typeface="Arial"/>
              <a:cs typeface="Arial"/>
              <a:sym typeface="Arial"/>
            </a:endParaRPr>
          </a:p>
          <a:p>
            <a:pPr marL="139700" indent="0">
              <a:lnSpc>
                <a:spcPct val="150000"/>
              </a:lnSpc>
              <a:buNone/>
            </a:pPr>
            <a:r>
              <a:rPr lang="en-AU" sz="1400" dirty="0">
                <a:latin typeface="Times New Roman" panose="02020603050405020304" pitchFamily="18" charset="0"/>
                <a:cs typeface="Times New Roman" panose="02020603050405020304" pitchFamily="18" charset="0"/>
              </a:rPr>
              <a:t>Whilst the NDIS presents opportunity for many eligible people experiencing psychosocial disability, a range of existing services will be replaced by the NDIS, creating a problem for those who are ineligible.  </a:t>
            </a:r>
          </a:p>
          <a:p>
            <a:pPr marL="139700" indent="0">
              <a:lnSpc>
                <a:spcPct val="150000"/>
              </a:lnSpc>
              <a:buNone/>
            </a:pPr>
            <a:r>
              <a:rPr lang="en-AU" sz="1400" dirty="0">
                <a:latin typeface="Times New Roman" panose="02020603050405020304" pitchFamily="18" charset="0"/>
                <a:cs typeface="Times New Roman" panose="02020603050405020304" pitchFamily="18" charset="0"/>
              </a:rPr>
              <a:t>At the </a:t>
            </a:r>
            <a:r>
              <a:rPr lang="en-AU" sz="1400" b="1" dirty="0">
                <a:latin typeface="Times New Roman" panose="02020603050405020304" pitchFamily="18" charset="0"/>
                <a:cs typeface="Times New Roman" panose="02020603050405020304" pitchFamily="18" charset="0"/>
              </a:rPr>
              <a:t>national level</a:t>
            </a:r>
            <a:r>
              <a:rPr lang="en-AU" sz="1400" dirty="0">
                <a:latin typeface="Times New Roman" panose="02020603050405020304" pitchFamily="18" charset="0"/>
                <a:cs typeface="Times New Roman" panose="02020603050405020304" pitchFamily="18" charset="0"/>
              </a:rPr>
              <a:t>, three major mental health service programs (</a:t>
            </a:r>
            <a:r>
              <a:rPr lang="en-AU" sz="1400" dirty="0" err="1">
                <a:latin typeface="Times New Roman" panose="02020603050405020304" pitchFamily="18" charset="0"/>
                <a:cs typeface="Times New Roman" panose="02020603050405020304" pitchFamily="18" charset="0"/>
              </a:rPr>
              <a:t>PHaMS</a:t>
            </a:r>
            <a:r>
              <a:rPr lang="en-AU" sz="1400" dirty="0">
                <a:latin typeface="Times New Roman" panose="02020603050405020304" pitchFamily="18" charset="0"/>
                <a:cs typeface="Times New Roman" panose="02020603050405020304" pitchFamily="18" charset="0"/>
              </a:rPr>
              <a:t>, D2D living and PIR) will eventually close.  Of particular note, is the unique situation in Victoria where under the bilateral agreements all state community mental health services will be replaced by the NDIS – justifying the  focus of my research on Victoria.</a:t>
            </a:r>
          </a:p>
          <a:p>
            <a:endParaRPr lang="en-US" dirty="0"/>
          </a:p>
        </p:txBody>
      </p:sp>
    </p:spTree>
    <p:extLst>
      <p:ext uri="{BB962C8B-B14F-4D97-AF65-F5344CB8AC3E}">
        <p14:creationId xmlns:p14="http://schemas.microsoft.com/office/powerpoint/2010/main" val="26113430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100" b="0" i="0" u="none" strike="noStrike" cap="none" dirty="0">
                <a:solidFill>
                  <a:srgbClr val="000000"/>
                </a:solidFill>
                <a:effectLst/>
                <a:latin typeface="Arial"/>
                <a:ea typeface="Arial"/>
                <a:cs typeface="Arial"/>
                <a:sym typeface="Arial"/>
              </a:rPr>
              <a:t>Consumers in this study frequently identified psychological counselling as important. Not only does it provide relief from symptoms relating to mental illness, but also it can facilitate personal recovery and independence. Consumers identified counselling as a strategy for building capacity, supporting greater self-acceptance and improving self-esteem. Despite these improvement outcomes aligning with the principles and objectives of the NDIS, the response to requests for counselling vary and, in some cases, rely on an individual’s capacity for self-advocacy (see Wilbur’s earlier statement in Section 6.3). Response feedback to requests for counselling ranged from supportive to indifference (respectively):</a:t>
            </a:r>
          </a:p>
        </p:txBody>
      </p:sp>
    </p:spTree>
    <p:extLst>
      <p:ext uri="{BB962C8B-B14F-4D97-AF65-F5344CB8AC3E}">
        <p14:creationId xmlns:p14="http://schemas.microsoft.com/office/powerpoint/2010/main" val="25404904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2" name="Shape 162"/>
          <p:cNvSpPr txBox="1">
            <a:spLocks noGrp="1"/>
          </p:cNvSpPr>
          <p:nvPr>
            <p:ph type="body" idx="1"/>
          </p:nvPr>
        </p:nvSpPr>
        <p:spPr>
          <a:xfrm>
            <a:off x="170121" y="4114801"/>
            <a:ext cx="6602819" cy="4890976"/>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AU" sz="1300" dirty="0"/>
              <a:t>There are some key difference between the two types of recovery I mentioned in the previous slide, the role of the recovery coach is to implement personal recovery, the approach illustrated on the left hand side of your screen.</a:t>
            </a:r>
          </a:p>
          <a:p>
            <a:pPr marL="0" lvl="0" indent="0">
              <a:spcBef>
                <a:spcPts val="0"/>
              </a:spcBef>
              <a:spcAft>
                <a:spcPts val="0"/>
              </a:spcAft>
              <a:buNone/>
            </a:pPr>
            <a:endParaRPr lang="en-AU" sz="1300" dirty="0"/>
          </a:p>
          <a:p>
            <a:pPr marL="0" lvl="0" indent="0">
              <a:spcBef>
                <a:spcPts val="0"/>
              </a:spcBef>
              <a:spcAft>
                <a:spcPts val="0"/>
              </a:spcAft>
              <a:buNone/>
            </a:pPr>
            <a:r>
              <a:rPr lang="en-AU" sz="1300" b="1" dirty="0"/>
              <a:t>Personal Recovery</a:t>
            </a:r>
            <a:r>
              <a:rPr lang="en-AU" sz="1300" dirty="0"/>
              <a:t>			</a:t>
            </a:r>
            <a:r>
              <a:rPr lang="en-AU" sz="1300" b="1" dirty="0"/>
              <a:t>Clinical Recovery</a:t>
            </a:r>
          </a:p>
          <a:p>
            <a:pPr marL="0" lvl="0" indent="0">
              <a:spcBef>
                <a:spcPts val="0"/>
              </a:spcBef>
              <a:spcAft>
                <a:spcPts val="0"/>
              </a:spcAft>
              <a:buNone/>
            </a:pPr>
            <a:endParaRPr lang="en-AU" sz="1300" dirty="0"/>
          </a:p>
          <a:p>
            <a:pPr marL="0" lvl="0" indent="0">
              <a:spcBef>
                <a:spcPts val="0"/>
              </a:spcBef>
              <a:spcAft>
                <a:spcPts val="0"/>
              </a:spcAft>
              <a:buNone/>
            </a:pPr>
            <a:r>
              <a:rPr lang="en-AU" sz="1300" dirty="0"/>
              <a:t>focuses in personal meaning &amp; growth	Focuses on treatment and diagnosis</a:t>
            </a:r>
          </a:p>
          <a:p>
            <a:pPr marL="0" lvl="0" indent="0">
              <a:spcBef>
                <a:spcPts val="0"/>
              </a:spcBef>
              <a:spcAft>
                <a:spcPts val="0"/>
              </a:spcAft>
              <a:buNone/>
            </a:pPr>
            <a:endParaRPr lang="en-AU" sz="1300" dirty="0"/>
          </a:p>
          <a:p>
            <a:pPr marL="0" lvl="0" indent="0">
              <a:spcBef>
                <a:spcPts val="0"/>
              </a:spcBef>
              <a:spcAft>
                <a:spcPts val="0"/>
              </a:spcAft>
              <a:buNone/>
            </a:pPr>
            <a:r>
              <a:rPr lang="en-AU" sz="1300" dirty="0"/>
              <a:t>a process or a continuum		an outcome or a state</a:t>
            </a:r>
          </a:p>
          <a:p>
            <a:pPr marL="0" lvl="0" indent="0">
              <a:spcBef>
                <a:spcPts val="0"/>
              </a:spcBef>
              <a:spcAft>
                <a:spcPts val="0"/>
              </a:spcAft>
              <a:buNone/>
            </a:pPr>
            <a:endParaRPr lang="en-AU" sz="1300" dirty="0"/>
          </a:p>
          <a:p>
            <a:pPr marL="0" lvl="0" indent="0">
              <a:spcBef>
                <a:spcPts val="0"/>
              </a:spcBef>
              <a:spcAft>
                <a:spcPts val="0"/>
              </a:spcAft>
              <a:buNone/>
            </a:pPr>
            <a:r>
              <a:rPr lang="en-AU" sz="1300" dirty="0"/>
              <a:t>subjectively defined by the individual		Is observable – in clinical language, it 				is objective, not subjective</a:t>
            </a:r>
          </a:p>
          <a:p>
            <a:pPr marL="0" lvl="0" indent="0">
              <a:spcBef>
                <a:spcPts val="0"/>
              </a:spcBef>
              <a:spcAft>
                <a:spcPts val="0"/>
              </a:spcAft>
              <a:buNone/>
            </a:pPr>
            <a:endParaRPr lang="en-AU" sz="1300" dirty="0"/>
          </a:p>
          <a:p>
            <a:pPr marL="0" lvl="0" indent="0">
              <a:spcBef>
                <a:spcPts val="0"/>
              </a:spcBef>
              <a:spcAft>
                <a:spcPts val="0"/>
              </a:spcAft>
              <a:buNone/>
            </a:pPr>
            <a:r>
              <a:rPr lang="en-AU" sz="1300" dirty="0"/>
              <a:t>means different things to different people	does not vary between individuals- 					absence of symptoms is the indicator</a:t>
            </a:r>
          </a:p>
          <a:p>
            <a:pPr marL="0" lvl="0" indent="0">
              <a:spcBef>
                <a:spcPts val="0"/>
              </a:spcBef>
              <a:spcAft>
                <a:spcPts val="0"/>
              </a:spcAft>
              <a:buNone/>
            </a:pPr>
            <a:r>
              <a:rPr lang="en-AU" sz="1300" dirty="0"/>
              <a:t>In putting Personal recovery into practice, recovery coaches should be mindful that language is important.  Strengths-based language is key and language that puts the person first is important.  Prioritising, on  a diagnosis to describe the person, places importance on the label and risks seeing someone as a set of symptoms.  Focusing on mental illness can lead to losing sight of the person as a human being.</a:t>
            </a:r>
          </a:p>
          <a:p>
            <a:pPr marL="0" lvl="0" indent="0">
              <a:spcBef>
                <a:spcPts val="0"/>
              </a:spcBef>
              <a:spcAft>
                <a:spcPts val="0"/>
              </a:spcAft>
              <a:buNone/>
            </a:pPr>
            <a:endParaRPr lang="en-AU" sz="1300" dirty="0"/>
          </a:p>
          <a:p>
            <a:pPr marL="0" lvl="0" indent="0">
              <a:spcBef>
                <a:spcPts val="0"/>
              </a:spcBef>
              <a:spcAft>
                <a:spcPts val="0"/>
              </a:spcAft>
              <a:buNone/>
            </a:pPr>
            <a:r>
              <a:rPr lang="en-AU" sz="1300" dirty="0"/>
              <a:t>Another important aspect of personal recovery is that each person should be seen as expert in their own life, they therefore have the right to choose what they perceive as the right  way to recover.</a:t>
            </a:r>
          </a:p>
          <a:p>
            <a:pPr marL="0" lvl="0" indent="0">
              <a:spcBef>
                <a:spcPts val="0"/>
              </a:spcBef>
              <a:spcAft>
                <a:spcPts val="0"/>
              </a:spcAft>
              <a:buNone/>
            </a:pPr>
            <a:endParaRPr lang="en-AU" sz="1300" dirty="0"/>
          </a:p>
        </p:txBody>
      </p:sp>
    </p:spTree>
    <p:extLst>
      <p:ext uri="{BB962C8B-B14F-4D97-AF65-F5344CB8AC3E}">
        <p14:creationId xmlns:p14="http://schemas.microsoft.com/office/powerpoint/2010/main" val="30082659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sz="1400" dirty="0">
              <a:latin typeface="+mn-lt"/>
            </a:endParaRPr>
          </a:p>
          <a:p>
            <a:r>
              <a:rPr lang="en-AU" sz="1400" dirty="0">
                <a:latin typeface="+mn-lt"/>
              </a:rPr>
              <a:t>During the interview, I issued 14 cards to participants, each one representing a different recovery goal.</a:t>
            </a:r>
          </a:p>
          <a:p>
            <a:r>
              <a:rPr lang="en-AU" sz="1400" dirty="0">
                <a:latin typeface="+mn-lt"/>
              </a:rPr>
              <a:t>Participants were then asked to select those important to their recovery.</a:t>
            </a:r>
          </a:p>
          <a:p>
            <a:r>
              <a:rPr lang="en-AU" sz="1400" dirty="0">
                <a:latin typeface="+mn-lt"/>
              </a:rPr>
              <a:t>Next , the participants were asked whether the NDIS supports them in achieving the recovery goals important to them.</a:t>
            </a:r>
          </a:p>
          <a:p>
            <a:r>
              <a:rPr lang="en-AU" sz="1400" dirty="0">
                <a:latin typeface="+mn-lt"/>
              </a:rPr>
              <a:t>In keeping with the subjective and individualised nature of recovery, I offered each participant the opportunity to express recovery in their own words. </a:t>
            </a:r>
          </a:p>
          <a:p>
            <a:r>
              <a:rPr lang="en-AU" sz="1400" dirty="0">
                <a:latin typeface="+mn-lt"/>
              </a:rPr>
              <a:t>12 of the 20 took up the option of choosing their own card  and  this participant chose Art as an appropriate avenue for recovery.</a:t>
            </a:r>
          </a:p>
        </p:txBody>
      </p:sp>
    </p:spTree>
    <p:extLst>
      <p:ext uri="{BB962C8B-B14F-4D97-AF65-F5344CB8AC3E}">
        <p14:creationId xmlns:p14="http://schemas.microsoft.com/office/powerpoint/2010/main" val="18869061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679768" y="4486962"/>
            <a:ext cx="5438140" cy="5324606"/>
          </a:xfrm>
        </p:spPr>
        <p:txBody>
          <a:bodyPr/>
          <a:lstStyle/>
          <a:p>
            <a:pPr marL="139700" indent="0">
              <a:buNone/>
            </a:pPr>
            <a:r>
              <a:rPr lang="en-AU" sz="1400" dirty="0">
                <a:solidFill>
                  <a:schemeClr val="tx1"/>
                </a:solidFill>
                <a:latin typeface="Times New Roman" panose="02020603050405020304" pitchFamily="18" charset="0"/>
                <a:cs typeface="Times New Roman" panose="02020603050405020304" pitchFamily="18" charset="0"/>
              </a:rPr>
              <a:t>This graph outlines the number of times each of the 14 recovery goals was selected by participants. The </a:t>
            </a:r>
            <a:r>
              <a:rPr lang="en-AU" sz="1400" dirty="0">
                <a:solidFill>
                  <a:srgbClr val="FF6600"/>
                </a:solidFill>
                <a:latin typeface="Times New Roman" panose="02020603050405020304" pitchFamily="18" charset="0"/>
                <a:cs typeface="Times New Roman" panose="02020603050405020304" pitchFamily="18" charset="0"/>
              </a:rPr>
              <a:t>orange</a:t>
            </a:r>
            <a:r>
              <a:rPr lang="en-AU" sz="1400" dirty="0">
                <a:solidFill>
                  <a:schemeClr val="tx1"/>
                </a:solidFill>
                <a:latin typeface="Times New Roman" panose="02020603050405020304" pitchFamily="18" charset="0"/>
                <a:cs typeface="Times New Roman" panose="02020603050405020304" pitchFamily="18" charset="0"/>
              </a:rPr>
              <a:t> colour represents responses by ineligible participants whilst the </a:t>
            </a:r>
            <a:r>
              <a:rPr lang="en-AU" sz="1400" dirty="0">
                <a:solidFill>
                  <a:srgbClr val="FFC000"/>
                </a:solidFill>
                <a:latin typeface="Times New Roman" panose="02020603050405020304" pitchFamily="18" charset="0"/>
                <a:cs typeface="Times New Roman" panose="02020603050405020304" pitchFamily="18" charset="0"/>
              </a:rPr>
              <a:t>mustard</a:t>
            </a:r>
            <a:r>
              <a:rPr lang="en-AU" sz="1400" dirty="0">
                <a:solidFill>
                  <a:schemeClr val="tx1"/>
                </a:solidFill>
                <a:latin typeface="Times New Roman" panose="02020603050405020304" pitchFamily="18" charset="0"/>
                <a:cs typeface="Times New Roman" panose="02020603050405020304" pitchFamily="18" charset="0"/>
              </a:rPr>
              <a:t> colour represents those who are eligible. The </a:t>
            </a:r>
            <a:r>
              <a:rPr lang="en-AU" sz="1400" dirty="0">
                <a:solidFill>
                  <a:srgbClr val="00B0F0"/>
                </a:solidFill>
                <a:latin typeface="Times New Roman" panose="02020603050405020304" pitchFamily="18" charset="0"/>
                <a:cs typeface="Times New Roman" panose="02020603050405020304" pitchFamily="18" charset="0"/>
              </a:rPr>
              <a:t>blue line </a:t>
            </a:r>
            <a:r>
              <a:rPr lang="en-AU" sz="1400" dirty="0">
                <a:solidFill>
                  <a:schemeClr val="tx1"/>
                </a:solidFill>
                <a:latin typeface="Times New Roman" panose="02020603050405020304" pitchFamily="18" charset="0"/>
                <a:cs typeface="Times New Roman" panose="02020603050405020304" pitchFamily="18" charset="0"/>
              </a:rPr>
              <a:t>indicates the degree to which the NDIS has had a positive impact on achieving recovery. Interestingly, the NDIS has its greatest impact in the choice and control domains-</a:t>
            </a:r>
            <a:r>
              <a:rPr lang="en-AU" sz="1400" i="1" dirty="0">
                <a:solidFill>
                  <a:schemeClr val="tx1"/>
                </a:solidFill>
                <a:latin typeface="Times New Roman" panose="02020603050405020304" pitchFamily="18" charset="0"/>
                <a:cs typeface="Times New Roman" panose="02020603050405020304" pitchFamily="18" charset="0"/>
              </a:rPr>
              <a:t>(perhaps because these concepts are heavily promoted by the NDIS.)</a:t>
            </a:r>
          </a:p>
          <a:p>
            <a:pPr marL="139700" indent="0">
              <a:buNone/>
            </a:pPr>
            <a:endParaRPr lang="en-AU" sz="1400" dirty="0">
              <a:solidFill>
                <a:schemeClr val="tx1"/>
              </a:solidFill>
              <a:latin typeface="Times New Roman" panose="02020603050405020304" pitchFamily="18" charset="0"/>
              <a:cs typeface="Times New Roman" panose="02020603050405020304" pitchFamily="18" charset="0"/>
            </a:endParaRPr>
          </a:p>
          <a:p>
            <a:pPr marL="139700" indent="0">
              <a:buNone/>
            </a:pPr>
            <a:r>
              <a:rPr lang="en-AU" sz="1400" dirty="0">
                <a:solidFill>
                  <a:schemeClr val="tx1"/>
                </a:solidFill>
                <a:latin typeface="Times New Roman" panose="02020603050405020304" pitchFamily="18" charset="0"/>
                <a:cs typeface="Times New Roman" panose="02020603050405020304" pitchFamily="18" charset="0"/>
              </a:rPr>
              <a:t>As they made their selections, I asked participants to explain the rationale for their choices.  </a:t>
            </a:r>
          </a:p>
          <a:p>
            <a:pPr marL="139700" indent="0">
              <a:buNone/>
            </a:pPr>
            <a:endParaRPr lang="en-AU" sz="1400" dirty="0">
              <a:solidFill>
                <a:schemeClr val="tx1"/>
              </a:solidFill>
              <a:latin typeface="Times New Roman" panose="02020603050405020304" pitchFamily="18" charset="0"/>
              <a:cs typeface="Times New Roman" panose="02020603050405020304" pitchFamily="18" charset="0"/>
            </a:endParaRPr>
          </a:p>
          <a:p>
            <a:pPr marL="139700" indent="0">
              <a:buNone/>
            </a:pPr>
            <a:r>
              <a:rPr lang="en-AU" sz="1400" dirty="0">
                <a:solidFill>
                  <a:schemeClr val="tx1"/>
                </a:solidFill>
                <a:latin typeface="Times New Roman" panose="02020603050405020304" pitchFamily="18" charset="0"/>
                <a:cs typeface="Times New Roman" panose="02020603050405020304" pitchFamily="18" charset="0"/>
              </a:rPr>
              <a:t>For example as you can see from this graph 19/20 people selected finding purpose .  When I asked Alan (who is eligible) to explain he said:  </a:t>
            </a:r>
            <a:r>
              <a:rPr lang="en-AU" sz="1400" b="1" i="1" u="none" strike="noStrike" cap="none" dirty="0">
                <a:solidFill>
                  <a:srgbClr val="00B0F0"/>
                </a:solidFill>
                <a:effectLst/>
                <a:latin typeface="Times New Roman" panose="02020603050405020304" pitchFamily="18" charset="0"/>
                <a:cs typeface="Times New Roman" panose="02020603050405020304" pitchFamily="18" charset="0"/>
                <a:sym typeface="Arial"/>
              </a:rPr>
              <a:t>If you don’t have purpose you are not motivated and you are aimless, you are not existing really. You are just drifting.</a:t>
            </a:r>
            <a:endParaRPr lang="en-AU" sz="1400" b="1" i="0" u="none" strike="noStrike" cap="none" dirty="0">
              <a:solidFill>
                <a:srgbClr val="00B0F0"/>
              </a:solidFill>
              <a:effectLst/>
              <a:latin typeface="Times New Roman" panose="02020603050405020304" pitchFamily="18" charset="0"/>
              <a:cs typeface="Times New Roman" panose="02020603050405020304" pitchFamily="18" charset="0"/>
              <a:sym typeface="Arial"/>
            </a:endParaRPr>
          </a:p>
          <a:p>
            <a:pPr marL="139700" indent="0">
              <a:buNone/>
            </a:pPr>
            <a:endParaRPr lang="en-AU" sz="1400" b="0" i="1" u="none" strike="noStrike" cap="none" dirty="0">
              <a:solidFill>
                <a:srgbClr val="7030A0"/>
              </a:solidFill>
              <a:effectLst/>
              <a:latin typeface="Times New Roman" panose="02020603050405020304" pitchFamily="18" charset="0"/>
              <a:cs typeface="Times New Roman" panose="02020603050405020304" pitchFamily="18" charset="0"/>
              <a:sym typeface="Arial"/>
            </a:endParaRPr>
          </a:p>
          <a:p>
            <a:pPr marL="139700" indent="0">
              <a:buNone/>
            </a:pPr>
            <a:r>
              <a:rPr lang="en-AU" sz="1400" b="0" i="0" u="none" strike="noStrike" cap="none" dirty="0">
                <a:solidFill>
                  <a:schemeClr val="tx1"/>
                </a:solidFill>
                <a:effectLst/>
                <a:latin typeface="Times New Roman" panose="02020603050405020304" pitchFamily="18" charset="0"/>
                <a:cs typeface="Times New Roman" panose="02020603050405020304" pitchFamily="18" charset="0"/>
                <a:sym typeface="Arial"/>
              </a:rPr>
              <a:t>When I asked another eligible participant what stops him making good choices, </a:t>
            </a:r>
            <a:r>
              <a:rPr lang="en-AU" sz="1400" b="0" i="1" u="none" strike="noStrike" cap="none" dirty="0">
                <a:solidFill>
                  <a:schemeClr val="tx1"/>
                </a:solidFill>
                <a:effectLst/>
                <a:latin typeface="Times New Roman" panose="02020603050405020304" pitchFamily="18" charset="0"/>
                <a:cs typeface="Times New Roman" panose="02020603050405020304" pitchFamily="18" charset="0"/>
                <a:sym typeface="Arial"/>
              </a:rPr>
              <a:t>He said:</a:t>
            </a:r>
            <a:endParaRPr lang="en-AU" sz="1400" b="0" i="0" u="none" strike="noStrike" cap="none" dirty="0">
              <a:solidFill>
                <a:schemeClr val="tx1"/>
              </a:solidFill>
              <a:effectLst/>
              <a:latin typeface="Times New Roman" panose="02020603050405020304" pitchFamily="18" charset="0"/>
              <a:cs typeface="Times New Roman" panose="02020603050405020304" pitchFamily="18" charset="0"/>
              <a:sym typeface="Arial"/>
            </a:endParaRPr>
          </a:p>
          <a:p>
            <a:pPr marL="139700" indent="0">
              <a:buNone/>
            </a:pPr>
            <a:r>
              <a:rPr lang="en-AU" sz="1400" b="1" i="1" u="none" strike="noStrike" cap="none" dirty="0">
                <a:solidFill>
                  <a:srgbClr val="00B0F0"/>
                </a:solidFill>
                <a:effectLst/>
                <a:latin typeface="Times New Roman" panose="02020603050405020304" pitchFamily="18" charset="0"/>
                <a:cs typeface="Times New Roman" panose="02020603050405020304" pitchFamily="18" charset="0"/>
                <a:sym typeface="Arial"/>
              </a:rPr>
              <a:t>When you are not well, you don’t make good decisions, you are not in the right frame of mind.  It’s like a regressive circle. A good decision is—are you able to manage yourself, time, and  money and when you are not well, you don’t think about that.</a:t>
            </a:r>
          </a:p>
          <a:p>
            <a:pPr marL="139700" indent="0">
              <a:buNone/>
            </a:pPr>
            <a:endParaRPr lang="en-AU" sz="1400" b="1" i="0" u="none" strike="noStrike" cap="none" dirty="0">
              <a:solidFill>
                <a:srgbClr val="00B0F0"/>
              </a:solidFill>
              <a:effectLst/>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7374632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620775" y="4470268"/>
            <a:ext cx="5438140" cy="4989286"/>
          </a:xfrm>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AU" sz="1400" b="0" i="0" u="none" strike="noStrike" cap="none" dirty="0">
                <a:solidFill>
                  <a:srgbClr val="000000"/>
                </a:solidFill>
                <a:effectLst/>
                <a:latin typeface="Arial"/>
                <a:ea typeface="Arial"/>
                <a:cs typeface="Arial"/>
                <a:sym typeface="Arial"/>
              </a:rPr>
              <a:t>This sub-theme – </a:t>
            </a:r>
            <a:r>
              <a:rPr lang="en-AU" sz="1400" b="0" i="1" u="none" strike="noStrike" cap="none" dirty="0">
                <a:solidFill>
                  <a:srgbClr val="000000"/>
                </a:solidFill>
                <a:effectLst/>
                <a:latin typeface="Arial"/>
                <a:ea typeface="Arial"/>
                <a:cs typeface="Arial"/>
                <a:sym typeface="Arial"/>
              </a:rPr>
              <a:t>That’s not very insurance-y’—</a:t>
            </a:r>
            <a:r>
              <a:rPr lang="en-AU" sz="1400" b="0" i="0" u="none" strike="noStrike" cap="none" dirty="0">
                <a:solidFill>
                  <a:srgbClr val="000000"/>
                </a:solidFill>
                <a:effectLst/>
                <a:latin typeface="Arial"/>
                <a:ea typeface="Arial"/>
                <a:cs typeface="Arial"/>
                <a:sym typeface="Arial"/>
              </a:rPr>
              <a:t> transcends</a:t>
            </a:r>
            <a:r>
              <a:rPr lang="en-AU" sz="1400" b="0" i="0" u="none" strike="noStrike" cap="none" baseline="0" dirty="0">
                <a:solidFill>
                  <a:srgbClr val="000000"/>
                </a:solidFill>
                <a:effectLst/>
                <a:latin typeface="Arial"/>
                <a:ea typeface="Arial"/>
                <a:cs typeface="Arial"/>
                <a:sym typeface="Arial"/>
              </a:rPr>
              <a:t> all three  data chapters (access and</a:t>
            </a:r>
            <a:r>
              <a:rPr lang="en-AU" sz="1400" b="0" i="0" u="none" strike="noStrike" cap="none" dirty="0">
                <a:solidFill>
                  <a:srgbClr val="000000"/>
                </a:solidFill>
                <a:effectLst/>
                <a:latin typeface="Arial"/>
                <a:ea typeface="Arial"/>
                <a:cs typeface="Arial"/>
                <a:sym typeface="Arial"/>
              </a:rPr>
              <a:t> equity, choice and control and recovery and inclusion)</a:t>
            </a:r>
            <a:r>
              <a:rPr lang="en-AU" sz="1400" b="0" i="0" u="none" strike="noStrike" cap="none" baseline="0" dirty="0">
                <a:solidFill>
                  <a:srgbClr val="000000"/>
                </a:solidFill>
                <a:effectLst/>
                <a:latin typeface="Arial"/>
                <a:ea typeface="Arial"/>
                <a:cs typeface="Arial"/>
                <a:sym typeface="Arial"/>
              </a:rPr>
              <a:t> – I draw special attention to this in my thesis.</a:t>
            </a:r>
          </a:p>
          <a:p>
            <a:pPr marL="457200" marR="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endParaRPr lang="en-AU" sz="1400" b="0" i="0" u="none" strike="noStrike" cap="none" dirty="0">
              <a:solidFill>
                <a:srgbClr val="000000"/>
              </a:solidFill>
              <a:effectLst/>
              <a:latin typeface="Arial"/>
              <a:ea typeface="Arial"/>
              <a:cs typeface="Arial"/>
              <a:sym typeface="Arial"/>
            </a:endParaRPr>
          </a:p>
          <a:p>
            <a:pPr marL="457200" marR="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AU" sz="1400" b="0" i="0" u="none" strike="noStrike" cap="none" dirty="0">
                <a:solidFill>
                  <a:srgbClr val="000000"/>
                </a:solidFill>
                <a:effectLst/>
                <a:latin typeface="Arial"/>
                <a:ea typeface="Arial"/>
                <a:cs typeface="Arial"/>
                <a:sym typeface="Arial"/>
              </a:rPr>
              <a:t>The label I have given to this sub-theme—</a:t>
            </a:r>
            <a:r>
              <a:rPr lang="en-AU" sz="1400" b="0" i="1" u="none" strike="noStrike" cap="none" dirty="0">
                <a:solidFill>
                  <a:srgbClr val="000000"/>
                </a:solidFill>
                <a:effectLst/>
                <a:latin typeface="Arial"/>
                <a:ea typeface="Arial"/>
                <a:cs typeface="Arial"/>
                <a:sym typeface="Arial"/>
              </a:rPr>
              <a:t>That’s not very insurance-y’—</a:t>
            </a:r>
            <a:r>
              <a:rPr lang="en-AU" sz="1400" b="0" i="0" u="none" strike="noStrike" cap="none" dirty="0">
                <a:solidFill>
                  <a:srgbClr val="000000"/>
                </a:solidFill>
                <a:effectLst/>
                <a:latin typeface="Arial"/>
                <a:ea typeface="Arial"/>
                <a:cs typeface="Arial"/>
                <a:sym typeface="Arial"/>
              </a:rPr>
              <a:t>is appropriated from an advertising campaign (Ogilvy, 2019) of a major Australian commercial insurance company. By challenging the notion of what insurance can actually be—and delivering insurance in a ‘</a:t>
            </a:r>
            <a:r>
              <a:rPr lang="en-AU" sz="1400" b="0" i="1" u="none" strike="noStrike" cap="none" dirty="0">
                <a:solidFill>
                  <a:srgbClr val="000000"/>
                </a:solidFill>
                <a:effectLst/>
                <a:latin typeface="Arial"/>
                <a:ea typeface="Arial"/>
                <a:cs typeface="Arial"/>
                <a:sym typeface="Arial"/>
              </a:rPr>
              <a:t>not very insurance-y way</a:t>
            </a:r>
            <a:r>
              <a:rPr lang="en-AU" sz="1400" b="0" i="0" u="none" strike="noStrike" cap="none" dirty="0">
                <a:solidFill>
                  <a:srgbClr val="000000"/>
                </a:solidFill>
                <a:effectLst/>
                <a:latin typeface="Arial"/>
                <a:ea typeface="Arial"/>
                <a:cs typeface="Arial"/>
                <a:sym typeface="Arial"/>
              </a:rPr>
              <a:t>’—this insurance firm uses a slogan to promote their focus on customer needs which they claim is </a:t>
            </a:r>
            <a:r>
              <a:rPr lang="en-AU" sz="1400" b="1" i="0" u="none" strike="noStrike" cap="none" dirty="0">
                <a:solidFill>
                  <a:srgbClr val="000000"/>
                </a:solidFill>
                <a:effectLst/>
                <a:latin typeface="Arial"/>
                <a:ea typeface="Arial"/>
                <a:cs typeface="Arial"/>
                <a:sym typeface="Arial"/>
              </a:rPr>
              <a:t>innovative, flexible but also efficient</a:t>
            </a:r>
            <a:r>
              <a:rPr lang="en-AU" sz="1400" b="0" i="0" u="none" strike="noStrike" cap="none" dirty="0">
                <a:solidFill>
                  <a:srgbClr val="000000"/>
                </a:solidFill>
                <a:effectLst/>
                <a:latin typeface="Arial"/>
                <a:ea typeface="Arial"/>
                <a:cs typeface="Arial"/>
                <a:sym typeface="Arial"/>
              </a:rPr>
              <a:t>. </a:t>
            </a:r>
          </a:p>
          <a:p>
            <a:pPr marL="457200" marR="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endParaRPr lang="en-AU" sz="1400" b="0" i="0" u="none" strike="noStrike" cap="none" dirty="0">
              <a:solidFill>
                <a:srgbClr val="000000"/>
              </a:solidFill>
              <a:effectLst/>
              <a:latin typeface="Arial"/>
              <a:ea typeface="Arial"/>
              <a:cs typeface="Arial"/>
              <a:sym typeface="Arial"/>
            </a:endParaRPr>
          </a:p>
          <a:p>
            <a:pPr marL="457200" marR="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AU" sz="1400" b="0" i="0" u="none" strike="noStrike" cap="none" dirty="0">
                <a:solidFill>
                  <a:srgbClr val="000000"/>
                </a:solidFill>
                <a:effectLst/>
                <a:latin typeface="Arial"/>
                <a:ea typeface="Arial"/>
                <a:cs typeface="Arial"/>
                <a:sym typeface="Arial"/>
              </a:rPr>
              <a:t>Also an insurance model, the NDIS makes similar claims (as outlined in this slide). </a:t>
            </a:r>
          </a:p>
          <a:p>
            <a:pPr marL="457200" marR="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endParaRPr lang="en-AU" sz="1400" dirty="0"/>
          </a:p>
          <a:p>
            <a:pPr marL="457200" marR="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endParaRPr lang="en-AU" sz="1400" b="0" i="0" u="none" strike="noStrike" cap="none" dirty="0">
              <a:solidFill>
                <a:srgbClr val="000000"/>
              </a:solidFill>
              <a:effectLst/>
              <a:latin typeface="Arial"/>
              <a:ea typeface="Arial"/>
              <a:cs typeface="Arial"/>
              <a:sym typeface="Arial"/>
            </a:endParaRPr>
          </a:p>
          <a:p>
            <a:r>
              <a:rPr lang="en-AU" sz="1400" b="0" i="0" u="none" strike="noStrike" cap="none" dirty="0">
                <a:solidFill>
                  <a:srgbClr val="000000"/>
                </a:solidFill>
                <a:effectLst/>
                <a:latin typeface="Arial"/>
                <a:ea typeface="Arial"/>
                <a:cs typeface="Arial"/>
                <a:sym typeface="Arial"/>
              </a:rPr>
              <a:t>I argue that the NDIS falls short of meeting the benchmark elevated by its insurance peers</a:t>
            </a:r>
            <a:r>
              <a:rPr lang="en-AU" sz="1400" b="0" i="0" u="none" strike="noStrike" cap="none" baseline="0" dirty="0">
                <a:solidFill>
                  <a:srgbClr val="000000"/>
                </a:solidFill>
                <a:effectLst/>
                <a:latin typeface="Arial"/>
                <a:ea typeface="Arial"/>
                <a:cs typeface="Arial"/>
                <a:sym typeface="Arial"/>
              </a:rPr>
              <a:t> as evidenced in the following quotes from both</a:t>
            </a:r>
            <a:r>
              <a:rPr lang="en-AU" sz="1400" b="0" i="0" u="none" strike="noStrike" cap="none" dirty="0">
                <a:solidFill>
                  <a:srgbClr val="000000"/>
                </a:solidFill>
                <a:effectLst/>
                <a:latin typeface="Arial"/>
                <a:ea typeface="Arial"/>
                <a:cs typeface="Arial"/>
                <a:sym typeface="Arial"/>
              </a:rPr>
              <a:t> PEPD and NDIS professionals</a:t>
            </a:r>
          </a:p>
          <a:p>
            <a:endParaRPr lang="en-AU" sz="14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11186499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90488" y="4467225"/>
            <a:ext cx="6130659" cy="5302046"/>
          </a:xfrm>
        </p:spPr>
        <p:txBody>
          <a:bodyPr/>
          <a:lstStyle/>
          <a:p>
            <a:pPr marL="139700" indent="0">
              <a:lnSpc>
                <a:spcPct val="150000"/>
              </a:lnSpc>
              <a:buNone/>
            </a:pPr>
            <a:endParaRPr lang="en-AU" sz="1200" b="0" i="0" u="none" strike="noStrike" cap="none" dirty="0">
              <a:solidFill>
                <a:srgbClr val="000000"/>
              </a:solidFill>
              <a:effectLst/>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6549585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90488" y="4467225"/>
            <a:ext cx="6130659" cy="5302046"/>
          </a:xfrm>
        </p:spPr>
        <p:txBody>
          <a:bodyPr/>
          <a:lstStyle/>
          <a:p>
            <a:pPr marL="139700" indent="0">
              <a:lnSpc>
                <a:spcPct val="150000"/>
              </a:lnSpc>
              <a:buNone/>
            </a:pPr>
            <a:endParaRPr lang="en-AU" sz="1200" b="0" i="0" u="none" strike="noStrike" cap="none" dirty="0">
              <a:solidFill>
                <a:srgbClr val="000000"/>
              </a:solidFill>
              <a:effectLst/>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8731433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9" name="Shape 129"/>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r>
              <a:rPr lang="en-AU" sz="1100" b="1" i="0" u="none" strike="noStrike" cap="none" dirty="0">
                <a:solidFill>
                  <a:srgbClr val="000000"/>
                </a:solidFill>
                <a:effectLst/>
                <a:latin typeface="Arial"/>
                <a:ea typeface="Arial"/>
                <a:cs typeface="Arial"/>
                <a:sym typeface="Arial"/>
              </a:rPr>
              <a:t>Aligning with </a:t>
            </a:r>
            <a:r>
              <a:rPr lang="en-AU" sz="1100" b="1" i="0" u="none" strike="noStrike" cap="none" dirty="0" err="1">
                <a:solidFill>
                  <a:srgbClr val="000000"/>
                </a:solidFill>
                <a:effectLst/>
                <a:latin typeface="Arial"/>
                <a:ea typeface="Arial"/>
                <a:cs typeface="Arial"/>
                <a:sym typeface="Arial"/>
              </a:rPr>
              <a:t>FSSI</a:t>
            </a:r>
            <a:r>
              <a:rPr lang="en-AU" sz="1100" b="1" i="0" u="none" strike="noStrike" cap="none" dirty="0">
                <a:solidFill>
                  <a:srgbClr val="000000"/>
                </a:solidFill>
                <a:effectLst/>
                <a:latin typeface="Arial"/>
                <a:ea typeface="Arial"/>
                <a:cs typeface="Arial"/>
                <a:sym typeface="Arial"/>
              </a:rPr>
              <a:t> value</a:t>
            </a:r>
            <a:r>
              <a:rPr lang="en-AU" sz="1100" b="1" i="0" u="none" strike="noStrike" cap="none" baseline="0" dirty="0">
                <a:solidFill>
                  <a:srgbClr val="000000"/>
                </a:solidFill>
                <a:effectLst/>
                <a:latin typeface="Arial"/>
                <a:ea typeface="Arial"/>
                <a:cs typeface="Arial"/>
                <a:sym typeface="Arial"/>
              </a:rPr>
              <a:t> of co-production </a:t>
            </a:r>
            <a:r>
              <a:rPr lang="en-AU" sz="1100" b="1" i="0" u="none" strike="noStrike" cap="none" baseline="0" dirty="0" err="1">
                <a:solidFill>
                  <a:srgbClr val="000000"/>
                </a:solidFill>
                <a:effectLst/>
                <a:latin typeface="Arial"/>
                <a:ea typeface="Arial"/>
                <a:cs typeface="Arial"/>
                <a:sym typeface="Arial"/>
              </a:rPr>
              <a:t>FSSI</a:t>
            </a:r>
            <a:r>
              <a:rPr lang="en-AU" sz="1100" b="1" i="0" u="none" strike="noStrike" cap="none" baseline="0" dirty="0">
                <a:solidFill>
                  <a:srgbClr val="000000"/>
                </a:solidFill>
                <a:effectLst/>
                <a:latin typeface="Arial"/>
                <a:ea typeface="Arial"/>
                <a:cs typeface="Arial"/>
                <a:sym typeface="Arial"/>
              </a:rPr>
              <a:t> </a:t>
            </a:r>
            <a:r>
              <a:rPr lang="en-AU" sz="1100" b="1" i="0" u="none" strike="noStrike" cap="none" dirty="0">
                <a:solidFill>
                  <a:srgbClr val="000000"/>
                </a:solidFill>
                <a:effectLst/>
                <a:latin typeface="Arial"/>
                <a:ea typeface="Arial"/>
                <a:cs typeface="Arial"/>
                <a:sym typeface="Arial"/>
              </a:rPr>
              <a:t>funds my research advisory panel which comprises two lived</a:t>
            </a:r>
            <a:r>
              <a:rPr lang="en-AU" sz="1100" b="1" i="0" u="none" strike="noStrike" cap="none" baseline="0" dirty="0">
                <a:solidFill>
                  <a:srgbClr val="000000"/>
                </a:solidFill>
                <a:effectLst/>
                <a:latin typeface="Arial"/>
                <a:ea typeface="Arial"/>
                <a:cs typeface="Arial"/>
                <a:sym typeface="Arial"/>
              </a:rPr>
              <a:t> experience experts who have a mental illness</a:t>
            </a:r>
            <a:endParaRPr lang="en-AU" sz="1100" b="1" i="0" u="none" strike="noStrike" cap="none" dirty="0">
              <a:solidFill>
                <a:srgbClr val="000000"/>
              </a:solidFill>
              <a:effectLst/>
              <a:latin typeface="Arial"/>
              <a:ea typeface="Arial"/>
              <a:cs typeface="Arial"/>
              <a:sym typeface="Arial"/>
            </a:endParaRPr>
          </a:p>
          <a:p>
            <a:r>
              <a:rPr lang="en-AU" sz="1100" b="1" i="0" u="none" strike="noStrike" cap="none" dirty="0">
                <a:solidFill>
                  <a:srgbClr val="000000"/>
                </a:solidFill>
                <a:effectLst/>
                <a:latin typeface="Arial"/>
                <a:ea typeface="Arial"/>
                <a:cs typeface="Arial"/>
                <a:sym typeface="Arial"/>
              </a:rPr>
              <a:t>Contributions of the Research Advisory Panel – they have provide</a:t>
            </a:r>
            <a:r>
              <a:rPr lang="en-AU" sz="1100" b="1" i="0" u="none" strike="noStrike" cap="none" baseline="0" dirty="0">
                <a:solidFill>
                  <a:srgbClr val="000000"/>
                </a:solidFill>
                <a:effectLst/>
                <a:latin typeface="Arial"/>
                <a:ea typeface="Arial"/>
                <a:cs typeface="Arial"/>
                <a:sym typeface="Arial"/>
              </a:rPr>
              <a:t> meaningful contribution at both practical and conceptual level</a:t>
            </a:r>
            <a:endParaRPr lang="en-AU" sz="1100" b="1" i="0" u="none" strike="noStrike" cap="none" dirty="0">
              <a:solidFill>
                <a:srgbClr val="000000"/>
              </a:solidFill>
              <a:effectLst/>
              <a:latin typeface="Arial"/>
              <a:ea typeface="Arial"/>
              <a:cs typeface="Arial"/>
              <a:sym typeface="Arial"/>
            </a:endParaRPr>
          </a:p>
          <a:p>
            <a:r>
              <a:rPr lang="en-AU" dirty="0"/>
              <a:t>Meets quarterly – five panel members</a:t>
            </a:r>
            <a:endParaRPr lang="en-AU" sz="1100" i="0" u="none" strike="noStrike" cap="none" dirty="0">
              <a:solidFill>
                <a:srgbClr val="000000"/>
              </a:solidFill>
              <a:effectLst/>
              <a:sym typeface="Arial"/>
            </a:endParaRPr>
          </a:p>
          <a:p>
            <a:r>
              <a:rPr lang="en-AU" sz="1100" b="0" i="0" u="none" strike="noStrike" cap="none" dirty="0">
                <a:solidFill>
                  <a:srgbClr val="000000"/>
                </a:solidFill>
                <a:effectLst/>
                <a:latin typeface="Arial"/>
                <a:ea typeface="Arial"/>
                <a:cs typeface="Arial"/>
                <a:sym typeface="Arial"/>
              </a:rPr>
              <a:t> </a:t>
            </a:r>
          </a:p>
          <a:p>
            <a:r>
              <a:rPr lang="en-AU" sz="1100" b="0" i="0" u="none" strike="noStrike" cap="none" dirty="0">
                <a:solidFill>
                  <a:srgbClr val="000000"/>
                </a:solidFill>
                <a:effectLst/>
                <a:latin typeface="Arial"/>
                <a:ea typeface="Arial"/>
                <a:cs typeface="Arial"/>
                <a:sym typeface="Arial"/>
              </a:rPr>
              <a:t>A number of recommendations from the research advisory panel, particularly regarding recovery-oriented interview questioning style have been adopted. They include;</a:t>
            </a:r>
          </a:p>
          <a:p>
            <a:pPr lvl="0"/>
            <a:r>
              <a:rPr lang="en-AU" sz="1100" b="0" i="0" u="none" strike="noStrike" cap="none" dirty="0">
                <a:solidFill>
                  <a:srgbClr val="000000"/>
                </a:solidFill>
                <a:effectLst/>
                <a:latin typeface="Arial"/>
                <a:ea typeface="Arial"/>
                <a:cs typeface="Arial"/>
                <a:sym typeface="Arial"/>
              </a:rPr>
              <a:t>Input into interview guide –</a:t>
            </a:r>
          </a:p>
          <a:p>
            <a:pPr lvl="0"/>
            <a:r>
              <a:rPr lang="en-AU" sz="1100" b="0" i="0" u="none" strike="noStrike" cap="none" dirty="0">
                <a:solidFill>
                  <a:srgbClr val="000000"/>
                </a:solidFill>
                <a:effectLst/>
                <a:latin typeface="Arial"/>
                <a:ea typeface="Arial"/>
                <a:cs typeface="Arial"/>
                <a:sym typeface="Arial"/>
              </a:rPr>
              <a:t>Input into the ‘analysis framework’ by highlighting the importance of identifying significant ‘absent words’ and ‘silences’, from the interview. This has resulted in the amendment of the framework and prompts the researcher to reflect on the meanings attached to silences in the interview data. </a:t>
            </a:r>
          </a:p>
          <a:p>
            <a:pPr lvl="0"/>
            <a:r>
              <a:rPr lang="en-AU" sz="1100" b="0" i="0" u="none" strike="noStrike" cap="none" dirty="0">
                <a:solidFill>
                  <a:srgbClr val="000000"/>
                </a:solidFill>
                <a:effectLst/>
                <a:latin typeface="Arial"/>
                <a:ea typeface="Arial"/>
                <a:cs typeface="Arial"/>
                <a:sym typeface="Arial"/>
              </a:rPr>
              <a:t>Demonstrating empathy that the lived experience contributes, the panel recommend the preparation of cards to be given to interview participant at the completion of the interview. The card includes key contact numbers and a list of support organisations, in case any of the discussion triggered stress or anxiety post-interview. </a:t>
            </a:r>
          </a:p>
        </p:txBody>
      </p:sp>
    </p:spTree>
    <p:extLst>
      <p:ext uri="{BB962C8B-B14F-4D97-AF65-F5344CB8AC3E}">
        <p14:creationId xmlns:p14="http://schemas.microsoft.com/office/powerpoint/2010/main" val="23477254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685800" y="4343399"/>
            <a:ext cx="5486400" cy="4545419"/>
          </a:xfrm>
        </p:spPr>
        <p:txBody>
          <a:bodyPr/>
          <a:lstStyle/>
          <a:p>
            <a:pPr marL="139700" indent="0">
              <a:buNone/>
            </a:pPr>
            <a:r>
              <a:rPr lang="en-US" sz="1800" dirty="0"/>
              <a:t>To </a:t>
            </a:r>
            <a:r>
              <a:rPr lang="en-US" sz="1800" dirty="0" err="1"/>
              <a:t>summarise</a:t>
            </a:r>
            <a:r>
              <a:rPr lang="en-US" sz="1800" dirty="0"/>
              <a:t>, the pathway to recovery is often described as a journey.  Although the personal recovery approach suggests that recovery is individual and that the the person is the best arbiter of their own recovery,  </a:t>
            </a:r>
            <a:r>
              <a:rPr lang="en-US" sz="1800" dirty="0" smtClean="0"/>
              <a:t>the NDIS recovery coach can </a:t>
            </a:r>
            <a:r>
              <a:rPr lang="en-US" sz="1800" dirty="0"/>
              <a:t>walk alongside them, as equal partner, in a relationship that is based on respect. </a:t>
            </a:r>
          </a:p>
          <a:p>
            <a:pPr marL="139700" indent="0">
              <a:buNone/>
            </a:pPr>
            <a:endParaRPr lang="en-US" sz="1800" dirty="0"/>
          </a:p>
          <a:p>
            <a:pPr marL="139700" indent="0">
              <a:buNone/>
            </a:pPr>
            <a:r>
              <a:rPr lang="en-US" sz="1800" dirty="0"/>
              <a:t>I believe that the recovery coach could be a real game-changer, by working together to promote a hopeful future and build belief in the possibility of a renewed sense of self and purpose for people with psychosocial disability. Thank you for being here today and showing your commitment to making recovery a reality for people who experience mental illness. </a:t>
            </a:r>
            <a:endParaRPr lang="en-US" dirty="0"/>
          </a:p>
          <a:p>
            <a:endParaRPr lang="en-US" dirty="0"/>
          </a:p>
          <a:p>
            <a:endParaRPr lang="en-US" dirty="0"/>
          </a:p>
        </p:txBody>
      </p:sp>
    </p:spTree>
    <p:extLst>
      <p:ext uri="{BB962C8B-B14F-4D97-AF65-F5344CB8AC3E}">
        <p14:creationId xmlns:p14="http://schemas.microsoft.com/office/powerpoint/2010/main" val="29273956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Shape 3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5" name="Shape 30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4" name="Notes Placeholder 2">
            <a:extLst>
              <a:ext uri="{FF2B5EF4-FFF2-40B4-BE49-F238E27FC236}">
                <a16:creationId xmlns:a16="http://schemas.microsoft.com/office/drawing/2014/main" id="{58260013-989D-C146-9E29-DD89C75C799B}"/>
              </a:ext>
            </a:extLst>
          </p:cNvPr>
          <p:cNvSpPr txBox="1">
            <a:spLocks/>
          </p:cNvSpPr>
          <p:nvPr/>
        </p:nvSpPr>
        <p:spPr>
          <a:xfrm>
            <a:off x="90487" y="4343400"/>
            <a:ext cx="6616699" cy="4701693"/>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9pPr>
          </a:lstStyle>
          <a:p>
            <a:pPr>
              <a:defRPr/>
            </a:pPr>
            <a:endParaRPr lang="en-AU" sz="1200" b="1" dirty="0">
              <a:latin typeface="+mn-lt"/>
            </a:endParaRPr>
          </a:p>
          <a:p>
            <a:pPr>
              <a:defRPr/>
            </a:pPr>
            <a:r>
              <a:rPr lang="en-AU" sz="1200" dirty="0">
                <a:latin typeface="+mn-lt"/>
              </a:rPr>
              <a:t>Serendipitously, the NDIS commenced the first year of my PhD in 2016  and full roll out </a:t>
            </a:r>
            <a:r>
              <a:rPr lang="en-AU" sz="1200" i="1" dirty="0">
                <a:latin typeface="+mn-lt"/>
              </a:rPr>
              <a:t>happens</a:t>
            </a:r>
            <a:r>
              <a:rPr lang="en-AU" sz="1200" dirty="0">
                <a:latin typeface="+mn-lt"/>
              </a:rPr>
              <a:t> to coincide with the end of my PhD in 2020. – I would like to say that this is the result of </a:t>
            </a:r>
            <a:r>
              <a:rPr lang="en-AU" sz="1200" i="1" dirty="0">
                <a:latin typeface="+mn-lt"/>
              </a:rPr>
              <a:t>well planned design, but I fear it is the product merely of good luck.</a:t>
            </a:r>
          </a:p>
          <a:p>
            <a:pPr marL="139700" indent="0">
              <a:buFont typeface="Arial"/>
              <a:buNone/>
              <a:defRPr/>
            </a:pPr>
            <a:endParaRPr lang="en-AU" sz="1200" dirty="0">
              <a:latin typeface="+mn-lt"/>
            </a:endParaRPr>
          </a:p>
          <a:p>
            <a:r>
              <a:rPr lang="en-US" sz="1200" dirty="0">
                <a:latin typeface="+mn-lt"/>
              </a:rPr>
              <a:t>As  I focus on the experiences of both eligible and ineligible PEPD as they engage with the NDIS, my research is positioned to shine a spotlight on  the impacts of ineligibility at both the individual and societal levels.</a:t>
            </a:r>
          </a:p>
          <a:p>
            <a:pPr marL="139700" indent="0">
              <a:buFont typeface="Arial"/>
              <a:buNone/>
            </a:pPr>
            <a:endParaRPr lang="en-US" sz="1200" dirty="0">
              <a:latin typeface="+mn-lt"/>
            </a:endParaRPr>
          </a:p>
          <a:p>
            <a:r>
              <a:rPr lang="en-AU" sz="1200" dirty="0">
                <a:latin typeface="+mn-lt"/>
              </a:rPr>
              <a:t>My analysis drawn from first-hand accounts—collected from both participants  and NDIS practitioners—reveals that f</a:t>
            </a:r>
            <a:r>
              <a:rPr lang="en-US" sz="1200" dirty="0">
                <a:latin typeface="+mn-lt"/>
              </a:rPr>
              <a:t>or the individual, ineligibility leads to an uncertain future as existing community health supports are withdrawn, negatively affecting mental health recovery and wellbeing.  </a:t>
            </a:r>
          </a:p>
          <a:p>
            <a:pPr marL="139700" indent="0">
              <a:buFont typeface="Arial"/>
              <a:buNone/>
            </a:pPr>
            <a:endParaRPr lang="en-US" sz="1200" dirty="0">
              <a:latin typeface="+mn-lt"/>
            </a:endParaRPr>
          </a:p>
          <a:p>
            <a:r>
              <a:rPr lang="en-US" sz="1200" dirty="0">
                <a:latin typeface="+mn-lt"/>
              </a:rPr>
              <a:t>This also has a broader impact. S</a:t>
            </a:r>
            <a:r>
              <a:rPr lang="en-AU" sz="1200" dirty="0" err="1">
                <a:latin typeface="+mn-lt"/>
              </a:rPr>
              <a:t>tructural</a:t>
            </a:r>
            <a:r>
              <a:rPr lang="en-AU" sz="1200" dirty="0">
                <a:latin typeface="+mn-lt"/>
              </a:rPr>
              <a:t> barriers at the system level and rationing decisions applied by NDIS professionals serving as gateway operators to the scheme -lead to differential pathways and service gaps, raising issues around notions of social justice and fairness in the system.</a:t>
            </a:r>
          </a:p>
          <a:p>
            <a:endParaRPr lang="en-AU" sz="1200" dirty="0">
              <a:latin typeface="+mn-lt"/>
            </a:endParaRPr>
          </a:p>
          <a:p>
            <a:r>
              <a:rPr lang="en-AU" sz="1200" dirty="0">
                <a:latin typeface="+mn-lt"/>
              </a:rPr>
              <a:t>I expand on this further in the analysis section of this presentation but first I provide an </a:t>
            </a:r>
            <a:r>
              <a:rPr lang="en-AU" sz="1200" dirty="0" err="1">
                <a:latin typeface="+mn-lt"/>
              </a:rPr>
              <a:t>overvirew</a:t>
            </a:r>
            <a:r>
              <a:rPr lang="en-AU" sz="1200" dirty="0">
                <a:latin typeface="+mn-lt"/>
              </a:rPr>
              <a:t> of my research</a:t>
            </a:r>
            <a:endParaRPr lang="en-AU" sz="1200" b="1" dirty="0">
              <a:latin typeface="+mn-lt"/>
            </a:endParaRPr>
          </a:p>
        </p:txBody>
      </p:sp>
      <p:sp>
        <p:nvSpPr>
          <p:cNvPr id="6" name="Notes Placeholder 5">
            <a:extLst>
              <a:ext uri="{FF2B5EF4-FFF2-40B4-BE49-F238E27FC236}">
                <a16:creationId xmlns:a16="http://schemas.microsoft.com/office/drawing/2014/main" id="{8621A214-068A-614A-A76C-FED7E08AE7F3}"/>
              </a:ext>
            </a:extLst>
          </p:cNvPr>
          <p:cNvSpPr>
            <a:spLocks noGrp="1"/>
          </p:cNvSpPr>
          <p:nvPr>
            <p:ph type="body" idx="1"/>
          </p:nvPr>
        </p:nvSpPr>
        <p:spPr>
          <a:xfrm>
            <a:off x="381000" y="4343399"/>
            <a:ext cx="6326186" cy="4930294"/>
          </a:xfrm>
        </p:spPr>
        <p:txBody>
          <a:bodyPr/>
          <a:lstStyle/>
          <a:p>
            <a:pPr marL="457200" marR="0" lvl="0" indent="-317500" algn="l" defTabSz="914400" rtl="0" eaLnBrk="1" fontAlgn="auto" latinLnBrk="0" hangingPunct="1">
              <a:spcBef>
                <a:spcPts val="0"/>
              </a:spcBef>
              <a:spcAft>
                <a:spcPts val="0"/>
              </a:spcAft>
              <a:buClr>
                <a:srgbClr val="000000"/>
              </a:buClr>
              <a:buSzPts val="1400"/>
              <a:buFont typeface="Arial"/>
              <a:buChar char="●"/>
              <a:tabLst/>
              <a:defRPr/>
            </a:pPr>
            <a:r>
              <a:rPr lang="en-AU" sz="1100" b="0" i="0" u="none" strike="noStrike" cap="none" dirty="0">
                <a:solidFill>
                  <a:srgbClr val="000000"/>
                </a:solidFill>
                <a:latin typeface="Arial"/>
                <a:ea typeface="Arial"/>
                <a:cs typeface="Arial"/>
                <a:sym typeface="Arial"/>
              </a:rPr>
              <a:t>Serendipitously, the NDIS commenced the first year of my PhD in 2016  and full roll out </a:t>
            </a:r>
            <a:r>
              <a:rPr lang="en-AU" sz="1100" b="0" i="1" u="none" strike="noStrike" cap="none" dirty="0">
                <a:solidFill>
                  <a:srgbClr val="000000"/>
                </a:solidFill>
                <a:latin typeface="Arial"/>
                <a:ea typeface="Arial"/>
                <a:cs typeface="Arial"/>
                <a:sym typeface="Arial"/>
              </a:rPr>
              <a:t>happens</a:t>
            </a:r>
            <a:r>
              <a:rPr lang="en-AU" sz="1100" b="0" i="0" u="none" strike="noStrike" cap="none" dirty="0">
                <a:solidFill>
                  <a:srgbClr val="000000"/>
                </a:solidFill>
                <a:latin typeface="Arial"/>
                <a:ea typeface="Arial"/>
                <a:cs typeface="Arial"/>
                <a:sym typeface="Arial"/>
              </a:rPr>
              <a:t> to coincide with the end of my PhD in 2020. – I would like to say that this is the result of </a:t>
            </a:r>
            <a:r>
              <a:rPr lang="en-AU" sz="1100" b="0" i="1" u="none" strike="noStrike" cap="none" baseline="0" dirty="0">
                <a:solidFill>
                  <a:srgbClr val="000000"/>
                </a:solidFill>
                <a:latin typeface="Arial"/>
                <a:ea typeface="Arial"/>
                <a:cs typeface="Arial"/>
                <a:sym typeface="Arial"/>
              </a:rPr>
              <a:t>well planned design, but I fear it is th</a:t>
            </a:r>
            <a:r>
              <a:rPr lang="en-AU" sz="1100" b="0" i="1" u="none" strike="noStrike" cap="none" dirty="0">
                <a:solidFill>
                  <a:srgbClr val="000000"/>
                </a:solidFill>
                <a:latin typeface="Arial"/>
                <a:ea typeface="Arial"/>
                <a:cs typeface="Arial"/>
                <a:sym typeface="Arial"/>
              </a:rPr>
              <a:t>e product merely of good luck</a:t>
            </a:r>
            <a:r>
              <a:rPr lang="en-AU" sz="1100" b="0" i="1" u="none" strike="noStrike" cap="none" baseline="0" dirty="0">
                <a:solidFill>
                  <a:srgbClr val="000000"/>
                </a:solidFill>
                <a:latin typeface="Arial"/>
                <a:ea typeface="Arial"/>
                <a:cs typeface="Arial"/>
                <a:sym typeface="Arial"/>
              </a:rPr>
              <a:t>.</a:t>
            </a:r>
            <a:endParaRPr lang="en-AU" sz="1100" b="0" i="1" u="none" strike="noStrike" cap="none" dirty="0">
              <a:solidFill>
                <a:srgbClr val="000000"/>
              </a:solidFill>
              <a:latin typeface="Arial"/>
              <a:ea typeface="Arial"/>
              <a:cs typeface="Arial"/>
              <a:sym typeface="Arial"/>
            </a:endParaRPr>
          </a:p>
          <a:p>
            <a:pPr marL="139700" marR="0" lvl="0" indent="0" algn="l" defTabSz="914400" rtl="0" eaLnBrk="1" fontAlgn="auto" latinLnBrk="0" hangingPunct="1">
              <a:spcBef>
                <a:spcPts val="0"/>
              </a:spcBef>
              <a:spcAft>
                <a:spcPts val="0"/>
              </a:spcAft>
              <a:buClr>
                <a:srgbClr val="000000"/>
              </a:buClr>
              <a:buSzPts val="1400"/>
              <a:buNone/>
              <a:tabLst/>
              <a:defRPr/>
            </a:pPr>
            <a:endParaRPr lang="en-AU" sz="1100" b="0" i="0" u="none" strike="noStrike" cap="none" dirty="0">
              <a:solidFill>
                <a:srgbClr val="000000"/>
              </a:solidFill>
              <a:latin typeface="Arial"/>
              <a:ea typeface="Arial"/>
              <a:cs typeface="Arial"/>
              <a:sym typeface="Arial"/>
            </a:endParaRPr>
          </a:p>
          <a:p>
            <a:r>
              <a:rPr lang="en-US" sz="1100" b="0" i="0" u="none" strike="noStrike" cap="none" dirty="0">
                <a:solidFill>
                  <a:srgbClr val="000000"/>
                </a:solidFill>
                <a:latin typeface="Arial"/>
                <a:ea typeface="Arial"/>
                <a:cs typeface="Arial"/>
                <a:sym typeface="Arial"/>
              </a:rPr>
              <a:t>As  I focus on the experiences of both eligible and ineligible PEPD as they engage with the NDIS, my research is positioned to shine a spotlight on  the impacts of ineligibility at both the individual and societal levels.</a:t>
            </a:r>
          </a:p>
          <a:p>
            <a:pPr marL="139700" indent="0">
              <a:buNone/>
            </a:pPr>
            <a:endParaRPr lang="en-US" sz="1100" b="0" i="0" u="none" strike="noStrike" cap="none" dirty="0">
              <a:solidFill>
                <a:srgbClr val="000000"/>
              </a:solidFill>
              <a:latin typeface="Arial"/>
              <a:ea typeface="Arial"/>
              <a:cs typeface="Arial"/>
              <a:sym typeface="Arial"/>
            </a:endParaRPr>
          </a:p>
          <a:p>
            <a:r>
              <a:rPr lang="en-AU" sz="1100" b="0" i="0" u="none" strike="noStrike" cap="none" dirty="0">
                <a:solidFill>
                  <a:srgbClr val="000000"/>
                </a:solidFill>
                <a:latin typeface="Arial"/>
                <a:ea typeface="Arial"/>
                <a:cs typeface="Arial"/>
                <a:sym typeface="Arial"/>
              </a:rPr>
              <a:t>My analysis drawn from first-hand accounts—collected from both participants  and NDIS practitioners—reveals that f</a:t>
            </a:r>
            <a:r>
              <a:rPr lang="en-US" sz="1100" b="0" i="0" u="none" strike="noStrike" cap="none" dirty="0">
                <a:solidFill>
                  <a:srgbClr val="000000"/>
                </a:solidFill>
                <a:latin typeface="Arial"/>
                <a:ea typeface="Arial"/>
                <a:cs typeface="Arial"/>
                <a:sym typeface="Arial"/>
              </a:rPr>
              <a:t>or the individual, ineligibility leads to an uncertain future as existing community health supports are withdrawn, negatively affecting mental health recovery and wellbeing.  </a:t>
            </a:r>
          </a:p>
          <a:p>
            <a:pPr marL="139700" indent="0">
              <a:buNone/>
            </a:pPr>
            <a:endParaRPr lang="en-US" sz="1100" b="0" i="0" u="none" strike="noStrike" cap="none" dirty="0">
              <a:solidFill>
                <a:srgbClr val="000000"/>
              </a:solidFill>
              <a:latin typeface="Arial"/>
              <a:ea typeface="Arial"/>
              <a:cs typeface="Arial"/>
              <a:sym typeface="Arial"/>
            </a:endParaRPr>
          </a:p>
          <a:p>
            <a:r>
              <a:rPr lang="en-US" sz="1100" b="0" i="0" u="none" strike="noStrike" cap="none" dirty="0">
                <a:solidFill>
                  <a:srgbClr val="000000"/>
                </a:solidFill>
                <a:latin typeface="Arial"/>
                <a:ea typeface="Arial"/>
                <a:cs typeface="Arial"/>
                <a:sym typeface="Arial"/>
              </a:rPr>
              <a:t>This also has a broader impact. S</a:t>
            </a:r>
            <a:r>
              <a:rPr lang="en-AU" sz="1100" b="0" i="0" u="none" strike="noStrike" cap="none" dirty="0" err="1">
                <a:solidFill>
                  <a:srgbClr val="000000"/>
                </a:solidFill>
                <a:latin typeface="Arial"/>
                <a:ea typeface="Arial"/>
                <a:cs typeface="Arial"/>
                <a:sym typeface="Arial"/>
              </a:rPr>
              <a:t>tructural</a:t>
            </a:r>
            <a:r>
              <a:rPr lang="en-AU" sz="1100" b="0" i="0" u="none" strike="noStrike" cap="none" dirty="0">
                <a:solidFill>
                  <a:srgbClr val="000000"/>
                </a:solidFill>
                <a:latin typeface="Arial"/>
                <a:ea typeface="Arial"/>
                <a:cs typeface="Arial"/>
                <a:sym typeface="Arial"/>
              </a:rPr>
              <a:t> barriers at the system level and rationing decisions applied by NDIS professionals serving as gateway operators to the scheme -lead to differential pathways and service gaps, raising issues around notions of social justice and fairness in the system.</a:t>
            </a:r>
          </a:p>
          <a:p>
            <a:endParaRPr lang="en-AU" sz="1100" b="0" i="0" u="none" strike="noStrike" cap="none" dirty="0">
              <a:solidFill>
                <a:srgbClr val="000000"/>
              </a:solidFill>
              <a:latin typeface="Arial"/>
              <a:ea typeface="Arial"/>
              <a:cs typeface="Arial"/>
              <a:sym typeface="Arial"/>
            </a:endParaRPr>
          </a:p>
          <a:p>
            <a:r>
              <a:rPr lang="en-AU" sz="1100" b="0" i="0" u="none" strike="noStrike" cap="none" dirty="0">
                <a:solidFill>
                  <a:srgbClr val="000000"/>
                </a:solidFill>
                <a:latin typeface="Arial"/>
                <a:ea typeface="Arial"/>
                <a:cs typeface="Arial"/>
                <a:sym typeface="Arial"/>
              </a:rPr>
              <a:t>I expand on this further in the </a:t>
            </a:r>
            <a:r>
              <a:rPr lang="en-AU" sz="1100" b="0" i="0" u="none" strike="noStrike" cap="none" dirty="0" smtClean="0">
                <a:solidFill>
                  <a:srgbClr val="000000"/>
                </a:solidFill>
                <a:latin typeface="Arial"/>
                <a:ea typeface="Arial"/>
                <a:cs typeface="Arial"/>
                <a:sym typeface="Arial"/>
              </a:rPr>
              <a:t>finding section </a:t>
            </a:r>
            <a:r>
              <a:rPr lang="en-AU" sz="1100" b="0" i="0" u="none" strike="noStrike" cap="none" dirty="0">
                <a:solidFill>
                  <a:srgbClr val="000000"/>
                </a:solidFill>
                <a:latin typeface="Arial"/>
                <a:ea typeface="Arial"/>
                <a:cs typeface="Arial"/>
                <a:sym typeface="Arial"/>
              </a:rPr>
              <a:t>of this presentation but first I provide an </a:t>
            </a:r>
            <a:r>
              <a:rPr lang="en-AU" sz="1100" b="0" i="0" u="none" strike="noStrike" cap="none" dirty="0" err="1">
                <a:solidFill>
                  <a:srgbClr val="000000"/>
                </a:solidFill>
                <a:latin typeface="Arial"/>
                <a:ea typeface="Arial"/>
                <a:cs typeface="Arial"/>
                <a:sym typeface="Arial"/>
              </a:rPr>
              <a:t>overvirew</a:t>
            </a:r>
            <a:r>
              <a:rPr lang="en-AU" sz="1100" b="0" i="0" u="none" strike="noStrike" cap="none" dirty="0">
                <a:solidFill>
                  <a:srgbClr val="000000"/>
                </a:solidFill>
                <a:latin typeface="Arial"/>
                <a:ea typeface="Arial"/>
                <a:cs typeface="Arial"/>
                <a:sym typeface="Arial"/>
              </a:rPr>
              <a:t> of my research</a:t>
            </a:r>
            <a:endParaRPr lang="en-AU" sz="1100" b="1" i="0" u="none" strike="noStrike" cap="none" dirty="0">
              <a:solidFill>
                <a:srgbClr val="000000"/>
              </a:solidFill>
              <a:latin typeface="Arial"/>
              <a:ea typeface="Arial"/>
              <a:cs typeface="Arial"/>
              <a:sym typeface="Arial"/>
            </a:endParaRPr>
          </a:p>
          <a:p>
            <a:endParaRPr lang="en-US" dirty="0"/>
          </a:p>
        </p:txBody>
      </p:sp>
    </p:spTree>
    <p:extLst>
      <p:ext uri="{BB962C8B-B14F-4D97-AF65-F5344CB8AC3E}">
        <p14:creationId xmlns:p14="http://schemas.microsoft.com/office/powerpoint/2010/main" val="19905925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Shape 314"/>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5" name="Shape 315"/>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rtl="0"/>
            <a:endParaRPr lang="en-US" sz="1100" b="0" i="0" u="none" strike="noStrike" cap="none" dirty="0">
              <a:solidFill>
                <a:srgbClr val="000000"/>
              </a:solidFill>
              <a:effectLst/>
              <a:latin typeface="Arial"/>
              <a:ea typeface="Arial"/>
              <a:cs typeface="Arial"/>
              <a:sym typeface="Arial"/>
            </a:endParaRPr>
          </a:p>
          <a:p>
            <a:pPr marL="139700" indent="0" rtl="0">
              <a:lnSpc>
                <a:spcPct val="150000"/>
              </a:lnSpc>
              <a:buNone/>
            </a:pPr>
            <a:r>
              <a:rPr lang="en-AU" sz="1400" b="1" dirty="0">
                <a:latin typeface="Times New Roman" panose="02020603050405020304" pitchFamily="18" charset="0"/>
                <a:cs typeface="Times New Roman" panose="02020603050405020304" pitchFamily="18" charset="0"/>
              </a:rPr>
              <a:t>I recruited a total of 30 interview participants, 20 of whom experience mental illness and 10 who are NDIS professionals.  This slide focuses on people who experience mental illness.</a:t>
            </a:r>
            <a:endParaRPr lang="en-AU" sz="1400" b="1" dirty="0">
              <a:effectLst/>
              <a:latin typeface="Times New Roman" panose="02020603050405020304" pitchFamily="18" charset="0"/>
              <a:cs typeface="Times New Roman" panose="02020603050405020304" pitchFamily="18" charset="0"/>
            </a:endParaRPr>
          </a:p>
          <a:p>
            <a:pPr rtl="0">
              <a:lnSpc>
                <a:spcPct val="150000"/>
              </a:lnSpc>
            </a:pPr>
            <a:r>
              <a:rPr lang="en-AU" sz="1400" b="0" dirty="0">
                <a:effectLst/>
                <a:latin typeface="Times New Roman" panose="02020603050405020304" pitchFamily="18" charset="0"/>
                <a:cs typeface="Times New Roman" panose="02020603050405020304" pitchFamily="18" charset="0"/>
              </a:rPr>
              <a:t>NDIS eligible</a:t>
            </a:r>
            <a:r>
              <a:rPr lang="en-AU" sz="1400" b="0" baseline="0" dirty="0">
                <a:effectLst/>
                <a:latin typeface="Times New Roman" panose="02020603050405020304" pitchFamily="18" charset="0"/>
                <a:cs typeface="Times New Roman" panose="02020603050405020304" pitchFamily="18" charset="0"/>
              </a:rPr>
              <a:t> (13) and ineligible (7)</a:t>
            </a:r>
            <a:endParaRPr lang="en-AU" sz="1400" b="0" dirty="0">
              <a:effectLst/>
              <a:latin typeface="Times New Roman" panose="02020603050405020304" pitchFamily="18" charset="0"/>
              <a:cs typeface="Times New Roman" panose="02020603050405020304" pitchFamily="18" charset="0"/>
            </a:endParaRPr>
          </a:p>
          <a:p>
            <a:pPr rtl="0">
              <a:lnSpc>
                <a:spcPct val="150000"/>
              </a:lnSpc>
            </a:pPr>
            <a:r>
              <a:rPr lang="en-AU" sz="1400" b="0" dirty="0">
                <a:effectLst/>
                <a:latin typeface="Times New Roman" panose="02020603050405020304" pitchFamily="18" charset="0"/>
                <a:cs typeface="Times New Roman" panose="02020603050405020304" pitchFamily="18" charset="0"/>
              </a:rPr>
              <a:t>Mix of Regional Vic and</a:t>
            </a:r>
            <a:r>
              <a:rPr lang="en-AU" sz="1400" b="0" baseline="0" dirty="0">
                <a:effectLst/>
                <a:latin typeface="Times New Roman" panose="02020603050405020304" pitchFamily="18" charset="0"/>
                <a:cs typeface="Times New Roman" panose="02020603050405020304" pitchFamily="18" charset="0"/>
              </a:rPr>
              <a:t> metro Melbourne</a:t>
            </a:r>
          </a:p>
          <a:p>
            <a:pPr rtl="0">
              <a:lnSpc>
                <a:spcPct val="150000"/>
              </a:lnSpc>
            </a:pPr>
            <a:r>
              <a:rPr lang="en-AU" sz="1400" b="0" baseline="0" dirty="0">
                <a:effectLst/>
                <a:latin typeface="Times New Roman" panose="02020603050405020304" pitchFamily="18" charset="0"/>
                <a:cs typeface="Times New Roman" panose="02020603050405020304" pitchFamily="18" charset="0"/>
              </a:rPr>
              <a:t>Episodic mental illness – 19/20, except one who has complex needs – and dual diagnosis of MI and ID and was unclear of the meaning of episodic mental illness</a:t>
            </a:r>
            <a:endParaRPr lang="en-AU" sz="1400" b="0" dirty="0">
              <a:effectLst/>
              <a:latin typeface="Times New Roman" panose="02020603050405020304" pitchFamily="18" charset="0"/>
              <a:cs typeface="Times New Roman" panose="02020603050405020304" pitchFamily="18" charset="0"/>
            </a:endParaRPr>
          </a:p>
          <a:p>
            <a:pPr rtl="0">
              <a:lnSpc>
                <a:spcPct val="150000"/>
              </a:lnSpc>
            </a:pPr>
            <a:endParaRPr lang="en-AU" sz="1400" b="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39068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lnSpc>
                <a:spcPct val="150000"/>
              </a:lnSpc>
              <a:buNone/>
            </a:pPr>
            <a:r>
              <a:rPr lang="en-AU" sz="1200" b="1" dirty="0">
                <a:latin typeface="+mn-lt"/>
              </a:rPr>
              <a:t>I interviewed 10 NDIS professionals. </a:t>
            </a:r>
            <a:r>
              <a:rPr lang="en-AU" sz="1200" dirty="0">
                <a:latin typeface="+mn-lt"/>
              </a:rPr>
              <a:t> Their role is to </a:t>
            </a:r>
            <a:r>
              <a:rPr lang="en-AU" sz="1200" b="0" i="0" u="none" strike="noStrike" cap="none" dirty="0">
                <a:solidFill>
                  <a:srgbClr val="000000"/>
                </a:solidFill>
                <a:effectLst/>
                <a:latin typeface="+mn-lt"/>
                <a:sym typeface="Arial"/>
              </a:rPr>
              <a:t>help people to get NDIS funding and write their annual funding plan.</a:t>
            </a:r>
            <a:r>
              <a:rPr lang="en-AU" sz="1200" dirty="0">
                <a:latin typeface="+mn-lt"/>
              </a:rPr>
              <a:t>  </a:t>
            </a:r>
            <a:r>
              <a:rPr lang="en-AU" sz="1200" b="1" i="0" u="none" strike="noStrike" cap="none" dirty="0">
                <a:solidFill>
                  <a:srgbClr val="000000"/>
                </a:solidFill>
                <a:effectLst/>
                <a:latin typeface="+mn-lt"/>
                <a:sym typeface="Arial"/>
              </a:rPr>
              <a:t>Local Area Coordinators (LAC)</a:t>
            </a:r>
            <a:r>
              <a:rPr lang="en-AU" sz="1200" b="0" i="0" u="none" strike="noStrike" cap="none" dirty="0">
                <a:solidFill>
                  <a:srgbClr val="000000"/>
                </a:solidFill>
                <a:effectLst/>
                <a:latin typeface="+mn-lt"/>
                <a:sym typeface="Arial"/>
              </a:rPr>
              <a:t>: are local ‘community partner’ organisations who work with the NDIS to help people, access the NDIS and develop plans. NDIA Planners have a similar role as LACs but  are employed by the NDIS and unlike LACs,  they  have final approval on the level of funding in a plan.</a:t>
            </a:r>
          </a:p>
        </p:txBody>
      </p:sp>
    </p:spTree>
    <p:extLst>
      <p:ext uri="{BB962C8B-B14F-4D97-AF65-F5344CB8AC3E}">
        <p14:creationId xmlns:p14="http://schemas.microsoft.com/office/powerpoint/2010/main" val="24415392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90488" y="8461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2" name="Shape 162"/>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AU" sz="1400" b="1" dirty="0">
                <a:latin typeface="+mn-lt"/>
              </a:rPr>
              <a:t>Key terms</a:t>
            </a:r>
            <a:r>
              <a:rPr lang="en-AU" sz="1400" dirty="0">
                <a:latin typeface="+mn-lt"/>
              </a:rPr>
              <a:t>- Psychosocial disability is the term that mental health consumers and carers use to describe the disability experience of people with impairments and participation restrictions related to mental health conditions. These restrictions include loss of or reduced abilities to function, think clearly, experience full physical health and manage the social and emotional aspects of their lives. It is also the term used by the NDIS.</a:t>
            </a:r>
          </a:p>
          <a:p>
            <a:pPr marL="0" lvl="0" indent="0">
              <a:spcBef>
                <a:spcPts val="0"/>
              </a:spcBef>
              <a:spcAft>
                <a:spcPts val="0"/>
              </a:spcAft>
              <a:buNone/>
            </a:pPr>
            <a:r>
              <a:rPr lang="en-AU" sz="1400" b="1" dirty="0">
                <a:latin typeface="+mn-lt"/>
              </a:rPr>
              <a:t>Episodic psychosocial disability </a:t>
            </a:r>
          </a:p>
          <a:p>
            <a:pPr marL="0" lvl="0" indent="0">
              <a:spcBef>
                <a:spcPts val="0"/>
              </a:spcBef>
              <a:spcAft>
                <a:spcPts val="0"/>
              </a:spcAft>
              <a:buNone/>
            </a:pPr>
            <a:r>
              <a:rPr lang="en-AU" sz="1400" dirty="0">
                <a:latin typeface="+mn-lt"/>
              </a:rPr>
              <a:t>In the mental health context, a person’s disability may vary in intensity, fluctuating between periods of living well and not so well . </a:t>
            </a:r>
          </a:p>
          <a:p>
            <a:pPr marL="0" lvl="0" indent="0">
              <a:spcBef>
                <a:spcPts val="0"/>
              </a:spcBef>
              <a:spcAft>
                <a:spcPts val="0"/>
              </a:spcAft>
              <a:buNone/>
            </a:pPr>
            <a:endParaRPr lang="en-AU" sz="1400" b="1" i="0" u="none" strike="noStrike" cap="none" dirty="0">
              <a:solidFill>
                <a:srgbClr val="000000"/>
              </a:solidFill>
              <a:effectLst/>
              <a:latin typeface="+mn-lt"/>
              <a:sym typeface="Arial"/>
            </a:endParaRPr>
          </a:p>
          <a:p>
            <a:pPr marL="0" lvl="0" indent="0">
              <a:spcBef>
                <a:spcPts val="0"/>
              </a:spcBef>
              <a:spcAft>
                <a:spcPts val="0"/>
              </a:spcAft>
              <a:buNone/>
            </a:pPr>
            <a:r>
              <a:rPr lang="en-AU" sz="1400" b="1" i="0" u="none" strike="noStrike" cap="none" dirty="0">
                <a:solidFill>
                  <a:srgbClr val="000000"/>
                </a:solidFill>
                <a:effectLst/>
                <a:latin typeface="+mn-lt"/>
                <a:sym typeface="Arial"/>
              </a:rPr>
              <a:t>Personal recovery is the lens I use to guide my research </a:t>
            </a:r>
            <a:endParaRPr lang="en-AU" sz="1400" dirty="0">
              <a:latin typeface="+mn-lt"/>
            </a:endParaRP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AU" sz="1400" b="1" i="0" u="none" strike="noStrike" cap="none" dirty="0">
                <a:solidFill>
                  <a:srgbClr val="7030A0"/>
                </a:solidFill>
                <a:effectLst/>
                <a:latin typeface="+mn-lt"/>
                <a:sym typeface="Arial"/>
              </a:rPr>
              <a:t>Recovery is about achieving an optimal state of personal, social and emotional wellbeing, as deemed by each individual. IT IS DIFFERENT FROM CLINICAL RECOVERY which focuses on absence of symptoms.</a:t>
            </a:r>
            <a:endParaRPr lang="en-AU" sz="1400" dirty="0">
              <a:solidFill>
                <a:srgbClr val="7030A0"/>
              </a:solidFill>
              <a:latin typeface="+mn-lt"/>
            </a:endParaRPr>
          </a:p>
          <a:p>
            <a:endParaRPr lang="en-AU" dirty="0"/>
          </a:p>
          <a:p>
            <a:pPr marL="139700" indent="0">
              <a:buNone/>
            </a:pPr>
            <a:endParaRPr lang="en-AU" dirty="0"/>
          </a:p>
          <a:p>
            <a:endParaRPr lang="en-AU" b="1" dirty="0"/>
          </a:p>
          <a:p>
            <a:pPr marL="0" lvl="0" indent="0">
              <a:spcBef>
                <a:spcPts val="0"/>
              </a:spcBef>
              <a:spcAft>
                <a:spcPts val="0"/>
              </a:spcAft>
              <a:buNone/>
            </a:pPr>
            <a:endParaRPr dirty="0"/>
          </a:p>
        </p:txBody>
      </p:sp>
    </p:spTree>
    <p:extLst>
      <p:ext uri="{BB962C8B-B14F-4D97-AF65-F5344CB8AC3E}">
        <p14:creationId xmlns:p14="http://schemas.microsoft.com/office/powerpoint/2010/main" val="2613335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90488" y="4542503"/>
            <a:ext cx="6538912" cy="5265174"/>
          </a:xfrm>
        </p:spPr>
        <p:txBody>
          <a:bodyPr/>
          <a:lstStyle/>
          <a:p>
            <a:pPr marL="139700" indent="0">
              <a:lnSpc>
                <a:spcPct val="150000"/>
              </a:lnSpc>
              <a:buNone/>
            </a:pPr>
            <a:r>
              <a:rPr lang="en-AU" sz="1400" baseline="0" dirty="0">
                <a:latin typeface="Times New Roman" panose="02020603050405020304" pitchFamily="18" charset="0"/>
                <a:cs typeface="Times New Roman" panose="02020603050405020304" pitchFamily="18" charset="0"/>
              </a:rPr>
              <a:t>My research aims include generating insight for future policy and practice</a:t>
            </a:r>
          </a:p>
          <a:p>
            <a:pPr marL="139700" indent="0">
              <a:lnSpc>
                <a:spcPct val="150000"/>
              </a:lnSpc>
              <a:buNone/>
            </a:pPr>
            <a:r>
              <a:rPr lang="en-AU" sz="1400" baseline="0" dirty="0">
                <a:latin typeface="Times New Roman" panose="02020603050405020304" pitchFamily="18" charset="0"/>
                <a:cs typeface="Times New Roman" panose="02020603050405020304" pitchFamily="18" charset="0"/>
              </a:rPr>
              <a:t>And to contribute new knowledge </a:t>
            </a:r>
            <a:r>
              <a:rPr lang="en-AU" sz="1400" dirty="0">
                <a:latin typeface="Times New Roman" panose="02020603050405020304" pitchFamily="18" charset="0"/>
                <a:cs typeface="Times New Roman" panose="02020603050405020304" pitchFamily="18" charset="0"/>
              </a:rPr>
              <a:t>about the NDIS</a:t>
            </a:r>
            <a:endParaRPr lang="en-AU" sz="1400" baseline="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850743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Shape 242"/>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3" name="Shape 243"/>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3892564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90488" y="4467225"/>
            <a:ext cx="6130659" cy="5302046"/>
          </a:xfrm>
        </p:spPr>
        <p:txBody>
          <a:bodyPr/>
          <a:lstStyle/>
          <a:p>
            <a:pPr marL="139700" indent="0">
              <a:lnSpc>
                <a:spcPct val="150000"/>
              </a:lnSpc>
              <a:buNone/>
            </a:pPr>
            <a:endParaRPr lang="en-AU" sz="1200" b="0" i="0" u="none" strike="noStrike" cap="none" dirty="0">
              <a:solidFill>
                <a:srgbClr val="000000"/>
              </a:solidFill>
              <a:effectLst/>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6852678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6"/>
        <p:cNvGrpSpPr/>
        <p:nvPr/>
      </p:nvGrpSpPr>
      <p:grpSpPr>
        <a:xfrm>
          <a:off x="0" y="0"/>
          <a:ext cx="0" cy="0"/>
          <a:chOff x="0" y="0"/>
          <a:chExt cx="0" cy="0"/>
        </a:xfrm>
      </p:grpSpPr>
      <p:grpSp>
        <p:nvGrpSpPr>
          <p:cNvPr id="27" name="Shape 27"/>
          <p:cNvGrpSpPr/>
          <p:nvPr/>
        </p:nvGrpSpPr>
        <p:grpSpPr>
          <a:xfrm>
            <a:off x="-11050" y="887200"/>
            <a:ext cx="9155050" cy="4256100"/>
            <a:chOff x="-11050" y="887200"/>
            <a:chExt cx="9155050" cy="4256100"/>
          </a:xfrm>
        </p:grpSpPr>
        <p:cxnSp>
          <p:nvCxnSpPr>
            <p:cNvPr id="28" name="Shape 28"/>
            <p:cNvCxnSpPr/>
            <p:nvPr/>
          </p:nvCxnSpPr>
          <p:spPr>
            <a:xfrm>
              <a:off x="-11050" y="887200"/>
              <a:ext cx="8060400" cy="0"/>
            </a:xfrm>
            <a:prstGeom prst="straightConnector1">
              <a:avLst/>
            </a:prstGeom>
            <a:noFill/>
            <a:ln w="19050" cap="flat" cmpd="sng">
              <a:solidFill>
                <a:srgbClr val="BA3B21"/>
              </a:solidFill>
              <a:prstDash val="solid"/>
              <a:round/>
              <a:headEnd type="none" w="med" len="med"/>
              <a:tailEnd type="diamond" w="med" len="med"/>
            </a:ln>
          </p:spPr>
        </p:cxnSp>
        <p:sp>
          <p:nvSpPr>
            <p:cNvPr id="29" name="Shape 29"/>
            <p:cNvSpPr/>
            <p:nvPr/>
          </p:nvSpPr>
          <p:spPr>
            <a:xfrm>
              <a:off x="0" y="4593700"/>
              <a:ext cx="9144000" cy="549600"/>
            </a:xfrm>
            <a:prstGeom prst="rect">
              <a:avLst/>
            </a:prstGeom>
            <a:solidFill>
              <a:srgbClr val="BA3B21"/>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FFFFFF"/>
                </a:solidFill>
              </a:endParaRPr>
            </a:p>
          </p:txBody>
        </p:sp>
        <p:sp>
          <p:nvSpPr>
            <p:cNvPr id="30" name="Shape 30"/>
            <p:cNvSpPr/>
            <p:nvPr/>
          </p:nvSpPr>
          <p:spPr>
            <a:xfrm>
              <a:off x="0" y="4593700"/>
              <a:ext cx="549600" cy="549600"/>
            </a:xfrm>
            <a:prstGeom prst="rect">
              <a:avLst/>
            </a:prstGeom>
            <a:solidFill>
              <a:srgbClr val="F55C2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cxnSp>
          <p:nvCxnSpPr>
            <p:cNvPr id="31" name="Shape 31"/>
            <p:cNvCxnSpPr/>
            <p:nvPr/>
          </p:nvCxnSpPr>
          <p:spPr>
            <a:xfrm>
              <a:off x="-11050" y="887200"/>
              <a:ext cx="552900" cy="0"/>
            </a:xfrm>
            <a:prstGeom prst="straightConnector1">
              <a:avLst/>
            </a:prstGeom>
            <a:noFill/>
            <a:ln w="19050" cap="flat" cmpd="sng">
              <a:solidFill>
                <a:srgbClr val="F55C21"/>
              </a:solidFill>
              <a:prstDash val="solid"/>
              <a:round/>
              <a:headEnd type="none" w="med" len="med"/>
              <a:tailEnd type="none" w="med" len="med"/>
            </a:ln>
          </p:spPr>
        </p:cxnSp>
      </p:grpSp>
      <p:sp>
        <p:nvSpPr>
          <p:cNvPr id="32" name="Shape 32"/>
          <p:cNvSpPr txBox="1">
            <a:spLocks noGrp="1"/>
          </p:cNvSpPr>
          <p:nvPr>
            <p:ph type="title"/>
          </p:nvPr>
        </p:nvSpPr>
        <p:spPr>
          <a:xfrm>
            <a:off x="549600" y="361375"/>
            <a:ext cx="7497000" cy="549600"/>
          </a:xfrm>
          <a:prstGeom prst="rect">
            <a:avLst/>
          </a:prstGeom>
        </p:spPr>
        <p:txBody>
          <a:bodyPr spcFirstLastPara="1" wrap="square" lIns="91425" tIns="91425" rIns="91425" bIns="91425" anchor="b" anchorCtr="0"/>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33" name="Shape 33"/>
          <p:cNvSpPr txBox="1">
            <a:spLocks noGrp="1"/>
          </p:cNvSpPr>
          <p:nvPr>
            <p:ph type="body" idx="1"/>
          </p:nvPr>
        </p:nvSpPr>
        <p:spPr>
          <a:xfrm>
            <a:off x="549600" y="1200150"/>
            <a:ext cx="7497000" cy="2946300"/>
          </a:xfrm>
          <a:prstGeom prst="rect">
            <a:avLst/>
          </a:prstGeom>
        </p:spPr>
        <p:txBody>
          <a:bodyPr spcFirstLastPara="1" wrap="square" lIns="91425" tIns="91425" rIns="91425" bIns="91425" anchor="t" anchorCtr="0"/>
          <a:lstStyle>
            <a:lvl1pPr marL="457200" lvl="0" indent="-381000">
              <a:spcBef>
                <a:spcPts val="600"/>
              </a:spcBef>
              <a:spcAft>
                <a:spcPts val="0"/>
              </a:spcAft>
              <a:buSzPts val="24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a:lvl4pPr>
            <a:lvl5pPr marL="2286000" lvl="4" indent="-381000">
              <a:spcBef>
                <a:spcPts val="0"/>
              </a:spcBef>
              <a:spcAft>
                <a:spcPts val="0"/>
              </a:spcAft>
              <a:buSzPts val="2400"/>
              <a:buChar char="▫"/>
              <a:defRPr/>
            </a:lvl5pPr>
            <a:lvl6pPr marL="2743200" lvl="5" indent="-381000">
              <a:spcBef>
                <a:spcPts val="0"/>
              </a:spcBef>
              <a:spcAft>
                <a:spcPts val="0"/>
              </a:spcAft>
              <a:buSzPts val="2400"/>
              <a:buChar char="▫"/>
              <a:defRPr/>
            </a:lvl6pPr>
            <a:lvl7pPr marL="3200400" lvl="6" indent="-381000">
              <a:spcBef>
                <a:spcPts val="0"/>
              </a:spcBef>
              <a:spcAft>
                <a:spcPts val="0"/>
              </a:spcAft>
              <a:buSzPts val="2400"/>
              <a:buChar char="▫"/>
              <a:defRPr/>
            </a:lvl7pPr>
            <a:lvl8pPr marL="3657600" lvl="7" indent="-381000">
              <a:spcBef>
                <a:spcPts val="0"/>
              </a:spcBef>
              <a:spcAft>
                <a:spcPts val="0"/>
              </a:spcAft>
              <a:buSzPts val="2400"/>
              <a:buChar char="▫"/>
              <a:defRPr/>
            </a:lvl8pPr>
            <a:lvl9pPr marL="4114800" lvl="8" indent="-381000">
              <a:spcBef>
                <a:spcPts val="0"/>
              </a:spcBef>
              <a:spcAft>
                <a:spcPts val="0"/>
              </a:spcAft>
              <a:buSzPts val="2400"/>
              <a:buChar char="▫"/>
              <a:defRPr/>
            </a:lvl9pPr>
          </a:lstStyle>
          <a:p>
            <a:endParaRPr/>
          </a:p>
        </p:txBody>
      </p:sp>
      <p:sp>
        <p:nvSpPr>
          <p:cNvPr id="34" name="Shape 34"/>
          <p:cNvSpPr txBox="1">
            <a:spLocks noGrp="1"/>
          </p:cNvSpPr>
          <p:nvPr>
            <p:ph type="sldNum" idx="12"/>
          </p:nvPr>
        </p:nvSpPr>
        <p:spPr>
          <a:xfrm>
            <a:off x="8046600" y="4593850"/>
            <a:ext cx="1097400" cy="549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44"/>
        <p:cNvGrpSpPr/>
        <p:nvPr/>
      </p:nvGrpSpPr>
      <p:grpSpPr>
        <a:xfrm>
          <a:off x="0" y="0"/>
          <a:ext cx="0" cy="0"/>
          <a:chOff x="0" y="0"/>
          <a:chExt cx="0" cy="0"/>
        </a:xfrm>
      </p:grpSpPr>
      <p:grpSp>
        <p:nvGrpSpPr>
          <p:cNvPr id="45" name="Shape 45"/>
          <p:cNvGrpSpPr/>
          <p:nvPr/>
        </p:nvGrpSpPr>
        <p:grpSpPr>
          <a:xfrm>
            <a:off x="-11050" y="887200"/>
            <a:ext cx="9155050" cy="4256100"/>
            <a:chOff x="-11050" y="887200"/>
            <a:chExt cx="9155050" cy="4256100"/>
          </a:xfrm>
        </p:grpSpPr>
        <p:cxnSp>
          <p:nvCxnSpPr>
            <p:cNvPr id="46" name="Shape 46"/>
            <p:cNvCxnSpPr/>
            <p:nvPr/>
          </p:nvCxnSpPr>
          <p:spPr>
            <a:xfrm>
              <a:off x="-11050" y="887200"/>
              <a:ext cx="8060400" cy="0"/>
            </a:xfrm>
            <a:prstGeom prst="straightConnector1">
              <a:avLst/>
            </a:prstGeom>
            <a:noFill/>
            <a:ln w="19050" cap="flat" cmpd="sng">
              <a:solidFill>
                <a:srgbClr val="BA3B21"/>
              </a:solidFill>
              <a:prstDash val="solid"/>
              <a:round/>
              <a:headEnd type="none" w="med" len="med"/>
              <a:tailEnd type="diamond" w="med" len="med"/>
            </a:ln>
          </p:spPr>
        </p:cxnSp>
        <p:sp>
          <p:nvSpPr>
            <p:cNvPr id="47" name="Shape 47"/>
            <p:cNvSpPr/>
            <p:nvPr/>
          </p:nvSpPr>
          <p:spPr>
            <a:xfrm>
              <a:off x="0" y="4593700"/>
              <a:ext cx="9144000" cy="549600"/>
            </a:xfrm>
            <a:prstGeom prst="rect">
              <a:avLst/>
            </a:prstGeom>
            <a:solidFill>
              <a:srgbClr val="BA3B21"/>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FFFFFF"/>
                </a:solidFill>
              </a:endParaRPr>
            </a:p>
          </p:txBody>
        </p:sp>
        <p:sp>
          <p:nvSpPr>
            <p:cNvPr id="48" name="Shape 48"/>
            <p:cNvSpPr/>
            <p:nvPr/>
          </p:nvSpPr>
          <p:spPr>
            <a:xfrm>
              <a:off x="0" y="4593700"/>
              <a:ext cx="549600" cy="549600"/>
            </a:xfrm>
            <a:prstGeom prst="rect">
              <a:avLst/>
            </a:prstGeom>
            <a:solidFill>
              <a:srgbClr val="F55C2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cxnSp>
          <p:nvCxnSpPr>
            <p:cNvPr id="49" name="Shape 49"/>
            <p:cNvCxnSpPr/>
            <p:nvPr/>
          </p:nvCxnSpPr>
          <p:spPr>
            <a:xfrm>
              <a:off x="-11050" y="887200"/>
              <a:ext cx="552900" cy="0"/>
            </a:xfrm>
            <a:prstGeom prst="straightConnector1">
              <a:avLst/>
            </a:prstGeom>
            <a:noFill/>
            <a:ln w="19050" cap="flat" cmpd="sng">
              <a:solidFill>
                <a:srgbClr val="F55C21"/>
              </a:solidFill>
              <a:prstDash val="solid"/>
              <a:round/>
              <a:headEnd type="none" w="med" len="med"/>
              <a:tailEnd type="none" w="med" len="med"/>
            </a:ln>
          </p:spPr>
        </p:cxnSp>
      </p:grpSp>
      <p:sp>
        <p:nvSpPr>
          <p:cNvPr id="50" name="Shape 50"/>
          <p:cNvSpPr txBox="1">
            <a:spLocks noGrp="1"/>
          </p:cNvSpPr>
          <p:nvPr>
            <p:ph type="title"/>
          </p:nvPr>
        </p:nvSpPr>
        <p:spPr>
          <a:xfrm>
            <a:off x="549600" y="361375"/>
            <a:ext cx="7497000" cy="549600"/>
          </a:xfrm>
          <a:prstGeom prst="rect">
            <a:avLst/>
          </a:prstGeom>
        </p:spPr>
        <p:txBody>
          <a:bodyPr spcFirstLastPara="1" wrap="square" lIns="91425" tIns="91425" rIns="91425" bIns="91425" anchor="b" anchorCtr="0"/>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51" name="Shape 51"/>
          <p:cNvSpPr txBox="1">
            <a:spLocks noGrp="1"/>
          </p:cNvSpPr>
          <p:nvPr>
            <p:ph type="body" idx="1"/>
          </p:nvPr>
        </p:nvSpPr>
        <p:spPr>
          <a:xfrm>
            <a:off x="549600" y="1200150"/>
            <a:ext cx="3639000" cy="3108300"/>
          </a:xfrm>
          <a:prstGeom prst="rect">
            <a:avLst/>
          </a:prstGeom>
        </p:spPr>
        <p:txBody>
          <a:bodyPr spcFirstLastPara="1" wrap="square" lIns="91425" tIns="91425" rIns="91425" bIns="91425" anchor="t" anchorCtr="0"/>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52" name="Shape 52"/>
          <p:cNvSpPr txBox="1">
            <a:spLocks noGrp="1"/>
          </p:cNvSpPr>
          <p:nvPr>
            <p:ph type="body" idx="2"/>
          </p:nvPr>
        </p:nvSpPr>
        <p:spPr>
          <a:xfrm>
            <a:off x="4407604" y="1200150"/>
            <a:ext cx="3639000" cy="3108300"/>
          </a:xfrm>
          <a:prstGeom prst="rect">
            <a:avLst/>
          </a:prstGeom>
        </p:spPr>
        <p:txBody>
          <a:bodyPr spcFirstLastPara="1" wrap="square" lIns="91425" tIns="91425" rIns="91425" bIns="91425" anchor="t" anchorCtr="0"/>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53" name="Shape 53"/>
          <p:cNvSpPr txBox="1">
            <a:spLocks noGrp="1"/>
          </p:cNvSpPr>
          <p:nvPr>
            <p:ph type="sldNum" idx="12"/>
          </p:nvPr>
        </p:nvSpPr>
        <p:spPr>
          <a:xfrm>
            <a:off x="8046600" y="4593850"/>
            <a:ext cx="1097400" cy="549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5"/>
        <p:cNvGrpSpPr/>
        <p:nvPr/>
      </p:nvGrpSpPr>
      <p:grpSpPr>
        <a:xfrm>
          <a:off x="0" y="0"/>
          <a:ext cx="0" cy="0"/>
          <a:chOff x="0" y="0"/>
          <a:chExt cx="0" cy="0"/>
        </a:xfrm>
      </p:grpSpPr>
      <p:grpSp>
        <p:nvGrpSpPr>
          <p:cNvPr id="66" name="Shape 66"/>
          <p:cNvGrpSpPr/>
          <p:nvPr/>
        </p:nvGrpSpPr>
        <p:grpSpPr>
          <a:xfrm>
            <a:off x="-11050" y="887200"/>
            <a:ext cx="9155050" cy="4256100"/>
            <a:chOff x="-11050" y="887200"/>
            <a:chExt cx="9155050" cy="4256100"/>
          </a:xfrm>
        </p:grpSpPr>
        <p:cxnSp>
          <p:nvCxnSpPr>
            <p:cNvPr id="67" name="Shape 67"/>
            <p:cNvCxnSpPr/>
            <p:nvPr/>
          </p:nvCxnSpPr>
          <p:spPr>
            <a:xfrm>
              <a:off x="-11050" y="887200"/>
              <a:ext cx="8060400" cy="0"/>
            </a:xfrm>
            <a:prstGeom prst="straightConnector1">
              <a:avLst/>
            </a:prstGeom>
            <a:noFill/>
            <a:ln w="19050" cap="flat" cmpd="sng">
              <a:solidFill>
                <a:srgbClr val="BA3B21"/>
              </a:solidFill>
              <a:prstDash val="solid"/>
              <a:round/>
              <a:headEnd type="none" w="med" len="med"/>
              <a:tailEnd type="diamond" w="med" len="med"/>
            </a:ln>
          </p:spPr>
        </p:cxnSp>
        <p:sp>
          <p:nvSpPr>
            <p:cNvPr id="68" name="Shape 68"/>
            <p:cNvSpPr/>
            <p:nvPr/>
          </p:nvSpPr>
          <p:spPr>
            <a:xfrm>
              <a:off x="0" y="4593700"/>
              <a:ext cx="9144000" cy="549600"/>
            </a:xfrm>
            <a:prstGeom prst="rect">
              <a:avLst/>
            </a:prstGeom>
            <a:solidFill>
              <a:srgbClr val="BA3B21"/>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FFFFFF"/>
                </a:solidFill>
              </a:endParaRPr>
            </a:p>
          </p:txBody>
        </p:sp>
        <p:sp>
          <p:nvSpPr>
            <p:cNvPr id="69" name="Shape 69"/>
            <p:cNvSpPr/>
            <p:nvPr/>
          </p:nvSpPr>
          <p:spPr>
            <a:xfrm>
              <a:off x="0" y="4593700"/>
              <a:ext cx="549600" cy="549600"/>
            </a:xfrm>
            <a:prstGeom prst="rect">
              <a:avLst/>
            </a:prstGeom>
            <a:solidFill>
              <a:srgbClr val="F55C2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cxnSp>
          <p:nvCxnSpPr>
            <p:cNvPr id="70" name="Shape 70"/>
            <p:cNvCxnSpPr/>
            <p:nvPr/>
          </p:nvCxnSpPr>
          <p:spPr>
            <a:xfrm>
              <a:off x="-11050" y="887200"/>
              <a:ext cx="552900" cy="0"/>
            </a:xfrm>
            <a:prstGeom prst="straightConnector1">
              <a:avLst/>
            </a:prstGeom>
            <a:noFill/>
            <a:ln w="19050" cap="flat" cmpd="sng">
              <a:solidFill>
                <a:srgbClr val="F55C21"/>
              </a:solidFill>
              <a:prstDash val="solid"/>
              <a:round/>
              <a:headEnd type="none" w="med" len="med"/>
              <a:tailEnd type="none" w="med" len="med"/>
            </a:ln>
          </p:spPr>
        </p:cxnSp>
      </p:grpSp>
      <p:sp>
        <p:nvSpPr>
          <p:cNvPr id="71" name="Shape 71"/>
          <p:cNvSpPr txBox="1">
            <a:spLocks noGrp="1"/>
          </p:cNvSpPr>
          <p:nvPr>
            <p:ph type="title"/>
          </p:nvPr>
        </p:nvSpPr>
        <p:spPr>
          <a:xfrm>
            <a:off x="549600" y="361375"/>
            <a:ext cx="7497000" cy="549600"/>
          </a:xfrm>
          <a:prstGeom prst="rect">
            <a:avLst/>
          </a:prstGeom>
        </p:spPr>
        <p:txBody>
          <a:bodyPr spcFirstLastPara="1" wrap="square" lIns="91425" tIns="91425" rIns="91425" bIns="91425" anchor="b" anchorCtr="0"/>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72" name="Shape 72"/>
          <p:cNvSpPr txBox="1">
            <a:spLocks noGrp="1"/>
          </p:cNvSpPr>
          <p:nvPr>
            <p:ph type="sldNum" idx="12"/>
          </p:nvPr>
        </p:nvSpPr>
        <p:spPr>
          <a:xfrm>
            <a:off x="8046600" y="4593850"/>
            <a:ext cx="1097400" cy="549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9"/>
        <p:cNvGrpSpPr/>
        <p:nvPr/>
      </p:nvGrpSpPr>
      <p:grpSpPr>
        <a:xfrm>
          <a:off x="0" y="0"/>
          <a:ext cx="0" cy="0"/>
          <a:chOff x="0" y="0"/>
          <a:chExt cx="0" cy="0"/>
        </a:xfrm>
      </p:grpSpPr>
      <p:sp>
        <p:nvSpPr>
          <p:cNvPr id="80" name="Shape 80"/>
          <p:cNvSpPr/>
          <p:nvPr/>
        </p:nvSpPr>
        <p:spPr>
          <a:xfrm>
            <a:off x="0" y="4593700"/>
            <a:ext cx="9144000" cy="549600"/>
          </a:xfrm>
          <a:prstGeom prst="rect">
            <a:avLst/>
          </a:prstGeom>
          <a:solidFill>
            <a:srgbClr val="BA3B21"/>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FFFFFF"/>
              </a:solidFill>
            </a:endParaRPr>
          </a:p>
        </p:txBody>
      </p:sp>
      <p:sp>
        <p:nvSpPr>
          <p:cNvPr id="81" name="Shape 81"/>
          <p:cNvSpPr/>
          <p:nvPr/>
        </p:nvSpPr>
        <p:spPr>
          <a:xfrm>
            <a:off x="3473700" y="4593700"/>
            <a:ext cx="2196600" cy="549600"/>
          </a:xfrm>
          <a:prstGeom prst="rect">
            <a:avLst/>
          </a:prstGeom>
          <a:solidFill>
            <a:srgbClr val="F55C2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2" name="Shape 82"/>
          <p:cNvSpPr txBox="1">
            <a:spLocks noGrp="1"/>
          </p:cNvSpPr>
          <p:nvPr>
            <p:ph type="sldNum" idx="12"/>
          </p:nvPr>
        </p:nvSpPr>
        <p:spPr>
          <a:xfrm>
            <a:off x="4023300" y="4593850"/>
            <a:ext cx="1097400" cy="549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BA3B21"/>
        </a:solidFill>
        <a:effectLst/>
      </p:bgPr>
    </p:bg>
    <p:spTree>
      <p:nvGrpSpPr>
        <p:cNvPr id="1" name="Shape 9"/>
        <p:cNvGrpSpPr/>
        <p:nvPr/>
      </p:nvGrpSpPr>
      <p:grpSpPr>
        <a:xfrm>
          <a:off x="0" y="0"/>
          <a:ext cx="0" cy="0"/>
          <a:chOff x="0" y="0"/>
          <a:chExt cx="0" cy="0"/>
        </a:xfrm>
      </p:grpSpPr>
      <p:sp>
        <p:nvSpPr>
          <p:cNvPr id="10" name="Shape 10"/>
          <p:cNvSpPr/>
          <p:nvPr/>
        </p:nvSpPr>
        <p:spPr>
          <a:xfrm>
            <a:off x="0" y="3493950"/>
            <a:ext cx="9144000" cy="1649400"/>
          </a:xfrm>
          <a:prstGeom prst="rect">
            <a:avLst/>
          </a:prstGeom>
          <a:solidFill>
            <a:srgbClr val="27272D"/>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FFFFFF"/>
              </a:solidFill>
            </a:endParaRPr>
          </a:p>
        </p:txBody>
      </p:sp>
      <p:sp>
        <p:nvSpPr>
          <p:cNvPr id="12" name="Shape 12"/>
          <p:cNvSpPr txBox="1">
            <a:spLocks noGrp="1"/>
          </p:cNvSpPr>
          <p:nvPr>
            <p:ph type="ctrTitle"/>
          </p:nvPr>
        </p:nvSpPr>
        <p:spPr>
          <a:xfrm>
            <a:off x="984050" y="0"/>
            <a:ext cx="7175700" cy="3493800"/>
          </a:xfrm>
          <a:prstGeom prst="rect">
            <a:avLst/>
          </a:prstGeom>
        </p:spPr>
        <p:txBody>
          <a:bodyPr spcFirstLastPara="1" wrap="square" lIns="91425" tIns="91425" rIns="91425" bIns="91425" anchor="ctr" anchorCtr="0"/>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Tree>
    <p:extLst>
      <p:ext uri="{BB962C8B-B14F-4D97-AF65-F5344CB8AC3E}">
        <p14:creationId xmlns:p14="http://schemas.microsoft.com/office/powerpoint/2010/main" val="36943259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9"/>
        <p:cNvGrpSpPr/>
        <p:nvPr/>
      </p:nvGrpSpPr>
      <p:grpSpPr>
        <a:xfrm>
          <a:off x="0" y="0"/>
          <a:ext cx="0" cy="0"/>
          <a:chOff x="0" y="0"/>
          <a:chExt cx="0" cy="0"/>
        </a:xfrm>
      </p:grpSpPr>
      <p:sp>
        <p:nvSpPr>
          <p:cNvPr id="20" name="Shape 20"/>
          <p:cNvSpPr/>
          <p:nvPr/>
        </p:nvSpPr>
        <p:spPr>
          <a:xfrm>
            <a:off x="0" y="4593700"/>
            <a:ext cx="9144000" cy="549600"/>
          </a:xfrm>
          <a:prstGeom prst="rect">
            <a:avLst/>
          </a:prstGeom>
          <a:solidFill>
            <a:srgbClr val="BA3B21"/>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FFFFFF"/>
              </a:solidFill>
            </a:endParaRPr>
          </a:p>
        </p:txBody>
      </p:sp>
      <p:sp>
        <p:nvSpPr>
          <p:cNvPr id="21" name="Shape 21"/>
          <p:cNvSpPr/>
          <p:nvPr/>
        </p:nvSpPr>
        <p:spPr>
          <a:xfrm>
            <a:off x="3473700" y="4593700"/>
            <a:ext cx="2196600" cy="549600"/>
          </a:xfrm>
          <a:prstGeom prst="rect">
            <a:avLst/>
          </a:prstGeom>
          <a:solidFill>
            <a:srgbClr val="F55C2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cxnSp>
        <p:nvCxnSpPr>
          <p:cNvPr id="22" name="Shape 22"/>
          <p:cNvCxnSpPr/>
          <p:nvPr/>
        </p:nvCxnSpPr>
        <p:spPr>
          <a:xfrm>
            <a:off x="3527100" y="887200"/>
            <a:ext cx="2089800" cy="0"/>
          </a:xfrm>
          <a:prstGeom prst="straightConnector1">
            <a:avLst/>
          </a:prstGeom>
          <a:noFill/>
          <a:ln w="19050" cap="flat" cmpd="sng">
            <a:solidFill>
              <a:srgbClr val="BA3B21"/>
            </a:solidFill>
            <a:prstDash val="solid"/>
            <a:round/>
            <a:headEnd type="diamond" w="med" len="med"/>
            <a:tailEnd type="diamond" w="med" len="med"/>
          </a:ln>
        </p:spPr>
      </p:cxnSp>
      <p:sp>
        <p:nvSpPr>
          <p:cNvPr id="23" name="Shape 23"/>
          <p:cNvSpPr txBox="1">
            <a:spLocks noGrp="1"/>
          </p:cNvSpPr>
          <p:nvPr>
            <p:ph type="body" idx="1"/>
          </p:nvPr>
        </p:nvSpPr>
        <p:spPr>
          <a:xfrm>
            <a:off x="1404225" y="1194150"/>
            <a:ext cx="6335400" cy="3092700"/>
          </a:xfrm>
          <a:prstGeom prst="rect">
            <a:avLst/>
          </a:prstGeom>
        </p:spPr>
        <p:txBody>
          <a:bodyPr spcFirstLastPara="1" wrap="square" lIns="91425" tIns="91425" rIns="91425" bIns="91425" anchor="ctr" anchorCtr="0"/>
          <a:lstStyle>
            <a:lvl1pPr marL="457200" lvl="0" indent="-419100" algn="ctr" rtl="0">
              <a:spcBef>
                <a:spcPts val="600"/>
              </a:spcBef>
              <a:spcAft>
                <a:spcPts val="0"/>
              </a:spcAft>
              <a:buSzPts val="3000"/>
              <a:buChar char="▪"/>
              <a:defRPr sz="3000" i="1"/>
            </a:lvl1pPr>
            <a:lvl2pPr marL="914400" lvl="1" indent="-419100" algn="ctr" rtl="0">
              <a:spcBef>
                <a:spcPts val="0"/>
              </a:spcBef>
              <a:spcAft>
                <a:spcPts val="0"/>
              </a:spcAft>
              <a:buSzPts val="3000"/>
              <a:buChar char="▫"/>
              <a:defRPr sz="3000" i="1"/>
            </a:lvl2pPr>
            <a:lvl3pPr marL="1371600" lvl="2" indent="-419100" algn="ctr" rtl="0">
              <a:spcBef>
                <a:spcPts val="0"/>
              </a:spcBef>
              <a:spcAft>
                <a:spcPts val="0"/>
              </a:spcAft>
              <a:buSzPts val="3000"/>
              <a:buChar char="▫"/>
              <a:defRPr sz="3000" i="1"/>
            </a:lvl3pPr>
            <a:lvl4pPr marL="1828800" lvl="3" indent="-419100" algn="ctr" rtl="0">
              <a:spcBef>
                <a:spcPts val="0"/>
              </a:spcBef>
              <a:spcAft>
                <a:spcPts val="0"/>
              </a:spcAft>
              <a:buSzPts val="3000"/>
              <a:buChar char="▫"/>
              <a:defRPr sz="3000" i="1"/>
            </a:lvl4pPr>
            <a:lvl5pPr marL="2286000" lvl="4" indent="-419100" algn="ctr" rtl="0">
              <a:spcBef>
                <a:spcPts val="0"/>
              </a:spcBef>
              <a:spcAft>
                <a:spcPts val="0"/>
              </a:spcAft>
              <a:buSzPts val="3000"/>
              <a:buChar char="▫"/>
              <a:defRPr sz="3000" i="1"/>
            </a:lvl5pPr>
            <a:lvl6pPr marL="2743200" lvl="5" indent="-419100" algn="ctr" rtl="0">
              <a:spcBef>
                <a:spcPts val="0"/>
              </a:spcBef>
              <a:spcAft>
                <a:spcPts val="0"/>
              </a:spcAft>
              <a:buSzPts val="3000"/>
              <a:buChar char="▫"/>
              <a:defRPr sz="3000" i="1"/>
            </a:lvl6pPr>
            <a:lvl7pPr marL="3200400" lvl="6" indent="-419100" algn="ctr" rtl="0">
              <a:spcBef>
                <a:spcPts val="0"/>
              </a:spcBef>
              <a:spcAft>
                <a:spcPts val="0"/>
              </a:spcAft>
              <a:buSzPts val="3000"/>
              <a:buChar char="▫"/>
              <a:defRPr sz="3000" i="1"/>
            </a:lvl7pPr>
            <a:lvl8pPr marL="3657600" lvl="7" indent="-419100" algn="ctr" rtl="0">
              <a:spcBef>
                <a:spcPts val="0"/>
              </a:spcBef>
              <a:spcAft>
                <a:spcPts val="0"/>
              </a:spcAft>
              <a:buSzPts val="3000"/>
              <a:buChar char="▫"/>
              <a:defRPr sz="3000" i="1"/>
            </a:lvl8pPr>
            <a:lvl9pPr marL="4114800" lvl="8" indent="-419100" algn="ctr">
              <a:spcBef>
                <a:spcPts val="0"/>
              </a:spcBef>
              <a:spcAft>
                <a:spcPts val="0"/>
              </a:spcAft>
              <a:buSzPts val="3000"/>
              <a:buChar char="▫"/>
              <a:defRPr sz="3000" i="1"/>
            </a:lvl9pPr>
          </a:lstStyle>
          <a:p>
            <a:endParaRPr/>
          </a:p>
        </p:txBody>
      </p:sp>
      <p:sp>
        <p:nvSpPr>
          <p:cNvPr id="24" name="Shape 24"/>
          <p:cNvSpPr txBox="1"/>
          <p:nvPr/>
        </p:nvSpPr>
        <p:spPr>
          <a:xfrm>
            <a:off x="3593400" y="84512"/>
            <a:ext cx="1957200" cy="6537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6800" b="1">
                <a:solidFill>
                  <a:srgbClr val="F55C21"/>
                </a:solidFill>
                <a:latin typeface="Encode Sans"/>
                <a:ea typeface="Encode Sans"/>
                <a:cs typeface="Encode Sans"/>
                <a:sym typeface="Encode Sans"/>
              </a:rPr>
              <a:t>“</a:t>
            </a:r>
            <a:endParaRPr sz="6800" b="1">
              <a:solidFill>
                <a:srgbClr val="F55C21"/>
              </a:solidFill>
              <a:latin typeface="Encode Sans"/>
              <a:ea typeface="Encode Sans"/>
              <a:cs typeface="Encode Sans"/>
              <a:sym typeface="Encode Sans"/>
            </a:endParaRPr>
          </a:p>
        </p:txBody>
      </p:sp>
      <p:sp>
        <p:nvSpPr>
          <p:cNvPr id="25" name="Shape 25"/>
          <p:cNvSpPr txBox="1">
            <a:spLocks noGrp="1"/>
          </p:cNvSpPr>
          <p:nvPr>
            <p:ph type="sldNum" idx="12"/>
          </p:nvPr>
        </p:nvSpPr>
        <p:spPr>
          <a:xfrm>
            <a:off x="4023300" y="4593850"/>
            <a:ext cx="1097400" cy="549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02944106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rgbClr val="27272D"/>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549600" y="361375"/>
            <a:ext cx="7497000" cy="549600"/>
          </a:xfrm>
          <a:prstGeom prst="rect">
            <a:avLst/>
          </a:prstGeom>
          <a:noFill/>
          <a:ln>
            <a:noFill/>
          </a:ln>
        </p:spPr>
        <p:txBody>
          <a:bodyPr spcFirstLastPara="1" wrap="square" lIns="91425" tIns="91425" rIns="91425" bIns="91425" anchor="b" anchorCtr="0"/>
          <a:lstStyle>
            <a:lvl1pPr lvl="0">
              <a:spcBef>
                <a:spcPts val="0"/>
              </a:spcBef>
              <a:spcAft>
                <a:spcPts val="0"/>
              </a:spcAft>
              <a:buClr>
                <a:srgbClr val="FFFFFF"/>
              </a:buClr>
              <a:buSzPts val="1800"/>
              <a:buFont typeface="Encode Sans"/>
              <a:buNone/>
              <a:defRPr sz="1800" b="1">
                <a:solidFill>
                  <a:srgbClr val="FFFFFF"/>
                </a:solidFill>
                <a:latin typeface="Encode Sans"/>
                <a:ea typeface="Encode Sans"/>
                <a:cs typeface="Encode Sans"/>
                <a:sym typeface="Encode Sans"/>
              </a:defRPr>
            </a:lvl1pPr>
            <a:lvl2pPr lvl="1">
              <a:spcBef>
                <a:spcPts val="0"/>
              </a:spcBef>
              <a:spcAft>
                <a:spcPts val="0"/>
              </a:spcAft>
              <a:buClr>
                <a:srgbClr val="FFFFFF"/>
              </a:buClr>
              <a:buSzPts val="1800"/>
              <a:buFont typeface="Encode Sans"/>
              <a:buNone/>
              <a:defRPr sz="1800" b="1">
                <a:solidFill>
                  <a:srgbClr val="FFFFFF"/>
                </a:solidFill>
                <a:latin typeface="Encode Sans"/>
                <a:ea typeface="Encode Sans"/>
                <a:cs typeface="Encode Sans"/>
                <a:sym typeface="Encode Sans"/>
              </a:defRPr>
            </a:lvl2pPr>
            <a:lvl3pPr lvl="2">
              <a:spcBef>
                <a:spcPts val="0"/>
              </a:spcBef>
              <a:spcAft>
                <a:spcPts val="0"/>
              </a:spcAft>
              <a:buClr>
                <a:srgbClr val="FFFFFF"/>
              </a:buClr>
              <a:buSzPts val="1800"/>
              <a:buFont typeface="Encode Sans"/>
              <a:buNone/>
              <a:defRPr sz="1800" b="1">
                <a:solidFill>
                  <a:srgbClr val="FFFFFF"/>
                </a:solidFill>
                <a:latin typeface="Encode Sans"/>
                <a:ea typeface="Encode Sans"/>
                <a:cs typeface="Encode Sans"/>
                <a:sym typeface="Encode Sans"/>
              </a:defRPr>
            </a:lvl3pPr>
            <a:lvl4pPr lvl="3">
              <a:spcBef>
                <a:spcPts val="0"/>
              </a:spcBef>
              <a:spcAft>
                <a:spcPts val="0"/>
              </a:spcAft>
              <a:buClr>
                <a:srgbClr val="FFFFFF"/>
              </a:buClr>
              <a:buSzPts val="1800"/>
              <a:buFont typeface="Encode Sans"/>
              <a:buNone/>
              <a:defRPr sz="1800" b="1">
                <a:solidFill>
                  <a:srgbClr val="FFFFFF"/>
                </a:solidFill>
                <a:latin typeface="Encode Sans"/>
                <a:ea typeface="Encode Sans"/>
                <a:cs typeface="Encode Sans"/>
                <a:sym typeface="Encode Sans"/>
              </a:defRPr>
            </a:lvl4pPr>
            <a:lvl5pPr lvl="4">
              <a:spcBef>
                <a:spcPts val="0"/>
              </a:spcBef>
              <a:spcAft>
                <a:spcPts val="0"/>
              </a:spcAft>
              <a:buClr>
                <a:srgbClr val="FFFFFF"/>
              </a:buClr>
              <a:buSzPts val="1800"/>
              <a:buFont typeface="Encode Sans"/>
              <a:buNone/>
              <a:defRPr sz="1800" b="1">
                <a:solidFill>
                  <a:srgbClr val="FFFFFF"/>
                </a:solidFill>
                <a:latin typeface="Encode Sans"/>
                <a:ea typeface="Encode Sans"/>
                <a:cs typeface="Encode Sans"/>
                <a:sym typeface="Encode Sans"/>
              </a:defRPr>
            </a:lvl5pPr>
            <a:lvl6pPr lvl="5">
              <a:spcBef>
                <a:spcPts val="0"/>
              </a:spcBef>
              <a:spcAft>
                <a:spcPts val="0"/>
              </a:spcAft>
              <a:buClr>
                <a:srgbClr val="FFFFFF"/>
              </a:buClr>
              <a:buSzPts val="1800"/>
              <a:buFont typeface="Encode Sans"/>
              <a:buNone/>
              <a:defRPr sz="1800" b="1">
                <a:solidFill>
                  <a:srgbClr val="FFFFFF"/>
                </a:solidFill>
                <a:latin typeface="Encode Sans"/>
                <a:ea typeface="Encode Sans"/>
                <a:cs typeface="Encode Sans"/>
                <a:sym typeface="Encode Sans"/>
              </a:defRPr>
            </a:lvl6pPr>
            <a:lvl7pPr lvl="6">
              <a:spcBef>
                <a:spcPts val="0"/>
              </a:spcBef>
              <a:spcAft>
                <a:spcPts val="0"/>
              </a:spcAft>
              <a:buClr>
                <a:srgbClr val="FFFFFF"/>
              </a:buClr>
              <a:buSzPts val="1800"/>
              <a:buFont typeface="Encode Sans"/>
              <a:buNone/>
              <a:defRPr sz="1800" b="1">
                <a:solidFill>
                  <a:srgbClr val="FFFFFF"/>
                </a:solidFill>
                <a:latin typeface="Encode Sans"/>
                <a:ea typeface="Encode Sans"/>
                <a:cs typeface="Encode Sans"/>
                <a:sym typeface="Encode Sans"/>
              </a:defRPr>
            </a:lvl7pPr>
            <a:lvl8pPr lvl="7">
              <a:spcBef>
                <a:spcPts val="0"/>
              </a:spcBef>
              <a:spcAft>
                <a:spcPts val="0"/>
              </a:spcAft>
              <a:buClr>
                <a:srgbClr val="FFFFFF"/>
              </a:buClr>
              <a:buSzPts val="1800"/>
              <a:buFont typeface="Encode Sans"/>
              <a:buNone/>
              <a:defRPr sz="1800" b="1">
                <a:solidFill>
                  <a:srgbClr val="FFFFFF"/>
                </a:solidFill>
                <a:latin typeface="Encode Sans"/>
                <a:ea typeface="Encode Sans"/>
                <a:cs typeface="Encode Sans"/>
                <a:sym typeface="Encode Sans"/>
              </a:defRPr>
            </a:lvl8pPr>
            <a:lvl9pPr lvl="8">
              <a:spcBef>
                <a:spcPts val="0"/>
              </a:spcBef>
              <a:spcAft>
                <a:spcPts val="0"/>
              </a:spcAft>
              <a:buClr>
                <a:srgbClr val="FFFFFF"/>
              </a:buClr>
              <a:buSzPts val="1800"/>
              <a:buFont typeface="Encode Sans"/>
              <a:buNone/>
              <a:defRPr sz="1800" b="1">
                <a:solidFill>
                  <a:srgbClr val="FFFFFF"/>
                </a:solidFill>
                <a:latin typeface="Encode Sans"/>
                <a:ea typeface="Encode Sans"/>
                <a:cs typeface="Encode Sans"/>
                <a:sym typeface="Encode Sans"/>
              </a:defRPr>
            </a:lvl9pPr>
          </a:lstStyle>
          <a:p>
            <a:endParaRPr/>
          </a:p>
        </p:txBody>
      </p:sp>
      <p:sp>
        <p:nvSpPr>
          <p:cNvPr id="7" name="Shape 7"/>
          <p:cNvSpPr txBox="1">
            <a:spLocks noGrp="1"/>
          </p:cNvSpPr>
          <p:nvPr>
            <p:ph type="body" idx="1"/>
          </p:nvPr>
        </p:nvSpPr>
        <p:spPr>
          <a:xfrm>
            <a:off x="549600" y="1200150"/>
            <a:ext cx="7497000" cy="2946300"/>
          </a:xfrm>
          <a:prstGeom prst="rect">
            <a:avLst/>
          </a:prstGeom>
          <a:noFill/>
          <a:ln>
            <a:noFill/>
          </a:ln>
        </p:spPr>
        <p:txBody>
          <a:bodyPr spcFirstLastPara="1" wrap="square" lIns="91425" tIns="91425" rIns="91425" bIns="91425" anchor="t" anchorCtr="0"/>
          <a:lstStyle>
            <a:lvl1pPr marL="457200" lvl="0" indent="-381000">
              <a:lnSpc>
                <a:spcPct val="115000"/>
              </a:lnSpc>
              <a:spcBef>
                <a:spcPts val="600"/>
              </a:spcBef>
              <a:spcAft>
                <a:spcPts val="0"/>
              </a:spcAft>
              <a:buClr>
                <a:srgbClr val="F55C21"/>
              </a:buClr>
              <a:buSzPts val="2400"/>
              <a:buFont typeface="Encode Sans ExtraLight"/>
              <a:buChar char="▪"/>
              <a:defRPr sz="2400">
                <a:solidFill>
                  <a:srgbClr val="FFFFFF"/>
                </a:solidFill>
                <a:latin typeface="Encode Sans ExtraLight"/>
                <a:ea typeface="Encode Sans ExtraLight"/>
                <a:cs typeface="Encode Sans ExtraLight"/>
                <a:sym typeface="Encode Sans ExtraLight"/>
              </a:defRPr>
            </a:lvl1pPr>
            <a:lvl2pPr marL="914400" lvl="1" indent="-381000">
              <a:lnSpc>
                <a:spcPct val="115000"/>
              </a:lnSpc>
              <a:spcBef>
                <a:spcPts val="0"/>
              </a:spcBef>
              <a:spcAft>
                <a:spcPts val="0"/>
              </a:spcAft>
              <a:buClr>
                <a:srgbClr val="BA3B21"/>
              </a:buClr>
              <a:buSzPts val="2400"/>
              <a:buFont typeface="Encode Sans ExtraLight"/>
              <a:buChar char="▫"/>
              <a:defRPr sz="2400">
                <a:solidFill>
                  <a:srgbClr val="FFFFFF"/>
                </a:solidFill>
                <a:latin typeface="Encode Sans ExtraLight"/>
                <a:ea typeface="Encode Sans ExtraLight"/>
                <a:cs typeface="Encode Sans ExtraLight"/>
                <a:sym typeface="Encode Sans ExtraLight"/>
              </a:defRPr>
            </a:lvl2pPr>
            <a:lvl3pPr marL="1371600" lvl="2" indent="-381000">
              <a:lnSpc>
                <a:spcPct val="115000"/>
              </a:lnSpc>
              <a:spcBef>
                <a:spcPts val="0"/>
              </a:spcBef>
              <a:spcAft>
                <a:spcPts val="0"/>
              </a:spcAft>
              <a:buClr>
                <a:srgbClr val="BA3B21"/>
              </a:buClr>
              <a:buSzPts val="2400"/>
              <a:buFont typeface="Encode Sans ExtraLight"/>
              <a:buChar char="▫"/>
              <a:defRPr sz="2400">
                <a:solidFill>
                  <a:srgbClr val="FFFFFF"/>
                </a:solidFill>
                <a:latin typeface="Encode Sans ExtraLight"/>
                <a:ea typeface="Encode Sans ExtraLight"/>
                <a:cs typeface="Encode Sans ExtraLight"/>
                <a:sym typeface="Encode Sans ExtraLight"/>
              </a:defRPr>
            </a:lvl3pPr>
            <a:lvl4pPr marL="1828800" lvl="3" indent="-381000">
              <a:lnSpc>
                <a:spcPct val="115000"/>
              </a:lnSpc>
              <a:spcBef>
                <a:spcPts val="0"/>
              </a:spcBef>
              <a:spcAft>
                <a:spcPts val="0"/>
              </a:spcAft>
              <a:buClr>
                <a:srgbClr val="BA3B21"/>
              </a:buClr>
              <a:buSzPts val="2400"/>
              <a:buFont typeface="Encode Sans ExtraLight"/>
              <a:buChar char="▫"/>
              <a:defRPr sz="2400">
                <a:solidFill>
                  <a:srgbClr val="FFFFFF"/>
                </a:solidFill>
                <a:latin typeface="Encode Sans ExtraLight"/>
                <a:ea typeface="Encode Sans ExtraLight"/>
                <a:cs typeface="Encode Sans ExtraLight"/>
                <a:sym typeface="Encode Sans ExtraLight"/>
              </a:defRPr>
            </a:lvl4pPr>
            <a:lvl5pPr marL="2286000" lvl="4" indent="-381000">
              <a:lnSpc>
                <a:spcPct val="115000"/>
              </a:lnSpc>
              <a:spcBef>
                <a:spcPts val="0"/>
              </a:spcBef>
              <a:spcAft>
                <a:spcPts val="0"/>
              </a:spcAft>
              <a:buClr>
                <a:srgbClr val="BA3B21"/>
              </a:buClr>
              <a:buSzPts val="2400"/>
              <a:buFont typeface="Encode Sans ExtraLight"/>
              <a:buChar char="▫"/>
              <a:defRPr sz="2400">
                <a:solidFill>
                  <a:srgbClr val="FFFFFF"/>
                </a:solidFill>
                <a:latin typeface="Encode Sans ExtraLight"/>
                <a:ea typeface="Encode Sans ExtraLight"/>
                <a:cs typeface="Encode Sans ExtraLight"/>
                <a:sym typeface="Encode Sans ExtraLight"/>
              </a:defRPr>
            </a:lvl5pPr>
            <a:lvl6pPr marL="2743200" lvl="5" indent="-381000">
              <a:lnSpc>
                <a:spcPct val="115000"/>
              </a:lnSpc>
              <a:spcBef>
                <a:spcPts val="0"/>
              </a:spcBef>
              <a:spcAft>
                <a:spcPts val="0"/>
              </a:spcAft>
              <a:buClr>
                <a:srgbClr val="BA3B21"/>
              </a:buClr>
              <a:buSzPts val="2400"/>
              <a:buFont typeface="Encode Sans ExtraLight"/>
              <a:buChar char="▫"/>
              <a:defRPr sz="2400">
                <a:solidFill>
                  <a:srgbClr val="FFFFFF"/>
                </a:solidFill>
                <a:latin typeface="Encode Sans ExtraLight"/>
                <a:ea typeface="Encode Sans ExtraLight"/>
                <a:cs typeface="Encode Sans ExtraLight"/>
                <a:sym typeface="Encode Sans ExtraLight"/>
              </a:defRPr>
            </a:lvl6pPr>
            <a:lvl7pPr marL="3200400" lvl="6" indent="-381000">
              <a:lnSpc>
                <a:spcPct val="115000"/>
              </a:lnSpc>
              <a:spcBef>
                <a:spcPts val="0"/>
              </a:spcBef>
              <a:spcAft>
                <a:spcPts val="0"/>
              </a:spcAft>
              <a:buClr>
                <a:srgbClr val="BA3B21"/>
              </a:buClr>
              <a:buSzPts val="2400"/>
              <a:buFont typeface="Encode Sans ExtraLight"/>
              <a:buChar char="▫"/>
              <a:defRPr sz="2400">
                <a:solidFill>
                  <a:srgbClr val="FFFFFF"/>
                </a:solidFill>
                <a:latin typeface="Encode Sans ExtraLight"/>
                <a:ea typeface="Encode Sans ExtraLight"/>
                <a:cs typeface="Encode Sans ExtraLight"/>
                <a:sym typeface="Encode Sans ExtraLight"/>
              </a:defRPr>
            </a:lvl7pPr>
            <a:lvl8pPr marL="3657600" lvl="7" indent="-381000">
              <a:lnSpc>
                <a:spcPct val="115000"/>
              </a:lnSpc>
              <a:spcBef>
                <a:spcPts val="0"/>
              </a:spcBef>
              <a:spcAft>
                <a:spcPts val="0"/>
              </a:spcAft>
              <a:buClr>
                <a:srgbClr val="BA3B21"/>
              </a:buClr>
              <a:buSzPts val="2400"/>
              <a:buFont typeface="Encode Sans ExtraLight"/>
              <a:buChar char="▫"/>
              <a:defRPr sz="2400">
                <a:solidFill>
                  <a:srgbClr val="FFFFFF"/>
                </a:solidFill>
                <a:latin typeface="Encode Sans ExtraLight"/>
                <a:ea typeface="Encode Sans ExtraLight"/>
                <a:cs typeface="Encode Sans ExtraLight"/>
                <a:sym typeface="Encode Sans ExtraLight"/>
              </a:defRPr>
            </a:lvl8pPr>
            <a:lvl9pPr marL="4114800" lvl="8" indent="-381000">
              <a:lnSpc>
                <a:spcPct val="115000"/>
              </a:lnSpc>
              <a:spcBef>
                <a:spcPts val="0"/>
              </a:spcBef>
              <a:spcAft>
                <a:spcPts val="0"/>
              </a:spcAft>
              <a:buClr>
                <a:srgbClr val="BA3B21"/>
              </a:buClr>
              <a:buSzPts val="2400"/>
              <a:buFont typeface="Encode Sans ExtraLight"/>
              <a:buChar char="▫"/>
              <a:defRPr sz="2400">
                <a:solidFill>
                  <a:srgbClr val="FFFFFF"/>
                </a:solidFill>
                <a:latin typeface="Encode Sans ExtraLight"/>
                <a:ea typeface="Encode Sans ExtraLight"/>
                <a:cs typeface="Encode Sans ExtraLight"/>
                <a:sym typeface="Encode Sans ExtraLight"/>
              </a:defRPr>
            </a:lvl9pPr>
          </a:lstStyle>
          <a:p>
            <a:endParaRPr/>
          </a:p>
        </p:txBody>
      </p:sp>
      <p:sp>
        <p:nvSpPr>
          <p:cNvPr id="8" name="Shape 8"/>
          <p:cNvSpPr txBox="1">
            <a:spLocks noGrp="1"/>
          </p:cNvSpPr>
          <p:nvPr>
            <p:ph type="sldNum" idx="12"/>
          </p:nvPr>
        </p:nvSpPr>
        <p:spPr>
          <a:xfrm>
            <a:off x="8046650" y="4593850"/>
            <a:ext cx="1097400" cy="549600"/>
          </a:xfrm>
          <a:prstGeom prst="rect">
            <a:avLst/>
          </a:prstGeom>
          <a:solidFill>
            <a:srgbClr val="D4D3D9"/>
          </a:solidFill>
          <a:ln>
            <a:noFill/>
          </a:ln>
        </p:spPr>
        <p:txBody>
          <a:bodyPr spcFirstLastPara="1" wrap="square" lIns="91425" tIns="91425" rIns="91425" bIns="91425" anchor="ctr" anchorCtr="0">
            <a:noAutofit/>
          </a:bodyPr>
          <a:lstStyle>
            <a:lvl1pPr lvl="0" algn="ctr">
              <a:buNone/>
              <a:defRPr sz="1300" b="1">
                <a:solidFill>
                  <a:srgbClr val="27272D"/>
                </a:solidFill>
                <a:latin typeface="Encode Sans"/>
                <a:ea typeface="Encode Sans"/>
                <a:cs typeface="Encode Sans"/>
                <a:sym typeface="Encode Sans"/>
              </a:defRPr>
            </a:lvl1pPr>
            <a:lvl2pPr lvl="1" algn="ctr">
              <a:buNone/>
              <a:defRPr sz="1300" b="1">
                <a:solidFill>
                  <a:srgbClr val="27272D"/>
                </a:solidFill>
                <a:latin typeface="Encode Sans"/>
                <a:ea typeface="Encode Sans"/>
                <a:cs typeface="Encode Sans"/>
                <a:sym typeface="Encode Sans"/>
              </a:defRPr>
            </a:lvl2pPr>
            <a:lvl3pPr lvl="2" algn="ctr">
              <a:buNone/>
              <a:defRPr sz="1300" b="1">
                <a:solidFill>
                  <a:srgbClr val="27272D"/>
                </a:solidFill>
                <a:latin typeface="Encode Sans"/>
                <a:ea typeface="Encode Sans"/>
                <a:cs typeface="Encode Sans"/>
                <a:sym typeface="Encode Sans"/>
              </a:defRPr>
            </a:lvl3pPr>
            <a:lvl4pPr lvl="3" algn="ctr">
              <a:buNone/>
              <a:defRPr sz="1300" b="1">
                <a:solidFill>
                  <a:srgbClr val="27272D"/>
                </a:solidFill>
                <a:latin typeface="Encode Sans"/>
                <a:ea typeface="Encode Sans"/>
                <a:cs typeface="Encode Sans"/>
                <a:sym typeface="Encode Sans"/>
              </a:defRPr>
            </a:lvl4pPr>
            <a:lvl5pPr lvl="4" algn="ctr">
              <a:buNone/>
              <a:defRPr sz="1300" b="1">
                <a:solidFill>
                  <a:srgbClr val="27272D"/>
                </a:solidFill>
                <a:latin typeface="Encode Sans"/>
                <a:ea typeface="Encode Sans"/>
                <a:cs typeface="Encode Sans"/>
                <a:sym typeface="Encode Sans"/>
              </a:defRPr>
            </a:lvl5pPr>
            <a:lvl6pPr lvl="5" algn="ctr">
              <a:buNone/>
              <a:defRPr sz="1300" b="1">
                <a:solidFill>
                  <a:srgbClr val="27272D"/>
                </a:solidFill>
                <a:latin typeface="Encode Sans"/>
                <a:ea typeface="Encode Sans"/>
                <a:cs typeface="Encode Sans"/>
                <a:sym typeface="Encode Sans"/>
              </a:defRPr>
            </a:lvl6pPr>
            <a:lvl7pPr lvl="6" algn="ctr">
              <a:buNone/>
              <a:defRPr sz="1300" b="1">
                <a:solidFill>
                  <a:srgbClr val="27272D"/>
                </a:solidFill>
                <a:latin typeface="Encode Sans"/>
                <a:ea typeface="Encode Sans"/>
                <a:cs typeface="Encode Sans"/>
                <a:sym typeface="Encode Sans"/>
              </a:defRPr>
            </a:lvl7pPr>
            <a:lvl8pPr lvl="7" algn="ctr">
              <a:buNone/>
              <a:defRPr sz="1300" b="1">
                <a:solidFill>
                  <a:srgbClr val="27272D"/>
                </a:solidFill>
                <a:latin typeface="Encode Sans"/>
                <a:ea typeface="Encode Sans"/>
                <a:cs typeface="Encode Sans"/>
                <a:sym typeface="Encode Sans"/>
              </a:defRPr>
            </a:lvl8pPr>
            <a:lvl9pPr lvl="8" algn="ctr">
              <a:buNone/>
              <a:defRPr sz="1300" b="1">
                <a:solidFill>
                  <a:srgbClr val="27272D"/>
                </a:solidFill>
                <a:latin typeface="Encode Sans"/>
                <a:ea typeface="Encode Sans"/>
                <a:cs typeface="Encode Sans"/>
                <a:sym typeface="Encode Sans"/>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1" r:id="rId1"/>
    <p:sldLayoutId id="2147483653" r:id="rId2"/>
    <p:sldLayoutId id="2147483655" r:id="rId3"/>
    <p:sldLayoutId id="2147483657" r:id="rId4"/>
    <p:sldLayoutId id="2147483660" r:id="rId5"/>
    <p:sldLayoutId id="2147483661" r:id="rId6"/>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1.tmp"/><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tmp"/><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www.pexels.com/photo/pink-green-yellow-blue-and-purple-sticky-note-mounted-on-white-painted-wall-209678/"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g"/></Relationships>
</file>

<file path=ppt/slides/_rels/slide2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Shape 91"/>
          <p:cNvSpPr txBox="1">
            <a:spLocks noGrp="1"/>
          </p:cNvSpPr>
          <p:nvPr>
            <p:ph type="ctrTitle"/>
          </p:nvPr>
        </p:nvSpPr>
        <p:spPr>
          <a:xfrm>
            <a:off x="984050" y="477734"/>
            <a:ext cx="7175700" cy="3511603"/>
          </a:xfrm>
          <a:prstGeom prst="rect">
            <a:avLst/>
          </a:prstGeom>
        </p:spPr>
        <p:txBody>
          <a:bodyPr spcFirstLastPara="1" wrap="square" lIns="91425" tIns="91425" rIns="91425" bIns="91425" anchor="ctr" anchorCtr="0">
            <a:noAutofit/>
          </a:bodyPr>
          <a:lstStyle/>
          <a:p>
            <a:pPr lvl="0">
              <a:spcAft>
                <a:spcPts val="600"/>
              </a:spcAft>
            </a:pPr>
            <a:r>
              <a:rPr lang="en-AU" sz="2400" dirty="0">
                <a:solidFill>
                  <a:srgbClr val="FFC000"/>
                </a:solidFill>
              </a:rPr>
              <a:t>Gateways and Gatekeepers:</a:t>
            </a:r>
            <a:br>
              <a:rPr lang="en-AU" sz="2400" dirty="0">
                <a:solidFill>
                  <a:srgbClr val="FFC000"/>
                </a:solidFill>
              </a:rPr>
            </a:br>
            <a:r>
              <a:rPr lang="en-AU" sz="2400" dirty="0"/>
              <a:t>An exploration of the issues facing people with episodic mental illness – during transition to the </a:t>
            </a:r>
            <a:br>
              <a:rPr lang="en-AU" sz="2400" dirty="0"/>
            </a:br>
            <a:r>
              <a:rPr lang="en-AU" sz="2400" dirty="0"/>
              <a:t>National Disability Insurance Scheme</a:t>
            </a:r>
            <a:br>
              <a:rPr lang="en-AU" sz="2400" dirty="0"/>
            </a:br>
            <a:r>
              <a:rPr lang="en-AU" sz="2400" dirty="0"/>
              <a:t/>
            </a:r>
            <a:br>
              <a:rPr lang="en-AU" sz="2400" dirty="0"/>
            </a:br>
            <a:r>
              <a:rPr lang="en-AU" sz="1800" dirty="0">
                <a:solidFill>
                  <a:srgbClr val="FFC000"/>
                </a:solidFill>
              </a:rPr>
              <a:t>Dr Elizabeth (Liz) Hudson</a:t>
            </a:r>
            <a:r>
              <a:rPr lang="en-AU" sz="1600" dirty="0">
                <a:solidFill>
                  <a:srgbClr val="FFC000"/>
                </a:solidFill>
              </a:rPr>
              <a:t/>
            </a:r>
            <a:br>
              <a:rPr lang="en-AU" sz="1600" dirty="0">
                <a:solidFill>
                  <a:srgbClr val="FFC000"/>
                </a:solidFill>
              </a:rPr>
            </a:br>
            <a:r>
              <a:rPr lang="en-AU" sz="1600" dirty="0">
                <a:solidFill>
                  <a:srgbClr val="FFC000"/>
                </a:solidFill>
              </a:rPr>
              <a:t>Presentation to Advocacy Sector Conversation Forum</a:t>
            </a:r>
            <a:br>
              <a:rPr lang="en-AU" sz="1600" dirty="0">
                <a:solidFill>
                  <a:srgbClr val="FFC000"/>
                </a:solidFill>
              </a:rPr>
            </a:br>
            <a:r>
              <a:rPr lang="en-AU" sz="1600" dirty="0">
                <a:solidFill>
                  <a:srgbClr val="FFC000"/>
                </a:solidFill>
              </a:rPr>
              <a:t>9</a:t>
            </a:r>
            <a:r>
              <a:rPr lang="en-AU" sz="1600" baseline="30000" dirty="0">
                <a:solidFill>
                  <a:srgbClr val="FFC000"/>
                </a:solidFill>
              </a:rPr>
              <a:t>th</a:t>
            </a:r>
            <a:r>
              <a:rPr lang="en-AU" sz="1600" dirty="0">
                <a:solidFill>
                  <a:srgbClr val="FFC000"/>
                </a:solidFill>
              </a:rPr>
              <a:t> June 2021</a:t>
            </a:r>
            <a:endParaRPr lang="en-AU" sz="1400" dirty="0">
              <a:solidFill>
                <a:srgbClr val="FFC000"/>
              </a:solidFil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1244" y="4161830"/>
            <a:ext cx="1463226" cy="693271"/>
          </a:xfrm>
          <a:prstGeom prst="rect">
            <a:avLst/>
          </a:prstGeom>
        </p:spPr>
      </p:pic>
      <p:pic>
        <p:nvPicPr>
          <p:cNvPr id="10" name="Picture 9"/>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5300"/>
                    </a14:imgEffect>
                    <a14:imgEffect>
                      <a14:brightnessContrast bright="11000" contrast="-40000"/>
                    </a14:imgEffect>
                  </a14:imgLayer>
                </a14:imgProps>
              </a:ext>
              <a:ext uri="{28A0092B-C50C-407E-A947-70E740481C1C}">
                <a14:useLocalDpi xmlns:a14="http://schemas.microsoft.com/office/drawing/2010/main" val="0"/>
              </a:ext>
            </a:extLst>
          </a:blip>
          <a:stretch>
            <a:fillRect/>
          </a:stretch>
        </p:blipFill>
        <p:spPr>
          <a:xfrm>
            <a:off x="8451793" y="85006"/>
            <a:ext cx="572677" cy="761218"/>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r="6803"/>
          <a:stretch/>
        </p:blipFill>
        <p:spPr>
          <a:xfrm>
            <a:off x="77692" y="-59765"/>
            <a:ext cx="1380035" cy="663390"/>
          </a:xfrm>
          <a:prstGeom prst="rect">
            <a:avLst/>
          </a:prstGeom>
        </p:spPr>
      </p:pic>
    </p:spTree>
    <p:extLst>
      <p:ext uri="{BB962C8B-B14F-4D97-AF65-F5344CB8AC3E}">
        <p14:creationId xmlns:p14="http://schemas.microsoft.com/office/powerpoint/2010/main" val="35939447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2400" dirty="0"/>
              <a:t>MAIN FINDINGS </a:t>
            </a:r>
            <a:r>
              <a:rPr lang="en-AU" sz="2400" dirty="0" err="1"/>
              <a:t>cntd</a:t>
            </a:r>
            <a:endParaRPr lang="en-AU" dirty="0"/>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10</a:t>
            </a:fld>
            <a:endParaRPr lang="en"/>
          </a:p>
        </p:txBody>
      </p:sp>
      <p:sp>
        <p:nvSpPr>
          <p:cNvPr id="4" name="Rectangle 3"/>
          <p:cNvSpPr/>
          <p:nvPr/>
        </p:nvSpPr>
        <p:spPr>
          <a:xfrm>
            <a:off x="263092" y="1560331"/>
            <a:ext cx="8332208" cy="2800767"/>
          </a:xfrm>
          <a:prstGeom prst="rect">
            <a:avLst/>
          </a:prstGeom>
        </p:spPr>
        <p:txBody>
          <a:bodyPr wrap="square">
            <a:spAutoFit/>
          </a:bodyPr>
          <a:lstStyle/>
          <a:p>
            <a:pPr marL="342900" indent="-342900">
              <a:spcAft>
                <a:spcPts val="2400"/>
              </a:spcAft>
              <a:buClr>
                <a:srgbClr val="FF6600"/>
              </a:buClr>
              <a:buFont typeface="+mj-lt"/>
              <a:buAutoNum type="arabicPeriod" startAt="2"/>
            </a:pPr>
            <a:r>
              <a:rPr lang="en-AU" sz="2000" dirty="0" smtClean="0">
                <a:solidFill>
                  <a:schemeClr val="bg1"/>
                </a:solidFill>
                <a:latin typeface="Encode Sans ExtraLight" panose="020B0604020202020204" charset="0"/>
              </a:rPr>
              <a:t>Greater flexible </a:t>
            </a:r>
            <a:r>
              <a:rPr lang="en-AU" sz="2000" dirty="0">
                <a:solidFill>
                  <a:schemeClr val="bg1"/>
                </a:solidFill>
                <a:latin typeface="Encode Sans ExtraLight" panose="020B0604020202020204" charset="0"/>
              </a:rPr>
              <a:t>support (which can be scaled up or down) is needed to accommodate episodic nature of illness </a:t>
            </a:r>
          </a:p>
          <a:p>
            <a:pPr marL="342900" indent="-342900">
              <a:spcAft>
                <a:spcPts val="2400"/>
              </a:spcAft>
              <a:buClr>
                <a:srgbClr val="FF6600"/>
              </a:buClr>
              <a:buFont typeface="+mj-lt"/>
              <a:buAutoNum type="arabicPeriod" startAt="2"/>
            </a:pPr>
            <a:r>
              <a:rPr lang="en-AU" sz="2000" dirty="0">
                <a:solidFill>
                  <a:schemeClr val="bg1"/>
                </a:solidFill>
                <a:latin typeface="Encode Sans ExtraLight" panose="020B0604020202020204" charset="0"/>
              </a:rPr>
              <a:t>Mental health </a:t>
            </a:r>
            <a:r>
              <a:rPr lang="en-AU" sz="2000" dirty="0">
                <a:solidFill>
                  <a:srgbClr val="FF0000"/>
                </a:solidFill>
                <a:latin typeface="Encode Sans ExtraLight" panose="020B0604020202020204" charset="0"/>
              </a:rPr>
              <a:t>recovery</a:t>
            </a:r>
            <a:r>
              <a:rPr lang="en-AU" sz="2000" dirty="0">
                <a:solidFill>
                  <a:schemeClr val="bg1"/>
                </a:solidFill>
                <a:latin typeface="Encode Sans ExtraLight" panose="020B0604020202020204" charset="0"/>
              </a:rPr>
              <a:t> knowledge by NDIS professionals is insufficient </a:t>
            </a:r>
          </a:p>
          <a:p>
            <a:pPr marL="342900" indent="-342900">
              <a:spcAft>
                <a:spcPts val="2400"/>
              </a:spcAft>
              <a:buClr>
                <a:srgbClr val="FF6600"/>
              </a:buClr>
              <a:buFont typeface="+mj-lt"/>
              <a:buAutoNum type="arabicPeriod" startAt="2"/>
            </a:pPr>
            <a:r>
              <a:rPr lang="en-AU" sz="2000" dirty="0">
                <a:solidFill>
                  <a:schemeClr val="bg1"/>
                </a:solidFill>
                <a:latin typeface="Encode Sans ExtraLight" panose="020B0604020202020204" charset="0"/>
              </a:rPr>
              <a:t>The insurance model design falls short of innovatively meeting the needs of people with mental illness</a:t>
            </a:r>
          </a:p>
          <a:p>
            <a:pPr marL="285750" indent="-285750">
              <a:buClr>
                <a:srgbClr val="FF6600"/>
              </a:buClr>
              <a:buFont typeface="Wingdings" panose="05000000000000000000" pitchFamily="2" charset="2"/>
              <a:buChar char="§"/>
            </a:pPr>
            <a:endParaRPr lang="en-AU" sz="1600" dirty="0">
              <a:solidFill>
                <a:schemeClr val="bg1"/>
              </a:solidFill>
              <a:latin typeface="Encode Sans ExtraLight" panose="020B0604020202020204" charset="0"/>
            </a:endParaRPr>
          </a:p>
        </p:txBody>
      </p:sp>
    </p:spTree>
    <p:extLst>
      <p:ext uri="{BB962C8B-B14F-4D97-AF65-F5344CB8AC3E}">
        <p14:creationId xmlns:p14="http://schemas.microsoft.com/office/powerpoint/2010/main" val="36754247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Shape 245"/>
          <p:cNvSpPr txBox="1">
            <a:spLocks noGrp="1"/>
          </p:cNvSpPr>
          <p:nvPr>
            <p:ph type="title"/>
          </p:nvPr>
        </p:nvSpPr>
        <p:spPr>
          <a:xfrm>
            <a:off x="549600" y="361375"/>
            <a:ext cx="7497000" cy="549600"/>
          </a:xfrm>
          <a:prstGeom prst="rect">
            <a:avLst/>
          </a:prstGeom>
        </p:spPr>
        <p:txBody>
          <a:bodyPr spcFirstLastPara="1" wrap="square" lIns="91425" tIns="91425" rIns="91425" bIns="91425" anchor="b" anchorCtr="0">
            <a:noAutofit/>
          </a:bodyPr>
          <a:lstStyle/>
          <a:p>
            <a:pPr lvl="0"/>
            <a:r>
              <a:rPr lang="en-AU" dirty="0">
                <a:solidFill>
                  <a:srgbClr val="FF6600"/>
                </a:solidFill>
              </a:rPr>
              <a:t>THEMES</a:t>
            </a:r>
            <a:r>
              <a:rPr lang="en-AU" b="0" dirty="0"/>
              <a:t> -</a:t>
            </a:r>
            <a:r>
              <a:rPr lang="en-AU" dirty="0"/>
              <a:t>RESEARCH QUESTIONS addressed by </a:t>
            </a:r>
            <a:br>
              <a:rPr lang="en-AU" dirty="0"/>
            </a:br>
            <a:r>
              <a:rPr lang="en-AU" dirty="0"/>
              <a:t>3 emergent major themes</a:t>
            </a:r>
          </a:p>
        </p:txBody>
      </p:sp>
      <p:sp>
        <p:nvSpPr>
          <p:cNvPr id="246" name="Shape 246"/>
          <p:cNvSpPr txBox="1">
            <a:spLocks noGrp="1"/>
          </p:cNvSpPr>
          <p:nvPr>
            <p:ph type="sldNum" idx="12"/>
          </p:nvPr>
        </p:nvSpPr>
        <p:spPr>
          <a:xfrm>
            <a:off x="8046600" y="4593850"/>
            <a:ext cx="1097400" cy="549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11</a:t>
            </a:fld>
            <a:endParaRPr/>
          </a:p>
        </p:txBody>
      </p:sp>
      <p:sp>
        <p:nvSpPr>
          <p:cNvPr id="247" name="Shape 247"/>
          <p:cNvSpPr/>
          <p:nvPr/>
        </p:nvSpPr>
        <p:spPr>
          <a:xfrm>
            <a:off x="597412" y="1518183"/>
            <a:ext cx="1936800" cy="1538700"/>
          </a:xfrm>
          <a:prstGeom prst="rect">
            <a:avLst/>
          </a:prstGeom>
          <a:noFill/>
          <a:ln w="19050" cap="flat" cmpd="sng">
            <a:solidFill>
              <a:srgbClr val="BA3B21"/>
            </a:solidFill>
            <a:prstDash val="solid"/>
            <a:miter lim="8000"/>
            <a:headEnd type="none" w="sm" len="sm"/>
            <a:tailEnd type="none" w="sm" len="sm"/>
          </a:ln>
        </p:spPr>
        <p:txBody>
          <a:bodyPr spcFirstLastPara="1" wrap="square" lIns="91425" tIns="91425" rIns="91425" bIns="91425" anchor="ctr" anchorCtr="0">
            <a:noAutofit/>
          </a:bodyPr>
          <a:lstStyle/>
          <a:p>
            <a:pPr lvl="0">
              <a:lnSpc>
                <a:spcPct val="115000"/>
              </a:lnSpc>
              <a:spcBef>
                <a:spcPts val="600"/>
              </a:spcBef>
              <a:buClr>
                <a:srgbClr val="F55C21"/>
              </a:buClr>
              <a:buSzPts val="1800"/>
            </a:pPr>
            <a:r>
              <a:rPr lang="en-AU" dirty="0">
                <a:solidFill>
                  <a:srgbClr val="FFFFFF"/>
                </a:solidFill>
                <a:latin typeface="Encode Sans ExtraLight"/>
                <a:sym typeface="Encode Sans ExtraLight"/>
              </a:rPr>
              <a:t>How is access to the NDIS negotiated and understood? </a:t>
            </a:r>
          </a:p>
        </p:txBody>
      </p:sp>
      <p:sp>
        <p:nvSpPr>
          <p:cNvPr id="248" name="Shape 248"/>
          <p:cNvSpPr/>
          <p:nvPr/>
        </p:nvSpPr>
        <p:spPr>
          <a:xfrm>
            <a:off x="6157699" y="1518185"/>
            <a:ext cx="1936800" cy="1538700"/>
          </a:xfrm>
          <a:prstGeom prst="rect">
            <a:avLst/>
          </a:prstGeom>
          <a:noFill/>
          <a:ln w="19050" cap="flat" cmpd="sng">
            <a:solidFill>
              <a:srgbClr val="BA3B21"/>
            </a:solidFill>
            <a:prstDash val="solid"/>
            <a:miter lim="8000"/>
            <a:headEnd type="none" w="sm" len="sm"/>
            <a:tailEnd type="none" w="sm" len="sm"/>
          </a:ln>
        </p:spPr>
        <p:txBody>
          <a:bodyPr spcFirstLastPara="1" wrap="square" lIns="91425" tIns="91425" rIns="91425" bIns="91425" anchor="ctr" anchorCtr="0">
            <a:noAutofit/>
          </a:bodyPr>
          <a:lstStyle/>
          <a:p>
            <a:pPr marL="114300" lvl="0">
              <a:lnSpc>
                <a:spcPct val="115000"/>
              </a:lnSpc>
              <a:spcBef>
                <a:spcPts val="600"/>
              </a:spcBef>
              <a:buClr>
                <a:srgbClr val="F55C21"/>
              </a:buClr>
              <a:buSzPts val="1800"/>
            </a:pPr>
            <a:r>
              <a:rPr lang="en-AU" sz="1200" dirty="0">
                <a:solidFill>
                  <a:srgbClr val="FFFFFF"/>
                </a:solidFill>
                <a:latin typeface="Encode Sans ExtraLight"/>
                <a:sym typeface="Encode Sans ExtraLight"/>
              </a:rPr>
              <a:t>What are the social justice implications of NDIS access and eligibility determinations for people experiencing episodic mental illness?</a:t>
            </a:r>
          </a:p>
        </p:txBody>
      </p:sp>
      <p:sp>
        <p:nvSpPr>
          <p:cNvPr id="249" name="Shape 249"/>
          <p:cNvSpPr/>
          <p:nvPr/>
        </p:nvSpPr>
        <p:spPr>
          <a:xfrm>
            <a:off x="3377556" y="1518186"/>
            <a:ext cx="1936800" cy="1538700"/>
          </a:xfrm>
          <a:prstGeom prst="rect">
            <a:avLst/>
          </a:prstGeom>
          <a:noFill/>
          <a:ln w="19050" cap="flat" cmpd="sng">
            <a:solidFill>
              <a:srgbClr val="BA3B21"/>
            </a:solidFill>
            <a:prstDash val="solid"/>
            <a:miter lim="8000"/>
            <a:headEnd type="none" w="sm" len="sm"/>
            <a:tailEnd type="none" w="sm" len="sm"/>
          </a:ln>
        </p:spPr>
        <p:txBody>
          <a:bodyPr spcFirstLastPara="1" wrap="square" lIns="91425" tIns="91425" rIns="91425" bIns="91425" anchor="ctr" anchorCtr="0">
            <a:noAutofit/>
          </a:bodyPr>
          <a:lstStyle/>
          <a:p>
            <a:pPr marL="114300" lvl="0">
              <a:lnSpc>
                <a:spcPct val="115000"/>
              </a:lnSpc>
              <a:spcBef>
                <a:spcPts val="600"/>
              </a:spcBef>
              <a:buClr>
                <a:srgbClr val="F55C21"/>
              </a:buClr>
              <a:buSzPts val="1800"/>
            </a:pPr>
            <a:r>
              <a:rPr lang="en-AU" sz="1200" dirty="0">
                <a:solidFill>
                  <a:srgbClr val="FFFFFF"/>
                </a:solidFill>
                <a:latin typeface="Encode Sans ExtraLight"/>
                <a:sym typeface="Encode Sans ExtraLight"/>
              </a:rPr>
              <a:t>What are the barriers to and facilitators of choice and control?</a:t>
            </a:r>
          </a:p>
          <a:p>
            <a:pPr marL="114300" lvl="0">
              <a:lnSpc>
                <a:spcPct val="115000"/>
              </a:lnSpc>
              <a:spcBef>
                <a:spcPts val="600"/>
              </a:spcBef>
              <a:buClr>
                <a:srgbClr val="F55C21"/>
              </a:buClr>
              <a:buSzPts val="1800"/>
            </a:pPr>
            <a:r>
              <a:rPr lang="en-AU" sz="1200" dirty="0">
                <a:solidFill>
                  <a:srgbClr val="FFFFFF"/>
                </a:solidFill>
                <a:latin typeface="Encode Sans ExtraLight"/>
                <a:sym typeface="Encode Sans ExtraLight"/>
              </a:rPr>
              <a:t>What are the barriers to and facilitators of personal recovery?</a:t>
            </a:r>
          </a:p>
        </p:txBody>
      </p:sp>
      <p:sp>
        <p:nvSpPr>
          <p:cNvPr id="6" name="TextBox 5"/>
          <p:cNvSpPr txBox="1"/>
          <p:nvPr/>
        </p:nvSpPr>
        <p:spPr>
          <a:xfrm>
            <a:off x="449316" y="1102075"/>
            <a:ext cx="2207173" cy="307777"/>
          </a:xfrm>
          <a:prstGeom prst="rect">
            <a:avLst/>
          </a:prstGeom>
          <a:noFill/>
        </p:spPr>
        <p:txBody>
          <a:bodyPr wrap="square" rtlCol="0">
            <a:spAutoFit/>
          </a:bodyPr>
          <a:lstStyle/>
          <a:p>
            <a:r>
              <a:rPr lang="en-AU" dirty="0">
                <a:solidFill>
                  <a:srgbClr val="FF3300"/>
                </a:solidFill>
              </a:rPr>
              <a:t>Sub-research question 1</a:t>
            </a:r>
            <a:endParaRPr lang="en-AU" sz="700" dirty="0">
              <a:solidFill>
                <a:srgbClr val="FF3300"/>
              </a:solidFill>
            </a:endParaRPr>
          </a:p>
        </p:txBody>
      </p:sp>
      <p:sp>
        <p:nvSpPr>
          <p:cNvPr id="19" name="TextBox 18"/>
          <p:cNvSpPr txBox="1"/>
          <p:nvPr/>
        </p:nvSpPr>
        <p:spPr>
          <a:xfrm>
            <a:off x="3262076" y="1065471"/>
            <a:ext cx="2167759" cy="307777"/>
          </a:xfrm>
          <a:prstGeom prst="rect">
            <a:avLst/>
          </a:prstGeom>
          <a:noFill/>
        </p:spPr>
        <p:txBody>
          <a:bodyPr wrap="square" rtlCol="0">
            <a:spAutoFit/>
          </a:bodyPr>
          <a:lstStyle/>
          <a:p>
            <a:r>
              <a:rPr lang="en-AU" dirty="0">
                <a:solidFill>
                  <a:srgbClr val="FF3300"/>
                </a:solidFill>
              </a:rPr>
              <a:t>Sub-research question 2</a:t>
            </a:r>
            <a:endParaRPr lang="en-AU" sz="500" dirty="0">
              <a:solidFill>
                <a:srgbClr val="FF3300"/>
              </a:solidFill>
            </a:endParaRPr>
          </a:p>
        </p:txBody>
      </p:sp>
      <p:sp>
        <p:nvSpPr>
          <p:cNvPr id="3" name="Rectangle 2"/>
          <p:cNvSpPr/>
          <p:nvPr/>
        </p:nvSpPr>
        <p:spPr>
          <a:xfrm>
            <a:off x="6066113" y="1065471"/>
            <a:ext cx="2133918" cy="307777"/>
          </a:xfrm>
          <a:prstGeom prst="rect">
            <a:avLst/>
          </a:prstGeom>
        </p:spPr>
        <p:txBody>
          <a:bodyPr wrap="none">
            <a:spAutoFit/>
          </a:bodyPr>
          <a:lstStyle/>
          <a:p>
            <a:r>
              <a:rPr lang="en-AU" dirty="0">
                <a:solidFill>
                  <a:srgbClr val="FF3300"/>
                </a:solidFill>
              </a:rPr>
              <a:t>Sub-research question 3</a:t>
            </a:r>
            <a:endParaRPr lang="en-AU" sz="700" dirty="0">
              <a:solidFill>
                <a:srgbClr val="FF3300"/>
              </a:solidFill>
            </a:endParaRPr>
          </a:p>
        </p:txBody>
      </p:sp>
      <p:cxnSp>
        <p:nvCxnSpPr>
          <p:cNvPr id="13" name="Shape 250"/>
          <p:cNvCxnSpPr/>
          <p:nvPr/>
        </p:nvCxnSpPr>
        <p:spPr>
          <a:xfrm>
            <a:off x="1375442" y="3063889"/>
            <a:ext cx="0" cy="184757"/>
          </a:xfrm>
          <a:prstGeom prst="straightConnector1">
            <a:avLst/>
          </a:prstGeom>
          <a:noFill/>
          <a:ln w="9525" cap="flat" cmpd="sng">
            <a:solidFill>
              <a:srgbClr val="FFFF00"/>
            </a:solidFill>
            <a:prstDash val="dash"/>
            <a:round/>
            <a:headEnd type="none" w="lg" len="lg"/>
            <a:tailEnd type="triangle" w="lg" len="lg"/>
          </a:ln>
        </p:spPr>
      </p:cxnSp>
      <p:sp>
        <p:nvSpPr>
          <p:cNvPr id="18" name="Shape 247"/>
          <p:cNvSpPr/>
          <p:nvPr/>
        </p:nvSpPr>
        <p:spPr>
          <a:xfrm>
            <a:off x="597412" y="3322650"/>
            <a:ext cx="1936800" cy="1141774"/>
          </a:xfrm>
          <a:prstGeom prst="rect">
            <a:avLst/>
          </a:prstGeom>
          <a:noFill/>
          <a:ln w="19050" cap="flat" cmpd="sng">
            <a:solidFill>
              <a:srgbClr val="FFFF00"/>
            </a:solidFill>
            <a:prstDash val="solid"/>
            <a:miter lim="8000"/>
            <a:headEnd type="none" w="sm" len="sm"/>
            <a:tailEnd type="none" w="sm" len="sm"/>
          </a:ln>
        </p:spPr>
        <p:txBody>
          <a:bodyPr spcFirstLastPara="1" wrap="square" lIns="91425" tIns="91425" rIns="91425" bIns="91425" anchor="ctr" anchorCtr="0">
            <a:noAutofit/>
          </a:bodyPr>
          <a:lstStyle/>
          <a:p>
            <a:pPr lvl="0" algn="ctr">
              <a:lnSpc>
                <a:spcPct val="115000"/>
              </a:lnSpc>
              <a:spcBef>
                <a:spcPts val="600"/>
              </a:spcBef>
              <a:buClr>
                <a:srgbClr val="F55C21"/>
              </a:buClr>
              <a:buSzPts val="1800"/>
            </a:pPr>
            <a:r>
              <a:rPr lang="en-AU" dirty="0">
                <a:solidFill>
                  <a:srgbClr val="FFFF00"/>
                </a:solidFill>
                <a:latin typeface="Encode Sans ExtraLight"/>
                <a:sym typeface="Encode Sans ExtraLight"/>
              </a:rPr>
              <a:t>Theme 1</a:t>
            </a:r>
          </a:p>
          <a:p>
            <a:pPr lvl="0" algn="ctr">
              <a:lnSpc>
                <a:spcPct val="115000"/>
              </a:lnSpc>
              <a:spcBef>
                <a:spcPts val="600"/>
              </a:spcBef>
              <a:buClr>
                <a:srgbClr val="F55C21"/>
              </a:buClr>
              <a:buSzPts val="1800"/>
            </a:pPr>
            <a:r>
              <a:rPr lang="en-AU" dirty="0">
                <a:solidFill>
                  <a:srgbClr val="FFFF00"/>
                </a:solidFill>
                <a:latin typeface="Encode Sans ExtraLight"/>
                <a:sym typeface="Encode Sans ExtraLight"/>
              </a:rPr>
              <a:t>Navigating the eligibility divide: issues of access and equity</a:t>
            </a:r>
          </a:p>
        </p:txBody>
      </p:sp>
      <p:sp>
        <p:nvSpPr>
          <p:cNvPr id="20" name="Shape 247"/>
          <p:cNvSpPr/>
          <p:nvPr/>
        </p:nvSpPr>
        <p:spPr>
          <a:xfrm>
            <a:off x="3377556" y="3387638"/>
            <a:ext cx="1936800" cy="1076786"/>
          </a:xfrm>
          <a:prstGeom prst="rect">
            <a:avLst/>
          </a:prstGeom>
          <a:noFill/>
          <a:ln w="19050" cap="flat" cmpd="sng">
            <a:solidFill>
              <a:srgbClr val="FF3300"/>
            </a:solidFill>
            <a:prstDash val="solid"/>
            <a:miter lim="8000"/>
            <a:headEnd type="none" w="sm" len="sm"/>
            <a:tailEnd type="none" w="sm" len="sm"/>
          </a:ln>
        </p:spPr>
        <p:txBody>
          <a:bodyPr spcFirstLastPara="1" wrap="square" lIns="91425" tIns="91425" rIns="91425" bIns="91425" anchor="ctr" anchorCtr="0">
            <a:noAutofit/>
          </a:bodyPr>
          <a:lstStyle/>
          <a:p>
            <a:pPr lvl="0" algn="ctr">
              <a:lnSpc>
                <a:spcPct val="115000"/>
              </a:lnSpc>
              <a:spcBef>
                <a:spcPts val="600"/>
              </a:spcBef>
              <a:buClr>
                <a:srgbClr val="F55C21"/>
              </a:buClr>
              <a:buSzPts val="1800"/>
            </a:pPr>
            <a:r>
              <a:rPr lang="en-AU" dirty="0">
                <a:solidFill>
                  <a:srgbClr val="FF3300"/>
                </a:solidFill>
                <a:latin typeface="Encode Sans ExtraLight"/>
                <a:sym typeface="Encode Sans ExtraLight"/>
              </a:rPr>
              <a:t>Theme 2</a:t>
            </a:r>
          </a:p>
          <a:p>
            <a:pPr lvl="0" algn="ctr">
              <a:lnSpc>
                <a:spcPct val="115000"/>
              </a:lnSpc>
              <a:spcBef>
                <a:spcPts val="600"/>
              </a:spcBef>
              <a:buClr>
                <a:srgbClr val="F55C21"/>
              </a:buClr>
              <a:buSzPts val="1800"/>
            </a:pPr>
            <a:r>
              <a:rPr lang="en-AU" dirty="0">
                <a:solidFill>
                  <a:srgbClr val="FF3300"/>
                </a:solidFill>
                <a:latin typeface="Encode Sans ExtraLight"/>
                <a:sym typeface="Encode Sans ExtraLight"/>
              </a:rPr>
              <a:t>Deconstructing choice and control</a:t>
            </a:r>
          </a:p>
        </p:txBody>
      </p:sp>
      <p:sp>
        <p:nvSpPr>
          <p:cNvPr id="21" name="Shape 247"/>
          <p:cNvSpPr/>
          <p:nvPr/>
        </p:nvSpPr>
        <p:spPr>
          <a:xfrm>
            <a:off x="6157700" y="3323236"/>
            <a:ext cx="1936799" cy="1087399"/>
          </a:xfrm>
          <a:prstGeom prst="rect">
            <a:avLst/>
          </a:prstGeom>
          <a:noFill/>
          <a:ln w="19050" cap="flat" cmpd="sng">
            <a:solidFill>
              <a:srgbClr val="00B0F0"/>
            </a:solidFill>
            <a:prstDash val="solid"/>
            <a:miter lim="8000"/>
            <a:headEnd type="none" w="sm" len="sm"/>
            <a:tailEnd type="none" w="sm" len="sm"/>
          </a:ln>
        </p:spPr>
        <p:txBody>
          <a:bodyPr spcFirstLastPara="1" wrap="square" lIns="91425" tIns="91425" rIns="91425" bIns="91425" anchor="ctr" anchorCtr="0">
            <a:noAutofit/>
          </a:bodyPr>
          <a:lstStyle/>
          <a:p>
            <a:pPr lvl="0" algn="ctr">
              <a:lnSpc>
                <a:spcPct val="115000"/>
              </a:lnSpc>
              <a:spcBef>
                <a:spcPts val="600"/>
              </a:spcBef>
              <a:buClr>
                <a:srgbClr val="F55C21"/>
              </a:buClr>
              <a:buSzPts val="1800"/>
            </a:pPr>
            <a:r>
              <a:rPr lang="en-AU" dirty="0">
                <a:solidFill>
                  <a:srgbClr val="00B0F0"/>
                </a:solidFill>
                <a:latin typeface="Encode Sans ExtraLight"/>
                <a:sym typeface="Encode Sans ExtraLight"/>
              </a:rPr>
              <a:t>Theme 3</a:t>
            </a:r>
          </a:p>
          <a:p>
            <a:pPr lvl="0" algn="ctr">
              <a:lnSpc>
                <a:spcPct val="115000"/>
              </a:lnSpc>
              <a:spcBef>
                <a:spcPts val="600"/>
              </a:spcBef>
              <a:buClr>
                <a:srgbClr val="F55C21"/>
              </a:buClr>
              <a:buSzPts val="1800"/>
            </a:pPr>
            <a:r>
              <a:rPr lang="en-AU" dirty="0">
                <a:solidFill>
                  <a:srgbClr val="00B0F0"/>
                </a:solidFill>
                <a:latin typeface="Encode Sans ExtraLight"/>
                <a:sym typeface="Encode Sans ExtraLight"/>
              </a:rPr>
              <a:t>Shaping recovery and social inclusion</a:t>
            </a:r>
          </a:p>
        </p:txBody>
      </p:sp>
      <p:cxnSp>
        <p:nvCxnSpPr>
          <p:cNvPr id="25" name="Shape 250"/>
          <p:cNvCxnSpPr/>
          <p:nvPr/>
        </p:nvCxnSpPr>
        <p:spPr>
          <a:xfrm>
            <a:off x="4232621" y="3063889"/>
            <a:ext cx="0" cy="323749"/>
          </a:xfrm>
          <a:prstGeom prst="straightConnector1">
            <a:avLst/>
          </a:prstGeom>
          <a:noFill/>
          <a:ln w="9525" cap="flat" cmpd="sng">
            <a:solidFill>
              <a:srgbClr val="FF0000"/>
            </a:solidFill>
            <a:prstDash val="dash"/>
            <a:round/>
            <a:headEnd type="none" w="lg" len="lg"/>
            <a:tailEnd type="arrow" w="lg" len="lg"/>
          </a:ln>
        </p:spPr>
      </p:cxnSp>
      <p:cxnSp>
        <p:nvCxnSpPr>
          <p:cNvPr id="29" name="Shape 250"/>
          <p:cNvCxnSpPr>
            <a:endCxn id="21" idx="0"/>
          </p:cNvCxnSpPr>
          <p:nvPr/>
        </p:nvCxnSpPr>
        <p:spPr>
          <a:xfrm>
            <a:off x="7115853" y="3054414"/>
            <a:ext cx="10247" cy="268822"/>
          </a:xfrm>
          <a:prstGeom prst="straightConnector1">
            <a:avLst/>
          </a:prstGeom>
          <a:noFill/>
          <a:ln w="9525" cap="flat" cmpd="sng">
            <a:solidFill>
              <a:srgbClr val="00B0F0"/>
            </a:solidFill>
            <a:prstDash val="dash"/>
            <a:round/>
            <a:headEnd type="none" w="lg" len="lg"/>
            <a:tailEnd type="arrow" w="lg" len="lg"/>
          </a:ln>
        </p:spPr>
      </p:cxnSp>
      <p:cxnSp>
        <p:nvCxnSpPr>
          <p:cNvPr id="26" name="Curved Connector 25"/>
          <p:cNvCxnSpPr>
            <a:endCxn id="18" idx="3"/>
          </p:cNvCxnSpPr>
          <p:nvPr/>
        </p:nvCxnSpPr>
        <p:spPr>
          <a:xfrm rot="10800000" flipV="1">
            <a:off x="2534213" y="3063889"/>
            <a:ext cx="3689859" cy="829648"/>
          </a:xfrm>
          <a:prstGeom prst="curvedConnector3">
            <a:avLst>
              <a:gd name="adj1" fmla="val 86235"/>
            </a:avLst>
          </a:prstGeom>
          <a:ln w="12700">
            <a:solidFill>
              <a:srgbClr val="FFFF00"/>
            </a:solidFill>
            <a:prstDash val="sysDot"/>
            <a:headEnd type="none"/>
            <a:tailEnd type="arrow"/>
          </a:ln>
        </p:spPr>
        <p:style>
          <a:lnRef idx="1">
            <a:schemeClr val="accent1"/>
          </a:lnRef>
          <a:fillRef idx="0">
            <a:schemeClr val="accent1"/>
          </a:fillRef>
          <a:effectRef idx="0">
            <a:schemeClr val="accent1"/>
          </a:effectRef>
          <a:fontRef idx="minor">
            <a:schemeClr val="tx1"/>
          </a:fontRef>
        </p:style>
      </p:cxnSp>
      <p:cxnSp>
        <p:nvCxnSpPr>
          <p:cNvPr id="39" name="Shape 250"/>
          <p:cNvCxnSpPr/>
          <p:nvPr/>
        </p:nvCxnSpPr>
        <p:spPr>
          <a:xfrm>
            <a:off x="5314356" y="2691338"/>
            <a:ext cx="1086444" cy="534425"/>
          </a:xfrm>
          <a:prstGeom prst="straightConnector1">
            <a:avLst/>
          </a:prstGeom>
          <a:noFill/>
          <a:ln w="9525" cap="flat" cmpd="sng">
            <a:solidFill>
              <a:srgbClr val="00B0F0"/>
            </a:solidFill>
            <a:prstDash val="dash"/>
            <a:round/>
            <a:headEnd type="none" w="lg" len="lg"/>
            <a:tailEnd type="arrow" w="lg" len="lg"/>
          </a:ln>
        </p:spPr>
      </p:cxnSp>
    </p:spTree>
    <p:extLst>
      <p:ext uri="{BB962C8B-B14F-4D97-AF65-F5344CB8AC3E}">
        <p14:creationId xmlns:p14="http://schemas.microsoft.com/office/powerpoint/2010/main" val="40563359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12</a:t>
            </a:fld>
            <a:endParaRPr lang="en"/>
          </a:p>
        </p:txBody>
      </p:sp>
      <p:sp>
        <p:nvSpPr>
          <p:cNvPr id="3" name="Shape 247"/>
          <p:cNvSpPr/>
          <p:nvPr/>
        </p:nvSpPr>
        <p:spPr>
          <a:xfrm>
            <a:off x="1053548" y="490331"/>
            <a:ext cx="6811617" cy="3207026"/>
          </a:xfrm>
          <a:prstGeom prst="rect">
            <a:avLst/>
          </a:prstGeom>
          <a:noFill/>
          <a:ln w="19050" cap="flat" cmpd="sng">
            <a:solidFill>
              <a:srgbClr val="FFFF00"/>
            </a:solidFill>
            <a:prstDash val="solid"/>
            <a:miter lim="8000"/>
            <a:headEnd type="none" w="sm" len="sm"/>
            <a:tailEnd type="none" w="sm" len="sm"/>
          </a:ln>
        </p:spPr>
        <p:txBody>
          <a:bodyPr spcFirstLastPara="1" wrap="square" lIns="91425" tIns="91425" rIns="91425" bIns="91425" anchor="ctr" anchorCtr="0">
            <a:noAutofit/>
          </a:bodyPr>
          <a:lstStyle/>
          <a:p>
            <a:pPr lvl="0" algn="ctr">
              <a:lnSpc>
                <a:spcPct val="115000"/>
              </a:lnSpc>
              <a:spcBef>
                <a:spcPts val="600"/>
              </a:spcBef>
              <a:buClr>
                <a:srgbClr val="F55C21"/>
              </a:buClr>
              <a:buSzPts val="1800"/>
            </a:pPr>
            <a:r>
              <a:rPr lang="en-AU" sz="2800" dirty="0">
                <a:solidFill>
                  <a:srgbClr val="FFFF00"/>
                </a:solidFill>
                <a:latin typeface="Encode Sans ExtraLight"/>
                <a:sym typeface="Encode Sans ExtraLight"/>
              </a:rPr>
              <a:t>Theme 1</a:t>
            </a:r>
          </a:p>
          <a:p>
            <a:pPr lvl="0" algn="ctr">
              <a:lnSpc>
                <a:spcPct val="115000"/>
              </a:lnSpc>
              <a:spcBef>
                <a:spcPts val="600"/>
              </a:spcBef>
              <a:buClr>
                <a:srgbClr val="F55C21"/>
              </a:buClr>
              <a:buSzPts val="1800"/>
            </a:pPr>
            <a:r>
              <a:rPr lang="en-AU" sz="3200" dirty="0">
                <a:solidFill>
                  <a:srgbClr val="FFFF00"/>
                </a:solidFill>
                <a:latin typeface="Encode Sans ExtraLight"/>
                <a:sym typeface="Encode Sans ExtraLight"/>
              </a:rPr>
              <a:t>Navigating the eligibility divide: issues of access and equity</a:t>
            </a:r>
          </a:p>
        </p:txBody>
      </p:sp>
    </p:spTree>
    <p:extLst>
      <p:ext uri="{BB962C8B-B14F-4D97-AF65-F5344CB8AC3E}">
        <p14:creationId xmlns:p14="http://schemas.microsoft.com/office/powerpoint/2010/main" val="20520545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13</a:t>
            </a:fld>
            <a:endParaRPr lang="en"/>
          </a:p>
        </p:txBody>
      </p:sp>
      <p:pic>
        <p:nvPicPr>
          <p:cNvPr id="1026" name="Picture 2" descr="The #NDIS:... - NDIS National Disability Insurance Scheme | Faceb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2351" y="41660"/>
            <a:ext cx="4532420" cy="453242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roken Promises: When Brands Don't Deliver What They Promise">
            <a:extLst>
              <a:ext uri="{FF2B5EF4-FFF2-40B4-BE49-F238E27FC236}">
                <a16:creationId xmlns:a16="http://schemas.microsoft.com/office/drawing/2014/main" id="{E58A1E81-956C-2D48-A9B0-FA4B212837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320000">
            <a:off x="283223" y="641894"/>
            <a:ext cx="3647311" cy="2427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81999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14</a:t>
            </a:fld>
            <a:endParaRPr lang="en"/>
          </a:p>
        </p:txBody>
      </p:sp>
      <p:pic>
        <p:nvPicPr>
          <p:cNvPr id="3" name="Picture 2" descr="F2016C00730 [Compatibility Mode] - Word"/>
          <p:cNvPicPr>
            <a:picLocks noChangeAspect="1"/>
          </p:cNvPicPr>
          <p:nvPr/>
        </p:nvPicPr>
        <p:blipFill rotWithShape="1">
          <a:blip r:embed="rId3">
            <a:extLst>
              <a:ext uri="{28A0092B-C50C-407E-A947-70E740481C1C}">
                <a14:useLocalDpi xmlns:a14="http://schemas.microsoft.com/office/drawing/2010/main" val="0"/>
              </a:ext>
            </a:extLst>
          </a:blip>
          <a:srcRect l="4053" t="6100" r="67910" b="57758"/>
          <a:stretch/>
        </p:blipFill>
        <p:spPr>
          <a:xfrm>
            <a:off x="48252" y="254113"/>
            <a:ext cx="1846271" cy="1198170"/>
          </a:xfrm>
          <a:prstGeom prst="rect">
            <a:avLst/>
          </a:prstGeom>
          <a:blipFill>
            <a:blip r:embed="rId4"/>
            <a:tile tx="0" ty="0" sx="100000" sy="100000" flip="none" algn="tl"/>
          </a:blipFill>
          <a:ln w="25400">
            <a:solidFill>
              <a:srgbClr val="FF3300"/>
            </a:solidFill>
          </a:ln>
        </p:spPr>
      </p:pic>
      <p:pic>
        <p:nvPicPr>
          <p:cNvPr id="4" name="Picture 3" descr="F2016C00730 [Compatibility Mode] - Word"/>
          <p:cNvPicPr>
            <a:picLocks noChangeAspect="1"/>
          </p:cNvPicPr>
          <p:nvPr/>
        </p:nvPicPr>
        <p:blipFill rotWithShape="1">
          <a:blip r:embed="rId5">
            <a:extLst>
              <a:ext uri="{28A0092B-C50C-407E-A947-70E740481C1C}">
                <a14:useLocalDpi xmlns:a14="http://schemas.microsoft.com/office/drawing/2010/main" val="0"/>
              </a:ext>
            </a:extLst>
          </a:blip>
          <a:srcRect l="27752" t="3577" r="27649" b="45513"/>
          <a:stretch/>
        </p:blipFill>
        <p:spPr>
          <a:xfrm>
            <a:off x="1983524" y="699248"/>
            <a:ext cx="6001130" cy="3736550"/>
          </a:xfrm>
          <a:prstGeom prst="rect">
            <a:avLst/>
          </a:prstGeom>
          <a:solidFill>
            <a:srgbClr val="FF0000"/>
          </a:solidFill>
          <a:ln w="12700" cap="sq">
            <a:solidFill>
              <a:schemeClr val="accent6">
                <a:lumMod val="75000"/>
              </a:schemeClr>
            </a:solidFill>
            <a:prstDash val="sysDash"/>
            <a:miter lim="800000"/>
          </a:ln>
          <a:effectLst>
            <a:outerShdw blurRad="65000" dist="50800" dir="12900000" kx="195000" ky="145000" algn="tl" rotWithShape="0">
              <a:schemeClr val="accent2">
                <a:lumMod val="50000"/>
                <a:lumOff val="50000"/>
                <a:alpha val="30000"/>
              </a:scheme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Freeform 5"/>
          <p:cNvSpPr/>
          <p:nvPr/>
        </p:nvSpPr>
        <p:spPr>
          <a:xfrm>
            <a:off x="2892612" y="2462306"/>
            <a:ext cx="4386729" cy="436282"/>
          </a:xfrm>
          <a:custGeom>
            <a:avLst/>
            <a:gdLst>
              <a:gd name="connsiteX0" fmla="*/ 0 w 4386729"/>
              <a:gd name="connsiteY0" fmla="*/ 424329 h 436282"/>
              <a:gd name="connsiteX1" fmla="*/ 59764 w 4386729"/>
              <a:gd name="connsiteY1" fmla="*/ 430306 h 436282"/>
              <a:gd name="connsiteX2" fmla="*/ 113553 w 4386729"/>
              <a:gd name="connsiteY2" fmla="*/ 436282 h 436282"/>
              <a:gd name="connsiteX3" fmla="*/ 382494 w 4386729"/>
              <a:gd name="connsiteY3" fmla="*/ 430306 h 436282"/>
              <a:gd name="connsiteX4" fmla="*/ 460188 w 4386729"/>
              <a:gd name="connsiteY4" fmla="*/ 418353 h 436282"/>
              <a:gd name="connsiteX5" fmla="*/ 573741 w 4386729"/>
              <a:gd name="connsiteY5" fmla="*/ 406400 h 436282"/>
              <a:gd name="connsiteX6" fmla="*/ 633506 w 4386729"/>
              <a:gd name="connsiteY6" fmla="*/ 394447 h 436282"/>
              <a:gd name="connsiteX7" fmla="*/ 717176 w 4386729"/>
              <a:gd name="connsiteY7" fmla="*/ 382494 h 436282"/>
              <a:gd name="connsiteX8" fmla="*/ 741082 w 4386729"/>
              <a:gd name="connsiteY8" fmla="*/ 376518 h 436282"/>
              <a:gd name="connsiteX9" fmla="*/ 872564 w 4386729"/>
              <a:gd name="connsiteY9" fmla="*/ 364565 h 436282"/>
              <a:gd name="connsiteX10" fmla="*/ 974164 w 4386729"/>
              <a:gd name="connsiteY10" fmla="*/ 352612 h 436282"/>
              <a:gd name="connsiteX11" fmla="*/ 1016000 w 4386729"/>
              <a:gd name="connsiteY11" fmla="*/ 346635 h 436282"/>
              <a:gd name="connsiteX12" fmla="*/ 1039906 w 4386729"/>
              <a:gd name="connsiteY12" fmla="*/ 340659 h 436282"/>
              <a:gd name="connsiteX13" fmla="*/ 1267012 w 4386729"/>
              <a:gd name="connsiteY13" fmla="*/ 328706 h 436282"/>
              <a:gd name="connsiteX14" fmla="*/ 1320800 w 4386729"/>
              <a:gd name="connsiteY14" fmla="*/ 316753 h 436282"/>
              <a:gd name="connsiteX15" fmla="*/ 1434353 w 4386729"/>
              <a:gd name="connsiteY15" fmla="*/ 304800 h 436282"/>
              <a:gd name="connsiteX16" fmla="*/ 1482164 w 4386729"/>
              <a:gd name="connsiteY16" fmla="*/ 292847 h 436282"/>
              <a:gd name="connsiteX17" fmla="*/ 1524000 w 4386729"/>
              <a:gd name="connsiteY17" fmla="*/ 286870 h 436282"/>
              <a:gd name="connsiteX18" fmla="*/ 1589741 w 4386729"/>
              <a:gd name="connsiteY18" fmla="*/ 274918 h 436282"/>
              <a:gd name="connsiteX19" fmla="*/ 2169459 w 4386729"/>
              <a:gd name="connsiteY19" fmla="*/ 274918 h 436282"/>
              <a:gd name="connsiteX20" fmla="*/ 2205317 w 4386729"/>
              <a:gd name="connsiteY20" fmla="*/ 262965 h 436282"/>
              <a:gd name="connsiteX21" fmla="*/ 2229223 w 4386729"/>
              <a:gd name="connsiteY21" fmla="*/ 256988 h 436282"/>
              <a:gd name="connsiteX22" fmla="*/ 2342776 w 4386729"/>
              <a:gd name="connsiteY22" fmla="*/ 239059 h 436282"/>
              <a:gd name="connsiteX23" fmla="*/ 2420470 w 4386729"/>
              <a:gd name="connsiteY23" fmla="*/ 221129 h 436282"/>
              <a:gd name="connsiteX24" fmla="*/ 2486212 w 4386729"/>
              <a:gd name="connsiteY24" fmla="*/ 215153 h 436282"/>
              <a:gd name="connsiteX25" fmla="*/ 2557929 w 4386729"/>
              <a:gd name="connsiteY25" fmla="*/ 203200 h 436282"/>
              <a:gd name="connsiteX26" fmla="*/ 2629647 w 4386729"/>
              <a:gd name="connsiteY26" fmla="*/ 197223 h 436282"/>
              <a:gd name="connsiteX27" fmla="*/ 2689412 w 4386729"/>
              <a:gd name="connsiteY27" fmla="*/ 191247 h 436282"/>
              <a:gd name="connsiteX28" fmla="*/ 2791012 w 4386729"/>
              <a:gd name="connsiteY28" fmla="*/ 173318 h 436282"/>
              <a:gd name="connsiteX29" fmla="*/ 2838823 w 4386729"/>
              <a:gd name="connsiteY29" fmla="*/ 161365 h 436282"/>
              <a:gd name="connsiteX30" fmla="*/ 3083859 w 4386729"/>
              <a:gd name="connsiteY30" fmla="*/ 155388 h 436282"/>
              <a:gd name="connsiteX31" fmla="*/ 3173506 w 4386729"/>
              <a:gd name="connsiteY31" fmla="*/ 149412 h 436282"/>
              <a:gd name="connsiteX32" fmla="*/ 3269129 w 4386729"/>
              <a:gd name="connsiteY32" fmla="*/ 131482 h 436282"/>
              <a:gd name="connsiteX33" fmla="*/ 3412564 w 4386729"/>
              <a:gd name="connsiteY33" fmla="*/ 113553 h 436282"/>
              <a:gd name="connsiteX34" fmla="*/ 3508188 w 4386729"/>
              <a:gd name="connsiteY34" fmla="*/ 101600 h 436282"/>
              <a:gd name="connsiteX35" fmla="*/ 3567953 w 4386729"/>
              <a:gd name="connsiteY35" fmla="*/ 89647 h 436282"/>
              <a:gd name="connsiteX36" fmla="*/ 3591859 w 4386729"/>
              <a:gd name="connsiteY36" fmla="*/ 77694 h 436282"/>
              <a:gd name="connsiteX37" fmla="*/ 3627717 w 4386729"/>
              <a:gd name="connsiteY37" fmla="*/ 71718 h 436282"/>
              <a:gd name="connsiteX38" fmla="*/ 3657600 w 4386729"/>
              <a:gd name="connsiteY38" fmla="*/ 65741 h 436282"/>
              <a:gd name="connsiteX39" fmla="*/ 3711388 w 4386729"/>
              <a:gd name="connsiteY39" fmla="*/ 53788 h 436282"/>
              <a:gd name="connsiteX40" fmla="*/ 3771153 w 4386729"/>
              <a:gd name="connsiteY40" fmla="*/ 47812 h 436282"/>
              <a:gd name="connsiteX41" fmla="*/ 3842870 w 4386729"/>
              <a:gd name="connsiteY41" fmla="*/ 35859 h 436282"/>
              <a:gd name="connsiteX42" fmla="*/ 3878729 w 4386729"/>
              <a:gd name="connsiteY42" fmla="*/ 29882 h 436282"/>
              <a:gd name="connsiteX43" fmla="*/ 4303059 w 4386729"/>
              <a:gd name="connsiteY43" fmla="*/ 23906 h 436282"/>
              <a:gd name="connsiteX44" fmla="*/ 4320988 w 4386729"/>
              <a:gd name="connsiteY44" fmla="*/ 11953 h 436282"/>
              <a:gd name="connsiteX45" fmla="*/ 4386729 w 4386729"/>
              <a:gd name="connsiteY45" fmla="*/ 0 h 436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86729" h="436282">
                <a:moveTo>
                  <a:pt x="0" y="424329"/>
                </a:moveTo>
                <a:lnTo>
                  <a:pt x="59764" y="430306"/>
                </a:lnTo>
                <a:cubicBezTo>
                  <a:pt x="77705" y="432195"/>
                  <a:pt x="95513" y="436282"/>
                  <a:pt x="113553" y="436282"/>
                </a:cubicBezTo>
                <a:cubicBezTo>
                  <a:pt x="203222" y="436282"/>
                  <a:pt x="292847" y="432298"/>
                  <a:pt x="382494" y="430306"/>
                </a:cubicBezTo>
                <a:cubicBezTo>
                  <a:pt x="408449" y="425980"/>
                  <a:pt x="434022" y="421431"/>
                  <a:pt x="460188" y="418353"/>
                </a:cubicBezTo>
                <a:cubicBezTo>
                  <a:pt x="476887" y="416388"/>
                  <a:pt x="555032" y="409354"/>
                  <a:pt x="573741" y="406400"/>
                </a:cubicBezTo>
                <a:cubicBezTo>
                  <a:pt x="593809" y="403232"/>
                  <a:pt x="613538" y="398191"/>
                  <a:pt x="633506" y="394447"/>
                </a:cubicBezTo>
                <a:cubicBezTo>
                  <a:pt x="723775" y="377521"/>
                  <a:pt x="606220" y="400985"/>
                  <a:pt x="717176" y="382494"/>
                </a:cubicBezTo>
                <a:cubicBezTo>
                  <a:pt x="725278" y="381144"/>
                  <a:pt x="732964" y="377767"/>
                  <a:pt x="741082" y="376518"/>
                </a:cubicBezTo>
                <a:cubicBezTo>
                  <a:pt x="786008" y="369606"/>
                  <a:pt x="826814" y="369140"/>
                  <a:pt x="872564" y="364565"/>
                </a:cubicBezTo>
                <a:cubicBezTo>
                  <a:pt x="906495" y="361172"/>
                  <a:pt x="940327" y="356842"/>
                  <a:pt x="974164" y="352612"/>
                </a:cubicBezTo>
                <a:cubicBezTo>
                  <a:pt x="988142" y="350865"/>
                  <a:pt x="1002140" y="349155"/>
                  <a:pt x="1016000" y="346635"/>
                </a:cubicBezTo>
                <a:cubicBezTo>
                  <a:pt x="1024081" y="345166"/>
                  <a:pt x="1031713" y="341244"/>
                  <a:pt x="1039906" y="340659"/>
                </a:cubicBezTo>
                <a:cubicBezTo>
                  <a:pt x="1115520" y="335258"/>
                  <a:pt x="1191310" y="332690"/>
                  <a:pt x="1267012" y="328706"/>
                </a:cubicBezTo>
                <a:cubicBezTo>
                  <a:pt x="1284941" y="324722"/>
                  <a:pt x="1302683" y="319773"/>
                  <a:pt x="1320800" y="316753"/>
                </a:cubicBezTo>
                <a:cubicBezTo>
                  <a:pt x="1333099" y="314703"/>
                  <a:pt x="1424768" y="305758"/>
                  <a:pt x="1434353" y="304800"/>
                </a:cubicBezTo>
                <a:cubicBezTo>
                  <a:pt x="1450290" y="300816"/>
                  <a:pt x="1466056" y="296069"/>
                  <a:pt x="1482164" y="292847"/>
                </a:cubicBezTo>
                <a:cubicBezTo>
                  <a:pt x="1495977" y="290084"/>
                  <a:pt x="1510077" y="289012"/>
                  <a:pt x="1524000" y="286870"/>
                </a:cubicBezTo>
                <a:cubicBezTo>
                  <a:pt x="1557144" y="281771"/>
                  <a:pt x="1558651" y="281136"/>
                  <a:pt x="1589741" y="274918"/>
                </a:cubicBezTo>
                <a:cubicBezTo>
                  <a:pt x="1812182" y="297160"/>
                  <a:pt x="1714266" y="289601"/>
                  <a:pt x="2169459" y="274918"/>
                </a:cubicBezTo>
                <a:cubicBezTo>
                  <a:pt x="2182052" y="274512"/>
                  <a:pt x="2193094" y="266021"/>
                  <a:pt x="2205317" y="262965"/>
                </a:cubicBezTo>
                <a:cubicBezTo>
                  <a:pt x="2213286" y="260973"/>
                  <a:pt x="2221142" y="258457"/>
                  <a:pt x="2229223" y="256988"/>
                </a:cubicBezTo>
                <a:cubicBezTo>
                  <a:pt x="2344898" y="235956"/>
                  <a:pt x="2171406" y="273334"/>
                  <a:pt x="2342776" y="239059"/>
                </a:cubicBezTo>
                <a:cubicBezTo>
                  <a:pt x="2368839" y="233846"/>
                  <a:pt x="2394253" y="225499"/>
                  <a:pt x="2420470" y="221129"/>
                </a:cubicBezTo>
                <a:cubicBezTo>
                  <a:pt x="2442175" y="217512"/>
                  <a:pt x="2464392" y="217999"/>
                  <a:pt x="2486212" y="215153"/>
                </a:cubicBezTo>
                <a:cubicBezTo>
                  <a:pt x="2510244" y="212018"/>
                  <a:pt x="2533881" y="206206"/>
                  <a:pt x="2557929" y="203200"/>
                </a:cubicBezTo>
                <a:cubicBezTo>
                  <a:pt x="2581733" y="200224"/>
                  <a:pt x="2605757" y="199395"/>
                  <a:pt x="2629647" y="197223"/>
                </a:cubicBezTo>
                <a:lnTo>
                  <a:pt x="2689412" y="191247"/>
                </a:lnTo>
                <a:cubicBezTo>
                  <a:pt x="2894802" y="145604"/>
                  <a:pt x="2606113" y="207986"/>
                  <a:pt x="2791012" y="173318"/>
                </a:cubicBezTo>
                <a:cubicBezTo>
                  <a:pt x="2807158" y="170291"/>
                  <a:pt x="2822400" y="161766"/>
                  <a:pt x="2838823" y="161365"/>
                </a:cubicBezTo>
                <a:lnTo>
                  <a:pt x="3083859" y="155388"/>
                </a:lnTo>
                <a:cubicBezTo>
                  <a:pt x="3113741" y="153396"/>
                  <a:pt x="3143804" y="153245"/>
                  <a:pt x="3173506" y="149412"/>
                </a:cubicBezTo>
                <a:cubicBezTo>
                  <a:pt x="3205669" y="145262"/>
                  <a:pt x="3237171" y="136992"/>
                  <a:pt x="3269129" y="131482"/>
                </a:cubicBezTo>
                <a:cubicBezTo>
                  <a:pt x="3356809" y="116364"/>
                  <a:pt x="3330605" y="121749"/>
                  <a:pt x="3412564" y="113553"/>
                </a:cubicBezTo>
                <a:cubicBezTo>
                  <a:pt x="3436885" y="111121"/>
                  <a:pt x="3482437" y="106144"/>
                  <a:pt x="3508188" y="101600"/>
                </a:cubicBezTo>
                <a:cubicBezTo>
                  <a:pt x="3528195" y="98069"/>
                  <a:pt x="3567953" y="89647"/>
                  <a:pt x="3567953" y="89647"/>
                </a:cubicBezTo>
                <a:cubicBezTo>
                  <a:pt x="3575922" y="85663"/>
                  <a:pt x="3583325" y="80254"/>
                  <a:pt x="3591859" y="77694"/>
                </a:cubicBezTo>
                <a:cubicBezTo>
                  <a:pt x="3603465" y="74212"/>
                  <a:pt x="3615795" y="73886"/>
                  <a:pt x="3627717" y="71718"/>
                </a:cubicBezTo>
                <a:cubicBezTo>
                  <a:pt x="3637711" y="69901"/>
                  <a:pt x="3647684" y="67945"/>
                  <a:pt x="3657600" y="65741"/>
                </a:cubicBezTo>
                <a:cubicBezTo>
                  <a:pt x="3678890" y="61010"/>
                  <a:pt x="3688874" y="56790"/>
                  <a:pt x="3711388" y="53788"/>
                </a:cubicBezTo>
                <a:cubicBezTo>
                  <a:pt x="3731233" y="51142"/>
                  <a:pt x="3751231" y="49804"/>
                  <a:pt x="3771153" y="47812"/>
                </a:cubicBezTo>
                <a:cubicBezTo>
                  <a:pt x="3823763" y="37289"/>
                  <a:pt x="3778617" y="45744"/>
                  <a:pt x="3842870" y="35859"/>
                </a:cubicBezTo>
                <a:cubicBezTo>
                  <a:pt x="3854847" y="34016"/>
                  <a:pt x="3866615" y="30197"/>
                  <a:pt x="3878729" y="29882"/>
                </a:cubicBezTo>
                <a:cubicBezTo>
                  <a:pt x="4020139" y="26209"/>
                  <a:pt x="4161616" y="25898"/>
                  <a:pt x="4303059" y="23906"/>
                </a:cubicBezTo>
                <a:cubicBezTo>
                  <a:pt x="4309035" y="19922"/>
                  <a:pt x="4313989" y="13568"/>
                  <a:pt x="4320988" y="11953"/>
                </a:cubicBezTo>
                <a:cubicBezTo>
                  <a:pt x="4394193" y="-4941"/>
                  <a:pt x="4365099" y="21630"/>
                  <a:pt x="4386729"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Freeform 6"/>
          <p:cNvSpPr/>
          <p:nvPr/>
        </p:nvSpPr>
        <p:spPr>
          <a:xfrm>
            <a:off x="3854824" y="4028141"/>
            <a:ext cx="3914761" cy="466165"/>
          </a:xfrm>
          <a:custGeom>
            <a:avLst/>
            <a:gdLst>
              <a:gd name="connsiteX0" fmla="*/ 0 w 3914761"/>
              <a:gd name="connsiteY0" fmla="*/ 466165 h 466165"/>
              <a:gd name="connsiteX1" fmla="*/ 203200 w 3914761"/>
              <a:gd name="connsiteY1" fmla="*/ 448235 h 466165"/>
              <a:gd name="connsiteX2" fmla="*/ 280894 w 3914761"/>
              <a:gd name="connsiteY2" fmla="*/ 436283 h 466165"/>
              <a:gd name="connsiteX3" fmla="*/ 334682 w 3914761"/>
              <a:gd name="connsiteY3" fmla="*/ 424330 h 466165"/>
              <a:gd name="connsiteX4" fmla="*/ 376517 w 3914761"/>
              <a:gd name="connsiteY4" fmla="*/ 418353 h 466165"/>
              <a:gd name="connsiteX5" fmla="*/ 424329 w 3914761"/>
              <a:gd name="connsiteY5" fmla="*/ 406400 h 466165"/>
              <a:gd name="connsiteX6" fmla="*/ 513976 w 3914761"/>
              <a:gd name="connsiteY6" fmla="*/ 388471 h 466165"/>
              <a:gd name="connsiteX7" fmla="*/ 591670 w 3914761"/>
              <a:gd name="connsiteY7" fmla="*/ 376518 h 466165"/>
              <a:gd name="connsiteX8" fmla="*/ 615576 w 3914761"/>
              <a:gd name="connsiteY8" fmla="*/ 370541 h 466165"/>
              <a:gd name="connsiteX9" fmla="*/ 663388 w 3914761"/>
              <a:gd name="connsiteY9" fmla="*/ 364565 h 466165"/>
              <a:gd name="connsiteX10" fmla="*/ 764988 w 3914761"/>
              <a:gd name="connsiteY10" fmla="*/ 352612 h 466165"/>
              <a:gd name="connsiteX11" fmla="*/ 1105647 w 3914761"/>
              <a:gd name="connsiteY11" fmla="*/ 346635 h 466165"/>
              <a:gd name="connsiteX12" fmla="*/ 1177364 w 3914761"/>
              <a:gd name="connsiteY12" fmla="*/ 334683 h 466165"/>
              <a:gd name="connsiteX13" fmla="*/ 1243105 w 3914761"/>
              <a:gd name="connsiteY13" fmla="*/ 322730 h 466165"/>
              <a:gd name="connsiteX14" fmla="*/ 1721223 w 3914761"/>
              <a:gd name="connsiteY14" fmla="*/ 316753 h 466165"/>
              <a:gd name="connsiteX15" fmla="*/ 1780988 w 3914761"/>
              <a:gd name="connsiteY15" fmla="*/ 304800 h 466165"/>
              <a:gd name="connsiteX16" fmla="*/ 1834776 w 3914761"/>
              <a:gd name="connsiteY16" fmla="*/ 298824 h 466165"/>
              <a:gd name="connsiteX17" fmla="*/ 1864658 w 3914761"/>
              <a:gd name="connsiteY17" fmla="*/ 292847 h 466165"/>
              <a:gd name="connsiteX18" fmla="*/ 1966258 w 3914761"/>
              <a:gd name="connsiteY18" fmla="*/ 280894 h 466165"/>
              <a:gd name="connsiteX19" fmla="*/ 2067858 w 3914761"/>
              <a:gd name="connsiteY19" fmla="*/ 268941 h 466165"/>
              <a:gd name="connsiteX20" fmla="*/ 2139576 w 3914761"/>
              <a:gd name="connsiteY20" fmla="*/ 251012 h 466165"/>
              <a:gd name="connsiteX21" fmla="*/ 2223247 w 3914761"/>
              <a:gd name="connsiteY21" fmla="*/ 233083 h 466165"/>
              <a:gd name="connsiteX22" fmla="*/ 2247152 w 3914761"/>
              <a:gd name="connsiteY22" fmla="*/ 227106 h 466165"/>
              <a:gd name="connsiteX23" fmla="*/ 2306917 w 3914761"/>
              <a:gd name="connsiteY23" fmla="*/ 221130 h 466165"/>
              <a:gd name="connsiteX24" fmla="*/ 2348752 w 3914761"/>
              <a:gd name="connsiteY24" fmla="*/ 215153 h 466165"/>
              <a:gd name="connsiteX25" fmla="*/ 2450352 w 3914761"/>
              <a:gd name="connsiteY25" fmla="*/ 197224 h 466165"/>
              <a:gd name="connsiteX26" fmla="*/ 2474258 w 3914761"/>
              <a:gd name="connsiteY26" fmla="*/ 191247 h 466165"/>
              <a:gd name="connsiteX27" fmla="*/ 2492188 w 3914761"/>
              <a:gd name="connsiteY27" fmla="*/ 179294 h 466165"/>
              <a:gd name="connsiteX28" fmla="*/ 2617694 w 3914761"/>
              <a:gd name="connsiteY28" fmla="*/ 155388 h 466165"/>
              <a:gd name="connsiteX29" fmla="*/ 2647576 w 3914761"/>
              <a:gd name="connsiteY29" fmla="*/ 149412 h 466165"/>
              <a:gd name="connsiteX30" fmla="*/ 2725270 w 3914761"/>
              <a:gd name="connsiteY30" fmla="*/ 137459 h 466165"/>
              <a:gd name="connsiteX31" fmla="*/ 2779058 w 3914761"/>
              <a:gd name="connsiteY31" fmla="*/ 131483 h 466165"/>
              <a:gd name="connsiteX32" fmla="*/ 2796988 w 3914761"/>
              <a:gd name="connsiteY32" fmla="*/ 125506 h 466165"/>
              <a:gd name="connsiteX33" fmla="*/ 2910541 w 3914761"/>
              <a:gd name="connsiteY33" fmla="*/ 113553 h 466165"/>
              <a:gd name="connsiteX34" fmla="*/ 3484282 w 3914761"/>
              <a:gd name="connsiteY34" fmla="*/ 101600 h 466165"/>
              <a:gd name="connsiteX35" fmla="*/ 3532094 w 3914761"/>
              <a:gd name="connsiteY35" fmla="*/ 77694 h 466165"/>
              <a:gd name="connsiteX36" fmla="*/ 3579905 w 3914761"/>
              <a:gd name="connsiteY36" fmla="*/ 59765 h 466165"/>
              <a:gd name="connsiteX37" fmla="*/ 3657600 w 3914761"/>
              <a:gd name="connsiteY37" fmla="*/ 41835 h 466165"/>
              <a:gd name="connsiteX38" fmla="*/ 3741270 w 3914761"/>
              <a:gd name="connsiteY38" fmla="*/ 35859 h 466165"/>
              <a:gd name="connsiteX39" fmla="*/ 3759200 w 3914761"/>
              <a:gd name="connsiteY39" fmla="*/ 29883 h 466165"/>
              <a:gd name="connsiteX40" fmla="*/ 3777129 w 3914761"/>
              <a:gd name="connsiteY40" fmla="*/ 17930 h 466165"/>
              <a:gd name="connsiteX41" fmla="*/ 3807011 w 3914761"/>
              <a:gd name="connsiteY41" fmla="*/ 23906 h 466165"/>
              <a:gd name="connsiteX42" fmla="*/ 3848847 w 3914761"/>
              <a:gd name="connsiteY42" fmla="*/ 35859 h 466165"/>
              <a:gd name="connsiteX43" fmla="*/ 3914588 w 3914761"/>
              <a:gd name="connsiteY43" fmla="*/ 5977 h 466165"/>
              <a:gd name="connsiteX44" fmla="*/ 3914588 w 3914761"/>
              <a:gd name="connsiteY44" fmla="*/ 0 h 46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914761" h="466165">
                <a:moveTo>
                  <a:pt x="0" y="466165"/>
                </a:moveTo>
                <a:cubicBezTo>
                  <a:pt x="67733" y="460188"/>
                  <a:pt x="137234" y="464726"/>
                  <a:pt x="203200" y="448235"/>
                </a:cubicBezTo>
                <a:cubicBezTo>
                  <a:pt x="249982" y="436540"/>
                  <a:pt x="207134" y="446118"/>
                  <a:pt x="280894" y="436283"/>
                </a:cubicBezTo>
                <a:cubicBezTo>
                  <a:pt x="415087" y="418390"/>
                  <a:pt x="257363" y="439794"/>
                  <a:pt x="334682" y="424330"/>
                </a:cubicBezTo>
                <a:cubicBezTo>
                  <a:pt x="348495" y="421567"/>
                  <a:pt x="362572" y="420345"/>
                  <a:pt x="376517" y="418353"/>
                </a:cubicBezTo>
                <a:cubicBezTo>
                  <a:pt x="406766" y="408271"/>
                  <a:pt x="383944" y="415054"/>
                  <a:pt x="424329" y="406400"/>
                </a:cubicBezTo>
                <a:cubicBezTo>
                  <a:pt x="500868" y="389998"/>
                  <a:pt x="452794" y="398667"/>
                  <a:pt x="513976" y="388471"/>
                </a:cubicBezTo>
                <a:cubicBezTo>
                  <a:pt x="555573" y="374604"/>
                  <a:pt x="510779" y="388074"/>
                  <a:pt x="591670" y="376518"/>
                </a:cubicBezTo>
                <a:cubicBezTo>
                  <a:pt x="599801" y="375356"/>
                  <a:pt x="607474" y="371891"/>
                  <a:pt x="615576" y="370541"/>
                </a:cubicBezTo>
                <a:cubicBezTo>
                  <a:pt x="631419" y="367901"/>
                  <a:pt x="647451" y="366557"/>
                  <a:pt x="663388" y="364565"/>
                </a:cubicBezTo>
                <a:cubicBezTo>
                  <a:pt x="706564" y="353770"/>
                  <a:pt x="697854" y="354530"/>
                  <a:pt x="764988" y="352612"/>
                </a:cubicBezTo>
                <a:cubicBezTo>
                  <a:pt x="878512" y="349368"/>
                  <a:pt x="992094" y="348627"/>
                  <a:pt x="1105647" y="346635"/>
                </a:cubicBezTo>
                <a:cubicBezTo>
                  <a:pt x="1140562" y="341647"/>
                  <a:pt x="1145910" y="341673"/>
                  <a:pt x="1177364" y="334683"/>
                </a:cubicBezTo>
                <a:cubicBezTo>
                  <a:pt x="1202650" y="329064"/>
                  <a:pt x="1214208" y="323394"/>
                  <a:pt x="1243105" y="322730"/>
                </a:cubicBezTo>
                <a:cubicBezTo>
                  <a:pt x="1402448" y="319067"/>
                  <a:pt x="1561850" y="318745"/>
                  <a:pt x="1721223" y="316753"/>
                </a:cubicBezTo>
                <a:cubicBezTo>
                  <a:pt x="1748366" y="309968"/>
                  <a:pt x="1749595" y="308986"/>
                  <a:pt x="1780988" y="304800"/>
                </a:cubicBezTo>
                <a:cubicBezTo>
                  <a:pt x="1798869" y="302416"/>
                  <a:pt x="1816918" y="301375"/>
                  <a:pt x="1834776" y="298824"/>
                </a:cubicBezTo>
                <a:cubicBezTo>
                  <a:pt x="1844832" y="297387"/>
                  <a:pt x="1854638" y="294517"/>
                  <a:pt x="1864658" y="292847"/>
                </a:cubicBezTo>
                <a:cubicBezTo>
                  <a:pt x="1904278" y="286244"/>
                  <a:pt x="1923795" y="285141"/>
                  <a:pt x="1966258" y="280894"/>
                </a:cubicBezTo>
                <a:cubicBezTo>
                  <a:pt x="2022048" y="266948"/>
                  <a:pt x="1960835" y="280832"/>
                  <a:pt x="2067858" y="268941"/>
                </a:cubicBezTo>
                <a:cubicBezTo>
                  <a:pt x="2091192" y="266348"/>
                  <a:pt x="2117628" y="256865"/>
                  <a:pt x="2139576" y="251012"/>
                </a:cubicBezTo>
                <a:cubicBezTo>
                  <a:pt x="2219560" y="229683"/>
                  <a:pt x="2156124" y="246508"/>
                  <a:pt x="2223247" y="233083"/>
                </a:cubicBezTo>
                <a:cubicBezTo>
                  <a:pt x="2231301" y="231472"/>
                  <a:pt x="2239021" y="228268"/>
                  <a:pt x="2247152" y="227106"/>
                </a:cubicBezTo>
                <a:cubicBezTo>
                  <a:pt x="2266972" y="224275"/>
                  <a:pt x="2287033" y="223469"/>
                  <a:pt x="2306917" y="221130"/>
                </a:cubicBezTo>
                <a:cubicBezTo>
                  <a:pt x="2320907" y="219484"/>
                  <a:pt x="2334838" y="217350"/>
                  <a:pt x="2348752" y="215153"/>
                </a:cubicBezTo>
                <a:cubicBezTo>
                  <a:pt x="2375100" y="210993"/>
                  <a:pt x="2419920" y="203987"/>
                  <a:pt x="2450352" y="197224"/>
                </a:cubicBezTo>
                <a:cubicBezTo>
                  <a:pt x="2458370" y="195442"/>
                  <a:pt x="2466289" y="193239"/>
                  <a:pt x="2474258" y="191247"/>
                </a:cubicBezTo>
                <a:cubicBezTo>
                  <a:pt x="2480235" y="187263"/>
                  <a:pt x="2485558" y="182057"/>
                  <a:pt x="2492188" y="179294"/>
                </a:cubicBezTo>
                <a:cubicBezTo>
                  <a:pt x="2549597" y="155374"/>
                  <a:pt x="2551433" y="160910"/>
                  <a:pt x="2617694" y="155388"/>
                </a:cubicBezTo>
                <a:lnTo>
                  <a:pt x="2647576" y="149412"/>
                </a:lnTo>
                <a:cubicBezTo>
                  <a:pt x="2669525" y="145421"/>
                  <a:pt x="2703761" y="140147"/>
                  <a:pt x="2725270" y="137459"/>
                </a:cubicBezTo>
                <a:cubicBezTo>
                  <a:pt x="2743170" y="135222"/>
                  <a:pt x="2761129" y="133475"/>
                  <a:pt x="2779058" y="131483"/>
                </a:cubicBezTo>
                <a:cubicBezTo>
                  <a:pt x="2785035" y="129491"/>
                  <a:pt x="2790838" y="126873"/>
                  <a:pt x="2796988" y="125506"/>
                </a:cubicBezTo>
                <a:cubicBezTo>
                  <a:pt x="2834955" y="117069"/>
                  <a:pt x="2871166" y="116582"/>
                  <a:pt x="2910541" y="113553"/>
                </a:cubicBezTo>
                <a:cubicBezTo>
                  <a:pt x="3106854" y="48119"/>
                  <a:pt x="2845418" y="133228"/>
                  <a:pt x="3484282" y="101600"/>
                </a:cubicBezTo>
                <a:cubicBezTo>
                  <a:pt x="3502079" y="100719"/>
                  <a:pt x="3515550" y="84312"/>
                  <a:pt x="3532094" y="77694"/>
                </a:cubicBezTo>
                <a:cubicBezTo>
                  <a:pt x="3545039" y="72516"/>
                  <a:pt x="3565178" y="63781"/>
                  <a:pt x="3579905" y="59765"/>
                </a:cubicBezTo>
                <a:cubicBezTo>
                  <a:pt x="3587664" y="57649"/>
                  <a:pt x="3642469" y="43428"/>
                  <a:pt x="3657600" y="41835"/>
                </a:cubicBezTo>
                <a:cubicBezTo>
                  <a:pt x="3685407" y="38908"/>
                  <a:pt x="3713380" y="37851"/>
                  <a:pt x="3741270" y="35859"/>
                </a:cubicBezTo>
                <a:cubicBezTo>
                  <a:pt x="3747247" y="33867"/>
                  <a:pt x="3753565" y="32700"/>
                  <a:pt x="3759200" y="29883"/>
                </a:cubicBezTo>
                <a:cubicBezTo>
                  <a:pt x="3765624" y="26671"/>
                  <a:pt x="3770002" y="18821"/>
                  <a:pt x="3777129" y="17930"/>
                </a:cubicBezTo>
                <a:cubicBezTo>
                  <a:pt x="3787208" y="16670"/>
                  <a:pt x="3797095" y="21702"/>
                  <a:pt x="3807011" y="23906"/>
                </a:cubicBezTo>
                <a:cubicBezTo>
                  <a:pt x="3829517" y="28907"/>
                  <a:pt x="3828886" y="29206"/>
                  <a:pt x="3848847" y="35859"/>
                </a:cubicBezTo>
                <a:cubicBezTo>
                  <a:pt x="3911395" y="29605"/>
                  <a:pt x="3905966" y="49085"/>
                  <a:pt x="3914588" y="5977"/>
                </a:cubicBezTo>
                <a:cubicBezTo>
                  <a:pt x="3914979" y="4023"/>
                  <a:pt x="3914588" y="1992"/>
                  <a:pt x="3914588"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Freeform 7"/>
          <p:cNvSpPr/>
          <p:nvPr/>
        </p:nvSpPr>
        <p:spPr>
          <a:xfrm>
            <a:off x="3721564" y="2278404"/>
            <a:ext cx="1436130" cy="339290"/>
          </a:xfrm>
          <a:custGeom>
            <a:avLst/>
            <a:gdLst>
              <a:gd name="connsiteX0" fmla="*/ 61542 w 1436130"/>
              <a:gd name="connsiteY0" fmla="*/ 309408 h 339290"/>
              <a:gd name="connsiteX1" fmla="*/ 139236 w 1436130"/>
              <a:gd name="connsiteY1" fmla="*/ 327337 h 339290"/>
              <a:gd name="connsiteX2" fmla="*/ 712977 w 1436130"/>
              <a:gd name="connsiteY2" fmla="*/ 309408 h 339290"/>
              <a:gd name="connsiteX3" fmla="*/ 754812 w 1436130"/>
              <a:gd name="connsiteY3" fmla="*/ 297455 h 339290"/>
              <a:gd name="connsiteX4" fmla="*/ 802624 w 1436130"/>
              <a:gd name="connsiteY4" fmla="*/ 291478 h 339290"/>
              <a:gd name="connsiteX5" fmla="*/ 838483 w 1436130"/>
              <a:gd name="connsiteY5" fmla="*/ 279525 h 339290"/>
              <a:gd name="connsiteX6" fmla="*/ 898248 w 1436130"/>
              <a:gd name="connsiteY6" fmla="*/ 267572 h 339290"/>
              <a:gd name="connsiteX7" fmla="*/ 958012 w 1436130"/>
              <a:gd name="connsiteY7" fmla="*/ 243667 h 339290"/>
              <a:gd name="connsiteX8" fmla="*/ 1107424 w 1436130"/>
              <a:gd name="connsiteY8" fmla="*/ 231714 h 339290"/>
              <a:gd name="connsiteX9" fmla="*/ 1173165 w 1436130"/>
              <a:gd name="connsiteY9" fmla="*/ 219761 h 339290"/>
              <a:gd name="connsiteX10" fmla="*/ 1232930 w 1436130"/>
              <a:gd name="connsiteY10" fmla="*/ 207808 h 339290"/>
              <a:gd name="connsiteX11" fmla="*/ 1286718 w 1436130"/>
              <a:gd name="connsiteY11" fmla="*/ 189878 h 339290"/>
              <a:gd name="connsiteX12" fmla="*/ 1310624 w 1436130"/>
              <a:gd name="connsiteY12" fmla="*/ 183902 h 339290"/>
              <a:gd name="connsiteX13" fmla="*/ 1346483 w 1436130"/>
              <a:gd name="connsiteY13" fmla="*/ 171949 h 339290"/>
              <a:gd name="connsiteX14" fmla="*/ 1382342 w 1436130"/>
              <a:gd name="connsiteY14" fmla="*/ 165972 h 339290"/>
              <a:gd name="connsiteX15" fmla="*/ 1412224 w 1436130"/>
              <a:gd name="connsiteY15" fmla="*/ 148043 h 339290"/>
              <a:gd name="connsiteX16" fmla="*/ 1430154 w 1436130"/>
              <a:gd name="connsiteY16" fmla="*/ 142067 h 339290"/>
              <a:gd name="connsiteX17" fmla="*/ 1436130 w 1436130"/>
              <a:gd name="connsiteY17" fmla="*/ 124137 h 339290"/>
              <a:gd name="connsiteX18" fmla="*/ 1424177 w 1436130"/>
              <a:gd name="connsiteY18" fmla="*/ 40467 h 339290"/>
              <a:gd name="connsiteX19" fmla="*/ 1412224 w 1436130"/>
              <a:gd name="connsiteY19" fmla="*/ 22537 h 339290"/>
              <a:gd name="connsiteX20" fmla="*/ 1382342 w 1436130"/>
              <a:gd name="connsiteY20" fmla="*/ 16561 h 339290"/>
              <a:gd name="connsiteX21" fmla="*/ 1328554 w 1436130"/>
              <a:gd name="connsiteY21" fmla="*/ 10584 h 339290"/>
              <a:gd name="connsiteX22" fmla="*/ 1185118 w 1436130"/>
              <a:gd name="connsiteY22" fmla="*/ 10584 h 339290"/>
              <a:gd name="connsiteX23" fmla="*/ 1131330 w 1436130"/>
              <a:gd name="connsiteY23" fmla="*/ 16561 h 339290"/>
              <a:gd name="connsiteX24" fmla="*/ 1071565 w 1436130"/>
              <a:gd name="connsiteY24" fmla="*/ 28514 h 339290"/>
              <a:gd name="connsiteX25" fmla="*/ 1011801 w 1436130"/>
              <a:gd name="connsiteY25" fmla="*/ 34490 h 339290"/>
              <a:gd name="connsiteX26" fmla="*/ 981918 w 1436130"/>
              <a:gd name="connsiteY26" fmla="*/ 40467 h 339290"/>
              <a:gd name="connsiteX27" fmla="*/ 904224 w 1436130"/>
              <a:gd name="connsiteY27" fmla="*/ 58396 h 339290"/>
              <a:gd name="connsiteX28" fmla="*/ 617354 w 1436130"/>
              <a:gd name="connsiteY28" fmla="*/ 64372 h 339290"/>
              <a:gd name="connsiteX29" fmla="*/ 461965 w 1436130"/>
              <a:gd name="connsiteY29" fmla="*/ 70349 h 339290"/>
              <a:gd name="connsiteX30" fmla="*/ 396224 w 1436130"/>
              <a:gd name="connsiteY30" fmla="*/ 82302 h 339290"/>
              <a:gd name="connsiteX31" fmla="*/ 282671 w 1436130"/>
              <a:gd name="connsiteY31" fmla="*/ 88278 h 339290"/>
              <a:gd name="connsiteX32" fmla="*/ 103377 w 1436130"/>
              <a:gd name="connsiteY32" fmla="*/ 94255 h 339290"/>
              <a:gd name="connsiteX33" fmla="*/ 79471 w 1436130"/>
              <a:gd name="connsiteY33" fmla="*/ 100231 h 339290"/>
              <a:gd name="connsiteX34" fmla="*/ 7754 w 1436130"/>
              <a:gd name="connsiteY34" fmla="*/ 106208 h 339290"/>
              <a:gd name="connsiteX35" fmla="*/ 13730 w 1436130"/>
              <a:gd name="connsiteY35" fmla="*/ 243667 h 339290"/>
              <a:gd name="connsiteX36" fmla="*/ 19707 w 1436130"/>
              <a:gd name="connsiteY36" fmla="*/ 273549 h 339290"/>
              <a:gd name="connsiteX37" fmla="*/ 61542 w 1436130"/>
              <a:gd name="connsiteY37" fmla="*/ 327337 h 339290"/>
              <a:gd name="connsiteX38" fmla="*/ 79471 w 1436130"/>
              <a:gd name="connsiteY38" fmla="*/ 339290 h 339290"/>
              <a:gd name="connsiteX39" fmla="*/ 121307 w 1436130"/>
              <a:gd name="connsiteY39" fmla="*/ 315384 h 33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36130" h="339290">
                <a:moveTo>
                  <a:pt x="61542" y="309408"/>
                </a:moveTo>
                <a:cubicBezTo>
                  <a:pt x="127484" y="322596"/>
                  <a:pt x="102033" y="314937"/>
                  <a:pt x="139236" y="327337"/>
                </a:cubicBezTo>
                <a:cubicBezTo>
                  <a:pt x="336392" y="322752"/>
                  <a:pt x="514632" y="319848"/>
                  <a:pt x="712977" y="309408"/>
                </a:cubicBezTo>
                <a:cubicBezTo>
                  <a:pt x="736459" y="308172"/>
                  <a:pt x="734102" y="301220"/>
                  <a:pt x="754812" y="297455"/>
                </a:cubicBezTo>
                <a:cubicBezTo>
                  <a:pt x="770614" y="294582"/>
                  <a:pt x="786687" y="293470"/>
                  <a:pt x="802624" y="291478"/>
                </a:cubicBezTo>
                <a:cubicBezTo>
                  <a:pt x="814577" y="287494"/>
                  <a:pt x="826128" y="281996"/>
                  <a:pt x="838483" y="279525"/>
                </a:cubicBezTo>
                <a:lnTo>
                  <a:pt x="898248" y="267572"/>
                </a:lnTo>
                <a:cubicBezTo>
                  <a:pt x="919495" y="256949"/>
                  <a:pt x="933399" y="248590"/>
                  <a:pt x="958012" y="243667"/>
                </a:cubicBezTo>
                <a:cubicBezTo>
                  <a:pt x="988255" y="237618"/>
                  <a:pt x="1091671" y="232698"/>
                  <a:pt x="1107424" y="231714"/>
                </a:cubicBezTo>
                <a:cubicBezTo>
                  <a:pt x="1189610" y="219972"/>
                  <a:pt x="1116808" y="231837"/>
                  <a:pt x="1173165" y="219761"/>
                </a:cubicBezTo>
                <a:cubicBezTo>
                  <a:pt x="1193030" y="215504"/>
                  <a:pt x="1213656" y="214233"/>
                  <a:pt x="1232930" y="207808"/>
                </a:cubicBezTo>
                <a:cubicBezTo>
                  <a:pt x="1250859" y="201831"/>
                  <a:pt x="1268383" y="194461"/>
                  <a:pt x="1286718" y="189878"/>
                </a:cubicBezTo>
                <a:cubicBezTo>
                  <a:pt x="1294687" y="187886"/>
                  <a:pt x="1302757" y="186262"/>
                  <a:pt x="1310624" y="183902"/>
                </a:cubicBezTo>
                <a:cubicBezTo>
                  <a:pt x="1322692" y="180282"/>
                  <a:pt x="1334055" y="174021"/>
                  <a:pt x="1346483" y="171949"/>
                </a:cubicBezTo>
                <a:lnTo>
                  <a:pt x="1382342" y="165972"/>
                </a:lnTo>
                <a:cubicBezTo>
                  <a:pt x="1392303" y="159996"/>
                  <a:pt x="1401834" y="153238"/>
                  <a:pt x="1412224" y="148043"/>
                </a:cubicBezTo>
                <a:cubicBezTo>
                  <a:pt x="1417859" y="145226"/>
                  <a:pt x="1425699" y="146522"/>
                  <a:pt x="1430154" y="142067"/>
                </a:cubicBezTo>
                <a:cubicBezTo>
                  <a:pt x="1434609" y="137612"/>
                  <a:pt x="1434138" y="130114"/>
                  <a:pt x="1436130" y="124137"/>
                </a:cubicBezTo>
                <a:cubicBezTo>
                  <a:pt x="1434602" y="107330"/>
                  <a:pt x="1435676" y="63465"/>
                  <a:pt x="1424177" y="40467"/>
                </a:cubicBezTo>
                <a:cubicBezTo>
                  <a:pt x="1420965" y="34042"/>
                  <a:pt x="1418461" y="26101"/>
                  <a:pt x="1412224" y="22537"/>
                </a:cubicBezTo>
                <a:cubicBezTo>
                  <a:pt x="1403404" y="17497"/>
                  <a:pt x="1392398" y="17998"/>
                  <a:pt x="1382342" y="16561"/>
                </a:cubicBezTo>
                <a:cubicBezTo>
                  <a:pt x="1364484" y="14010"/>
                  <a:pt x="1346483" y="12576"/>
                  <a:pt x="1328554" y="10584"/>
                </a:cubicBezTo>
                <a:cubicBezTo>
                  <a:pt x="1271834" y="-8320"/>
                  <a:pt x="1310639" y="2216"/>
                  <a:pt x="1185118" y="10584"/>
                </a:cubicBezTo>
                <a:cubicBezTo>
                  <a:pt x="1167118" y="11784"/>
                  <a:pt x="1149259" y="14569"/>
                  <a:pt x="1131330" y="16561"/>
                </a:cubicBezTo>
                <a:cubicBezTo>
                  <a:pt x="1105605" y="22992"/>
                  <a:pt x="1100865" y="24851"/>
                  <a:pt x="1071565" y="28514"/>
                </a:cubicBezTo>
                <a:cubicBezTo>
                  <a:pt x="1051699" y="30997"/>
                  <a:pt x="1031722" y="32498"/>
                  <a:pt x="1011801" y="34490"/>
                </a:cubicBezTo>
                <a:cubicBezTo>
                  <a:pt x="1001840" y="36482"/>
                  <a:pt x="991718" y="37794"/>
                  <a:pt x="981918" y="40467"/>
                </a:cubicBezTo>
                <a:cubicBezTo>
                  <a:pt x="941957" y="51366"/>
                  <a:pt x="948178" y="56798"/>
                  <a:pt x="904224" y="58396"/>
                </a:cubicBezTo>
                <a:cubicBezTo>
                  <a:pt x="808643" y="61871"/>
                  <a:pt x="712963" y="61788"/>
                  <a:pt x="617354" y="64372"/>
                </a:cubicBezTo>
                <a:cubicBezTo>
                  <a:pt x="565538" y="65772"/>
                  <a:pt x="513761" y="68357"/>
                  <a:pt x="461965" y="70349"/>
                </a:cubicBezTo>
                <a:cubicBezTo>
                  <a:pt x="432965" y="80015"/>
                  <a:pt x="439665" y="79084"/>
                  <a:pt x="396224" y="82302"/>
                </a:cubicBezTo>
                <a:cubicBezTo>
                  <a:pt x="358424" y="85102"/>
                  <a:pt x="320543" y="86732"/>
                  <a:pt x="282671" y="88278"/>
                </a:cubicBezTo>
                <a:lnTo>
                  <a:pt x="103377" y="94255"/>
                </a:lnTo>
                <a:cubicBezTo>
                  <a:pt x="95408" y="96247"/>
                  <a:pt x="87621" y="99212"/>
                  <a:pt x="79471" y="100231"/>
                </a:cubicBezTo>
                <a:cubicBezTo>
                  <a:pt x="55668" y="103206"/>
                  <a:pt x="17749" y="84401"/>
                  <a:pt x="7754" y="106208"/>
                </a:cubicBezTo>
                <a:cubicBezTo>
                  <a:pt x="-11355" y="147900"/>
                  <a:pt x="10462" y="197921"/>
                  <a:pt x="13730" y="243667"/>
                </a:cubicBezTo>
                <a:cubicBezTo>
                  <a:pt x="14454" y="253799"/>
                  <a:pt x="15504" y="264302"/>
                  <a:pt x="19707" y="273549"/>
                </a:cubicBezTo>
                <a:cubicBezTo>
                  <a:pt x="27836" y="291433"/>
                  <a:pt x="45494" y="313964"/>
                  <a:pt x="61542" y="327337"/>
                </a:cubicBezTo>
                <a:cubicBezTo>
                  <a:pt x="67060" y="331935"/>
                  <a:pt x="73495" y="335306"/>
                  <a:pt x="79471" y="339290"/>
                </a:cubicBezTo>
                <a:cubicBezTo>
                  <a:pt x="116988" y="314279"/>
                  <a:pt x="100964" y="315384"/>
                  <a:pt x="121307" y="315384"/>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FF0000"/>
              </a:solidFill>
            </a:endParaRPr>
          </a:p>
        </p:txBody>
      </p:sp>
      <p:pic>
        <p:nvPicPr>
          <p:cNvPr id="12" name="Picture 4" descr="http://files.ctctcdn.com/ed2e098a001/e740eff5-85bc-42db-8865-c292036b6934.jpg"/>
          <p:cNvPicPr>
            <a:picLocks noChangeAspect="1" noChangeArrowheads="1"/>
          </p:cNvPicPr>
          <p:nvPr/>
        </p:nvPicPr>
        <p:blipFill rotWithShape="1">
          <a:blip r:embed="rId6">
            <a:extLst>
              <a:ext uri="{28A0092B-C50C-407E-A947-70E740481C1C}">
                <a14:useLocalDpi xmlns:a14="http://schemas.microsoft.com/office/drawing/2010/main" val="0"/>
              </a:ext>
            </a:extLst>
          </a:blip>
          <a:srcRect l="5384" t="1943" b="6536"/>
          <a:stretch/>
        </p:blipFill>
        <p:spPr bwMode="auto">
          <a:xfrm>
            <a:off x="7058212" y="473692"/>
            <a:ext cx="735279" cy="759012"/>
          </a:xfrm>
          <a:prstGeom prst="rect">
            <a:avLst/>
          </a:prstGeom>
          <a:noFill/>
        </p:spPr>
      </p:pic>
    </p:spTree>
    <p:extLst>
      <p:ext uri="{BB962C8B-B14F-4D97-AF65-F5344CB8AC3E}">
        <p14:creationId xmlns:p14="http://schemas.microsoft.com/office/powerpoint/2010/main" val="27566977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291992" y="1194150"/>
            <a:ext cx="8483173" cy="3092700"/>
          </a:xfrm>
        </p:spPr>
        <p:txBody>
          <a:bodyPr/>
          <a:lstStyle/>
          <a:p>
            <a:pPr marL="38100" indent="0" algn="l">
              <a:buNone/>
            </a:pPr>
            <a:r>
              <a:rPr lang="en-AU" sz="2000" dirty="0"/>
              <a:t>The NDIS are not taking people like me because I am not mentally </a:t>
            </a:r>
            <a:r>
              <a:rPr lang="en-AU" sz="2000" dirty="0">
                <a:solidFill>
                  <a:srgbClr val="FF0000"/>
                </a:solidFill>
              </a:rPr>
              <a:t>unwell </a:t>
            </a:r>
            <a:r>
              <a:rPr lang="en-AU" sz="2000" dirty="0"/>
              <a:t>enough to qualify. On the flipside, you can’t get income protection insurance or  you can’t get travel insurance if you have a disability. So one system is telling you this [you are not disabled enough] the other system is telling you that [ you are too disabled]. </a:t>
            </a:r>
          </a:p>
          <a:p>
            <a:pPr marL="38100" indent="0" algn="r">
              <a:buNone/>
            </a:pPr>
            <a:r>
              <a:rPr lang="en-AU" sz="2000" dirty="0" smtClean="0"/>
              <a:t>	</a:t>
            </a:r>
            <a:r>
              <a:rPr lang="en-AU" sz="2000" dirty="0" smtClean="0">
                <a:solidFill>
                  <a:srgbClr val="FFC000"/>
                </a:solidFill>
              </a:rPr>
              <a:t>(</a:t>
            </a:r>
            <a:r>
              <a:rPr lang="en-AU" sz="2000" dirty="0">
                <a:solidFill>
                  <a:srgbClr val="FFC000"/>
                </a:solidFill>
              </a:rPr>
              <a:t>Odette, NDIS ineligible, metro Melbourne)</a:t>
            </a:r>
            <a:endParaRPr lang="en-AU" sz="2000" dirty="0">
              <a:solidFill>
                <a:srgbClr val="FFC000"/>
              </a:solidFill>
            </a:endParaRP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15</a:t>
            </a:fld>
            <a:endParaRPr lang="en"/>
          </a:p>
        </p:txBody>
      </p:sp>
    </p:spTree>
    <p:extLst>
      <p:ext uri="{BB962C8B-B14F-4D97-AF65-F5344CB8AC3E}">
        <p14:creationId xmlns:p14="http://schemas.microsoft.com/office/powerpoint/2010/main" val="28932531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Shape 131"/>
          <p:cNvSpPr txBox="1">
            <a:spLocks noGrp="1"/>
          </p:cNvSpPr>
          <p:nvPr>
            <p:ph type="body" idx="1"/>
          </p:nvPr>
        </p:nvSpPr>
        <p:spPr>
          <a:xfrm>
            <a:off x="0" y="993228"/>
            <a:ext cx="9144000" cy="3271344"/>
          </a:xfrm>
          <a:prstGeom prst="rect">
            <a:avLst/>
          </a:prstGeom>
        </p:spPr>
        <p:txBody>
          <a:bodyPr spcFirstLastPara="1" wrap="square" lIns="91425" tIns="91425" rIns="91425" bIns="91425" anchor="ctr" anchorCtr="0">
            <a:noAutofit/>
          </a:bodyPr>
          <a:lstStyle/>
          <a:p>
            <a:pPr marL="0" indent="-2340000" algn="l">
              <a:lnSpc>
                <a:spcPct val="100000"/>
              </a:lnSpc>
              <a:spcAft>
                <a:spcPts val="600"/>
              </a:spcAft>
              <a:buNone/>
              <a:tabLst>
                <a:tab pos="1616075" algn="l"/>
              </a:tabLst>
            </a:pPr>
            <a:r>
              <a:rPr lang="en-AU" sz="2000" b="1" dirty="0">
                <a:solidFill>
                  <a:schemeClr val="bg1"/>
                </a:solidFill>
              </a:rPr>
              <a:t>Elizabeth: </a:t>
            </a:r>
            <a:r>
              <a:rPr lang="en-AU" sz="2000" b="1" dirty="0">
                <a:solidFill>
                  <a:srgbClr val="FF3300"/>
                </a:solidFill>
              </a:rPr>
              <a:t>	</a:t>
            </a:r>
            <a:r>
              <a:rPr lang="en-AU" sz="2000" b="1" dirty="0">
                <a:solidFill>
                  <a:srgbClr val="FF6600"/>
                </a:solidFill>
              </a:rPr>
              <a:t>Did anyone  help you with the NDIS application?</a:t>
            </a:r>
          </a:p>
          <a:p>
            <a:pPr marL="0" indent="-2340000" algn="l">
              <a:lnSpc>
                <a:spcPct val="100000"/>
              </a:lnSpc>
              <a:spcAft>
                <a:spcPts val="600"/>
              </a:spcAft>
              <a:buNone/>
              <a:tabLst>
                <a:tab pos="1616075" algn="l"/>
              </a:tabLst>
            </a:pPr>
            <a:r>
              <a:rPr lang="en-AU" sz="2000" b="1" dirty="0">
                <a:solidFill>
                  <a:srgbClr val="FF6600"/>
                </a:solidFill>
              </a:rPr>
              <a:t>Charles: </a:t>
            </a:r>
            <a:r>
              <a:rPr lang="en-AU" sz="2000" b="1" dirty="0">
                <a:solidFill>
                  <a:srgbClr val="FF3300"/>
                </a:solidFill>
              </a:rPr>
              <a:t>	</a:t>
            </a:r>
            <a:r>
              <a:rPr lang="en-AU" sz="2000" b="1" dirty="0">
                <a:solidFill>
                  <a:schemeClr val="bg1"/>
                </a:solidFill>
              </a:rPr>
              <a:t>Yes, but the workers didn’t have any information  about what 	was required. They just said ‘state the worst case scenario’. You 	</a:t>
            </a:r>
            <a:r>
              <a:rPr lang="en-AU" sz="2000" b="1" dirty="0">
                <a:solidFill>
                  <a:srgbClr val="FF3300"/>
                </a:solidFill>
              </a:rPr>
              <a:t>talk </a:t>
            </a:r>
            <a:r>
              <a:rPr lang="en-AU" sz="2000" b="1" dirty="0">
                <a:solidFill>
                  <a:schemeClr val="bg1"/>
                </a:solidFill>
              </a:rPr>
              <a:t>about the </a:t>
            </a:r>
            <a:r>
              <a:rPr lang="en-AU" sz="2000" b="1" dirty="0">
                <a:solidFill>
                  <a:srgbClr val="FF3300"/>
                </a:solidFill>
              </a:rPr>
              <a:t>worst not the best</a:t>
            </a:r>
            <a:r>
              <a:rPr lang="en-AU" sz="2000" b="1" dirty="0">
                <a:solidFill>
                  <a:schemeClr val="bg1"/>
                </a:solidFill>
              </a:rPr>
              <a:t>.</a:t>
            </a:r>
          </a:p>
          <a:p>
            <a:pPr marL="0" indent="-2340000" algn="l">
              <a:lnSpc>
                <a:spcPct val="100000"/>
              </a:lnSpc>
              <a:spcAft>
                <a:spcPts val="600"/>
              </a:spcAft>
              <a:buNone/>
              <a:tabLst>
                <a:tab pos="1616075" algn="l"/>
              </a:tabLst>
            </a:pPr>
            <a:r>
              <a:rPr lang="en-AU" sz="2000" b="1" dirty="0">
                <a:solidFill>
                  <a:schemeClr val="bg1"/>
                </a:solidFill>
              </a:rPr>
              <a:t>Elizabeth: </a:t>
            </a:r>
            <a:r>
              <a:rPr lang="en-AU" sz="2000" b="1" dirty="0">
                <a:solidFill>
                  <a:srgbClr val="FF3300"/>
                </a:solidFill>
              </a:rPr>
              <a:t>	</a:t>
            </a:r>
            <a:r>
              <a:rPr lang="en-AU" sz="2000" b="1" dirty="0">
                <a:solidFill>
                  <a:srgbClr val="FF6600"/>
                </a:solidFill>
              </a:rPr>
              <a:t>How did that make you feel talking about the worst?</a:t>
            </a:r>
          </a:p>
          <a:p>
            <a:pPr marL="0" indent="-2340000" algn="l">
              <a:lnSpc>
                <a:spcPct val="100000"/>
              </a:lnSpc>
              <a:spcAft>
                <a:spcPts val="600"/>
              </a:spcAft>
              <a:buNone/>
              <a:tabLst>
                <a:tab pos="1616075" algn="l"/>
              </a:tabLst>
            </a:pPr>
            <a:r>
              <a:rPr lang="en-AU" sz="2000" b="1" dirty="0">
                <a:solidFill>
                  <a:srgbClr val="FF6600"/>
                </a:solidFill>
              </a:rPr>
              <a:t>Charles: </a:t>
            </a:r>
            <a:r>
              <a:rPr lang="en-AU" sz="2000" b="1" dirty="0">
                <a:solidFill>
                  <a:srgbClr val="FF3300"/>
                </a:solidFill>
              </a:rPr>
              <a:t>	</a:t>
            </a:r>
            <a:r>
              <a:rPr lang="en-AU" sz="2000" b="1" dirty="0">
                <a:solidFill>
                  <a:schemeClr val="bg1"/>
                </a:solidFill>
              </a:rPr>
              <a:t>Awful. You really </a:t>
            </a:r>
            <a:r>
              <a:rPr lang="en-AU" sz="2000" b="1" dirty="0">
                <a:solidFill>
                  <a:srgbClr val="FF3300"/>
                </a:solidFill>
              </a:rPr>
              <a:t>feel disabled </a:t>
            </a:r>
            <a:r>
              <a:rPr lang="en-AU" sz="2000" b="1" dirty="0">
                <a:solidFill>
                  <a:schemeClr val="bg1"/>
                </a:solidFill>
              </a:rPr>
              <a:t>after that.</a:t>
            </a:r>
          </a:p>
          <a:p>
            <a:pPr marL="38100" indent="0" algn="r">
              <a:spcAft>
                <a:spcPts val="600"/>
              </a:spcAft>
              <a:buNone/>
            </a:pPr>
            <a:r>
              <a:rPr lang="en-AU" sz="1600" b="1" dirty="0">
                <a:solidFill>
                  <a:srgbClr val="FF0000"/>
                </a:solidFill>
              </a:rPr>
              <a:t>(Charles, NDIS </a:t>
            </a:r>
            <a:r>
              <a:rPr lang="en-AU" sz="1600" b="1" dirty="0">
                <a:solidFill>
                  <a:schemeClr val="bg1"/>
                </a:solidFill>
              </a:rPr>
              <a:t>in</a:t>
            </a:r>
            <a:r>
              <a:rPr lang="en-AU" sz="1600" b="1" dirty="0">
                <a:solidFill>
                  <a:srgbClr val="FF0000"/>
                </a:solidFill>
              </a:rPr>
              <a:t>eligible)</a:t>
            </a:r>
          </a:p>
        </p:txBody>
      </p:sp>
      <p:sp>
        <p:nvSpPr>
          <p:cNvPr id="132" name="Shape 132"/>
          <p:cNvSpPr txBox="1">
            <a:spLocks noGrp="1"/>
          </p:cNvSpPr>
          <p:nvPr>
            <p:ph type="sldNum" idx="12"/>
          </p:nvPr>
        </p:nvSpPr>
        <p:spPr>
          <a:xfrm>
            <a:off x="4023300" y="4593850"/>
            <a:ext cx="1097400" cy="549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16</a:t>
            </a:fld>
            <a:endParaRPr/>
          </a:p>
        </p:txBody>
      </p:sp>
    </p:spTree>
    <p:extLst>
      <p:ext uri="{BB962C8B-B14F-4D97-AF65-F5344CB8AC3E}">
        <p14:creationId xmlns:p14="http://schemas.microsoft.com/office/powerpoint/2010/main" val="17811103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17</a:t>
            </a:fld>
            <a:endParaRPr lang="en"/>
          </a:p>
        </p:txBody>
      </p:sp>
      <p:sp>
        <p:nvSpPr>
          <p:cNvPr id="5" name="TextBox 4"/>
          <p:cNvSpPr txBox="1"/>
          <p:nvPr/>
        </p:nvSpPr>
        <p:spPr>
          <a:xfrm>
            <a:off x="1046922" y="1073427"/>
            <a:ext cx="7182680" cy="1323439"/>
          </a:xfrm>
          <a:prstGeom prst="rect">
            <a:avLst/>
          </a:prstGeom>
          <a:noFill/>
          <a:ln>
            <a:solidFill>
              <a:srgbClr val="FF3300"/>
            </a:solidFill>
          </a:ln>
        </p:spPr>
        <p:txBody>
          <a:bodyPr wrap="square" rtlCol="0">
            <a:spAutoFit/>
          </a:bodyPr>
          <a:lstStyle/>
          <a:p>
            <a:pPr marL="38100" indent="0">
              <a:buNone/>
            </a:pPr>
            <a:r>
              <a:rPr lang="en-AU" i="1" dirty="0">
                <a:solidFill>
                  <a:schemeClr val="bg1"/>
                </a:solidFill>
                <a:latin typeface="Encode Sans ExtraLight" panose="020B0604020202020204" charset="0"/>
              </a:rPr>
              <a:t> </a:t>
            </a:r>
            <a:r>
              <a:rPr lang="en-AU" sz="1600" i="1" dirty="0">
                <a:solidFill>
                  <a:schemeClr val="bg1"/>
                </a:solidFill>
                <a:latin typeface="Encode Sans ExtraLight" panose="020B0604020202020204" charset="0"/>
              </a:rPr>
              <a:t>I can’t see a reason why </a:t>
            </a:r>
            <a:r>
              <a:rPr lang="en-AU" sz="1600" i="1" dirty="0" smtClean="0">
                <a:solidFill>
                  <a:schemeClr val="bg1"/>
                </a:solidFill>
                <a:latin typeface="Encode Sans ExtraLight" panose="020B0604020202020204" charset="0"/>
              </a:rPr>
              <a:t>you </a:t>
            </a:r>
            <a:r>
              <a:rPr lang="en-AU" sz="1600" i="1" dirty="0">
                <a:solidFill>
                  <a:schemeClr val="bg1"/>
                </a:solidFill>
                <a:latin typeface="Encode Sans ExtraLight" panose="020B0604020202020204" charset="0"/>
              </a:rPr>
              <a:t>wouldn’t give </a:t>
            </a:r>
            <a:r>
              <a:rPr lang="en-AU" sz="1600" i="1" dirty="0" smtClean="0">
                <a:solidFill>
                  <a:schemeClr val="bg1"/>
                </a:solidFill>
                <a:latin typeface="Encode Sans ExtraLight" panose="020B0604020202020204" charset="0"/>
              </a:rPr>
              <a:t>access—the </a:t>
            </a:r>
            <a:r>
              <a:rPr lang="en-AU" sz="1600" i="1" dirty="0">
                <a:solidFill>
                  <a:schemeClr val="bg1"/>
                </a:solidFill>
                <a:latin typeface="Encode Sans ExtraLight" panose="020B0604020202020204" charset="0"/>
              </a:rPr>
              <a:t>product is only worth $3,000, and people [other planners] laugh at me about that. </a:t>
            </a:r>
            <a:r>
              <a:rPr lang="en-AU" sz="1600" i="1" dirty="0" smtClean="0">
                <a:solidFill>
                  <a:schemeClr val="bg1"/>
                </a:solidFill>
                <a:latin typeface="Encode Sans ExtraLight" panose="020B0604020202020204" charset="0"/>
              </a:rPr>
              <a:t>If </a:t>
            </a:r>
            <a:r>
              <a:rPr lang="en-AU" sz="1600" i="1" dirty="0">
                <a:solidFill>
                  <a:schemeClr val="bg1"/>
                </a:solidFill>
                <a:latin typeface="Encode Sans ExtraLight" panose="020B0604020202020204" charset="0"/>
              </a:rPr>
              <a:t>it actually gives this family a quality of life, I’m going to agree to it. </a:t>
            </a:r>
            <a:r>
              <a:rPr lang="en-AU" sz="1600" i="1" dirty="0" smtClean="0">
                <a:solidFill>
                  <a:schemeClr val="bg1"/>
                </a:solidFill>
                <a:latin typeface="Encode Sans ExtraLight" panose="020B0604020202020204" charset="0"/>
              </a:rPr>
              <a:t>I’m </a:t>
            </a:r>
            <a:r>
              <a:rPr lang="en-AU" sz="1600" i="1" dirty="0">
                <a:solidFill>
                  <a:schemeClr val="bg1"/>
                </a:solidFill>
                <a:latin typeface="Encode Sans ExtraLight" panose="020B0604020202020204" charset="0"/>
              </a:rPr>
              <a:t>the delegate; I’m going to put it through. </a:t>
            </a:r>
            <a:endParaRPr lang="en-AU" sz="1600" i="1" dirty="0" smtClean="0">
              <a:solidFill>
                <a:schemeClr val="bg1"/>
              </a:solidFill>
              <a:latin typeface="Encode Sans ExtraLight" panose="020B0604020202020204" charset="0"/>
            </a:endParaRPr>
          </a:p>
          <a:p>
            <a:pPr marL="38100" indent="0" algn="r">
              <a:buNone/>
            </a:pPr>
            <a:r>
              <a:rPr lang="en-AU" sz="1600" i="1" dirty="0">
                <a:solidFill>
                  <a:srgbClr val="FF0000"/>
                </a:solidFill>
                <a:latin typeface="Encode Sans ExtraLight" panose="020B0604020202020204" charset="0"/>
              </a:rPr>
              <a:t>Erica (NDIA planner, regional Victoria) </a:t>
            </a:r>
            <a:endParaRPr lang="en-AU" sz="1600" i="1" dirty="0">
              <a:solidFill>
                <a:srgbClr val="FF0000"/>
              </a:solidFill>
              <a:latin typeface="Encode Sans ExtraLight" panose="020B0604020202020204" charset="0"/>
            </a:endParaRPr>
          </a:p>
        </p:txBody>
      </p:sp>
      <p:sp>
        <p:nvSpPr>
          <p:cNvPr id="8" name="TextBox 7"/>
          <p:cNvSpPr txBox="1"/>
          <p:nvPr/>
        </p:nvSpPr>
        <p:spPr>
          <a:xfrm>
            <a:off x="1046921" y="2891889"/>
            <a:ext cx="7182680" cy="1303809"/>
          </a:xfrm>
          <a:prstGeom prst="rect">
            <a:avLst/>
          </a:prstGeom>
          <a:noFill/>
          <a:ln>
            <a:solidFill>
              <a:srgbClr val="FF3300"/>
            </a:solidFill>
          </a:ln>
        </p:spPr>
        <p:txBody>
          <a:bodyPr wrap="square" tIns="36000" bIns="36000" rtlCol="0">
            <a:spAutoFit/>
          </a:bodyPr>
          <a:lstStyle/>
          <a:p>
            <a:pPr marL="38100" indent="0">
              <a:buNone/>
            </a:pPr>
            <a:r>
              <a:rPr lang="en-AU" sz="1600" i="1" dirty="0">
                <a:solidFill>
                  <a:schemeClr val="bg1"/>
                </a:solidFill>
                <a:latin typeface="Encode Sans ExtraLight" panose="020B0604020202020204" charset="0"/>
              </a:rPr>
              <a:t>We </a:t>
            </a:r>
            <a:r>
              <a:rPr lang="en-AU" sz="1600" i="1" dirty="0">
                <a:solidFill>
                  <a:srgbClr val="FF0000"/>
                </a:solidFill>
                <a:latin typeface="Encode Sans ExtraLight" panose="020B0604020202020204" charset="0"/>
              </a:rPr>
              <a:t>never </a:t>
            </a:r>
            <a:r>
              <a:rPr lang="en-AU" sz="1600" i="1" dirty="0">
                <a:solidFill>
                  <a:schemeClr val="bg1"/>
                </a:solidFill>
                <a:latin typeface="Encode Sans ExtraLight" panose="020B0604020202020204" charset="0"/>
              </a:rPr>
              <a:t>approve gym membership </a:t>
            </a:r>
            <a:r>
              <a:rPr lang="en-AU" sz="1600" i="1" dirty="0">
                <a:solidFill>
                  <a:srgbClr val="FF0000"/>
                </a:solidFill>
                <a:latin typeface="Encode Sans ExtraLight" panose="020B0604020202020204" charset="0"/>
              </a:rPr>
              <a:t>ever</a:t>
            </a:r>
            <a:r>
              <a:rPr lang="en-AU" sz="1600" i="1" dirty="0">
                <a:solidFill>
                  <a:schemeClr val="bg1"/>
                </a:solidFill>
                <a:latin typeface="Encode Sans ExtraLight" panose="020B0604020202020204" charset="0"/>
              </a:rPr>
              <a:t>. I mean, it’s expensive.  As much as we would love to – and especially I know how much exercise does help mental health-</a:t>
            </a:r>
            <a:r>
              <a:rPr lang="en-AU" sz="1600" i="1" dirty="0">
                <a:solidFill>
                  <a:srgbClr val="FF0000"/>
                </a:solidFill>
                <a:latin typeface="Encode Sans ExtraLight" panose="020B0604020202020204" charset="0"/>
              </a:rPr>
              <a:t>We can’t do it.</a:t>
            </a:r>
          </a:p>
          <a:p>
            <a:pPr marL="38100" indent="0">
              <a:buNone/>
            </a:pPr>
            <a:endParaRPr lang="en-AU" sz="1600" i="1" dirty="0">
              <a:solidFill>
                <a:schemeClr val="bg1"/>
              </a:solidFill>
              <a:latin typeface="Encode Sans ExtraLight" panose="020B0604020202020204" charset="0"/>
            </a:endParaRPr>
          </a:p>
          <a:p>
            <a:pPr marL="38100" indent="0" algn="r">
              <a:buNone/>
            </a:pPr>
            <a:r>
              <a:rPr lang="en-AU" sz="1600" i="1" dirty="0">
                <a:solidFill>
                  <a:srgbClr val="FFC000"/>
                </a:solidFill>
                <a:latin typeface="Encode Sans ExtraLight" panose="020B0604020202020204" charset="0"/>
              </a:rPr>
              <a:t>(Bree, NDIS Planner)</a:t>
            </a:r>
            <a:endParaRPr lang="en-AU" sz="1600" i="1" dirty="0">
              <a:solidFill>
                <a:srgbClr val="FFC000"/>
              </a:solidFill>
              <a:latin typeface="Encode Sans ExtraLight" panose="020B0604020202020204" charset="0"/>
            </a:endParaRPr>
          </a:p>
        </p:txBody>
      </p:sp>
    </p:spTree>
    <p:extLst>
      <p:ext uri="{BB962C8B-B14F-4D97-AF65-F5344CB8AC3E}">
        <p14:creationId xmlns:p14="http://schemas.microsoft.com/office/powerpoint/2010/main" val="20537353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Shape 131"/>
          <p:cNvSpPr txBox="1">
            <a:spLocks noGrp="1"/>
          </p:cNvSpPr>
          <p:nvPr>
            <p:ph type="body" idx="1"/>
          </p:nvPr>
        </p:nvSpPr>
        <p:spPr>
          <a:xfrm>
            <a:off x="0" y="993228"/>
            <a:ext cx="9144000" cy="3271344"/>
          </a:xfrm>
          <a:prstGeom prst="rect">
            <a:avLst/>
          </a:prstGeom>
        </p:spPr>
        <p:txBody>
          <a:bodyPr spcFirstLastPara="1" wrap="square" lIns="91425" tIns="91425" rIns="91425" bIns="91425" anchor="ctr" anchorCtr="0">
            <a:noAutofit/>
          </a:bodyPr>
          <a:lstStyle/>
          <a:p>
            <a:pPr marL="0" indent="-2340000" algn="l">
              <a:lnSpc>
                <a:spcPct val="100000"/>
              </a:lnSpc>
              <a:spcAft>
                <a:spcPts val="600"/>
              </a:spcAft>
              <a:buNone/>
              <a:tabLst>
                <a:tab pos="1616075" algn="l"/>
              </a:tabLst>
            </a:pPr>
            <a:r>
              <a:rPr lang="en-AU" sz="2000" b="1" dirty="0">
                <a:solidFill>
                  <a:schemeClr val="bg1"/>
                </a:solidFill>
              </a:rPr>
              <a:t>I’m not looking forward to my assessment review. I’m not sure who’ll be supporting me any more. I just fear that my best interests aren’t being looked at, after. I feel like I’m losing control in my own therapy.”</a:t>
            </a:r>
          </a:p>
          <a:p>
            <a:pPr marL="0" indent="-2340000" algn="r">
              <a:lnSpc>
                <a:spcPct val="100000"/>
              </a:lnSpc>
              <a:spcAft>
                <a:spcPts val="600"/>
              </a:spcAft>
              <a:buNone/>
              <a:tabLst>
                <a:tab pos="1616075" algn="l"/>
              </a:tabLst>
            </a:pPr>
            <a:r>
              <a:rPr lang="en-AU" sz="2000" b="1" dirty="0">
                <a:solidFill>
                  <a:srgbClr val="FF0000"/>
                </a:solidFill>
              </a:rPr>
              <a:t>(Andrea, NDIS eligible, NDIS funding </a:t>
            </a:r>
            <a:r>
              <a:rPr lang="en-AU" sz="2000" b="1" dirty="0" smtClean="0">
                <a:solidFill>
                  <a:srgbClr val="FF0000"/>
                </a:solidFill>
              </a:rPr>
              <a:t>reduced </a:t>
            </a:r>
            <a:r>
              <a:rPr lang="en-AU" sz="2000" b="1" dirty="0">
                <a:solidFill>
                  <a:srgbClr val="FF0000"/>
                </a:solidFill>
              </a:rPr>
              <a:t>after one year-review)</a:t>
            </a:r>
          </a:p>
        </p:txBody>
      </p:sp>
      <p:sp>
        <p:nvSpPr>
          <p:cNvPr id="132" name="Shape 132"/>
          <p:cNvSpPr txBox="1">
            <a:spLocks noGrp="1"/>
          </p:cNvSpPr>
          <p:nvPr>
            <p:ph type="sldNum" idx="12"/>
          </p:nvPr>
        </p:nvSpPr>
        <p:spPr>
          <a:xfrm>
            <a:off x="4023300" y="4593850"/>
            <a:ext cx="1097400" cy="549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18</a:t>
            </a:fld>
            <a:endParaRPr/>
          </a:p>
        </p:txBody>
      </p:sp>
    </p:spTree>
    <p:extLst>
      <p:ext uri="{BB962C8B-B14F-4D97-AF65-F5344CB8AC3E}">
        <p14:creationId xmlns:p14="http://schemas.microsoft.com/office/powerpoint/2010/main" val="16558098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6" name="Shape 246"/>
          <p:cNvSpPr txBox="1">
            <a:spLocks noGrp="1"/>
          </p:cNvSpPr>
          <p:nvPr>
            <p:ph type="sldNum" idx="12"/>
          </p:nvPr>
        </p:nvSpPr>
        <p:spPr>
          <a:xfrm>
            <a:off x="3996032" y="4360930"/>
            <a:ext cx="1097400" cy="549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19</a:t>
            </a:fld>
            <a:endParaRPr/>
          </a:p>
        </p:txBody>
      </p:sp>
      <p:sp>
        <p:nvSpPr>
          <p:cNvPr id="245" name="Shape 245"/>
          <p:cNvSpPr txBox="1">
            <a:spLocks noGrp="1"/>
          </p:cNvSpPr>
          <p:nvPr>
            <p:ph type="title" idx="4294967295"/>
          </p:nvPr>
        </p:nvSpPr>
        <p:spPr>
          <a:xfrm>
            <a:off x="8892" y="76260"/>
            <a:ext cx="7497763" cy="549275"/>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AU" dirty="0"/>
              <a:t>Assessments – what does the future look like? </a:t>
            </a:r>
            <a:endParaRPr dirty="0"/>
          </a:p>
        </p:txBody>
      </p:sp>
      <p:sp>
        <p:nvSpPr>
          <p:cNvPr id="247" name="Shape 247"/>
          <p:cNvSpPr/>
          <p:nvPr/>
        </p:nvSpPr>
        <p:spPr>
          <a:xfrm>
            <a:off x="630276" y="1202883"/>
            <a:ext cx="3127497" cy="947231"/>
          </a:xfrm>
          <a:prstGeom prst="rect">
            <a:avLst/>
          </a:prstGeom>
          <a:noFill/>
          <a:ln w="19050" cap="flat" cmpd="sng">
            <a:solidFill>
              <a:srgbClr val="BA3B21"/>
            </a:solidFill>
            <a:prstDash val="solid"/>
            <a:miter lim="8000"/>
            <a:headEnd type="none" w="sm" len="sm"/>
            <a:tailEnd type="none" w="sm" len="sm"/>
          </a:ln>
        </p:spPr>
        <p:txBody>
          <a:bodyPr spcFirstLastPara="1" wrap="square" lIns="91425" tIns="91425" rIns="91425" bIns="91425" anchor="ctr" anchorCtr="1">
            <a:noAutofit/>
          </a:bodyPr>
          <a:lstStyle/>
          <a:p>
            <a:pPr marL="101600" lvl="0" algn="ctr">
              <a:lnSpc>
                <a:spcPct val="115000"/>
              </a:lnSpc>
              <a:spcBef>
                <a:spcPts val="600"/>
              </a:spcBef>
              <a:buClr>
                <a:srgbClr val="F55C21"/>
              </a:buClr>
              <a:buSzPts val="2000"/>
            </a:pPr>
            <a:r>
              <a:rPr lang="en-AU" dirty="0">
                <a:solidFill>
                  <a:srgbClr val="FFFFFF"/>
                </a:solidFill>
                <a:latin typeface="Encode Sans ExtraLight"/>
                <a:sym typeface="Encode Sans ExtraLight"/>
              </a:rPr>
              <a:t>To be completed by the applicant’s psychiatrist, GP, or their most appropriate clinician</a:t>
            </a:r>
            <a:r>
              <a:rPr lang="en-AU" sz="1600" dirty="0">
                <a:solidFill>
                  <a:srgbClr val="FFFFFF"/>
                </a:solidFill>
                <a:latin typeface="Encode Sans ExtraLight"/>
                <a:sym typeface="Encode Sans ExtraLight"/>
              </a:rPr>
              <a:t>.</a:t>
            </a:r>
            <a:endParaRPr sz="1600" dirty="0">
              <a:solidFill>
                <a:srgbClr val="FFFFFF"/>
              </a:solidFill>
              <a:latin typeface="Encode Sans ExtraLight"/>
              <a:ea typeface="Encode Sans ExtraLight"/>
              <a:cs typeface="Encode Sans ExtraLight"/>
              <a:sym typeface="Encode Sans ExtraLight"/>
            </a:endParaRPr>
          </a:p>
        </p:txBody>
      </p:sp>
      <p:sp>
        <p:nvSpPr>
          <p:cNvPr id="249" name="Shape 249"/>
          <p:cNvSpPr/>
          <p:nvPr/>
        </p:nvSpPr>
        <p:spPr>
          <a:xfrm>
            <a:off x="5233845" y="1225354"/>
            <a:ext cx="3474600" cy="947231"/>
          </a:xfrm>
          <a:prstGeom prst="rect">
            <a:avLst/>
          </a:prstGeom>
          <a:noFill/>
          <a:ln w="19050" cap="flat" cmpd="sng">
            <a:solidFill>
              <a:srgbClr val="BA3B21"/>
            </a:solidFill>
            <a:prstDash val="solid"/>
            <a:miter lim="8000"/>
            <a:headEnd type="none" w="sm" len="sm"/>
            <a:tailEnd type="none" w="sm" len="sm"/>
          </a:ln>
        </p:spPr>
        <p:txBody>
          <a:bodyPr spcFirstLastPara="1" wrap="square" lIns="91425" tIns="91425" rIns="91425" bIns="91425" anchor="ctr" anchorCtr="0">
            <a:noAutofit/>
          </a:bodyPr>
          <a:lstStyle/>
          <a:p>
            <a:pPr lvl="0" algn="ctr"/>
            <a:r>
              <a:rPr lang="en-AU" dirty="0">
                <a:solidFill>
                  <a:srgbClr val="FFFFFF"/>
                </a:solidFill>
                <a:latin typeface="Encode Sans ExtraLight"/>
                <a:ea typeface="Encode Sans ExtraLight"/>
                <a:cs typeface="Encode Sans ExtraLight"/>
                <a:sym typeface="Encode Sans ExtraLight"/>
              </a:rPr>
              <a:t>Assessor:</a:t>
            </a:r>
          </a:p>
          <a:p>
            <a:pPr lvl="0" algn="ctr"/>
            <a:r>
              <a:rPr lang="en-AU" dirty="0">
                <a:solidFill>
                  <a:srgbClr val="FFFFFF"/>
                </a:solidFill>
                <a:latin typeface="Encode Sans ExtraLight"/>
                <a:ea typeface="Encode Sans ExtraLight"/>
                <a:cs typeface="Encode Sans ExtraLight"/>
                <a:sym typeface="Encode Sans ExtraLight"/>
              </a:rPr>
              <a:t>unknown to the applicant </a:t>
            </a:r>
          </a:p>
          <a:p>
            <a:pPr lvl="0" algn="ctr"/>
            <a:r>
              <a:rPr lang="en-AU" dirty="0">
                <a:solidFill>
                  <a:srgbClr val="FFFFFF"/>
                </a:solidFill>
                <a:latin typeface="Encode Sans ExtraLight"/>
                <a:ea typeface="Encode Sans ExtraLight"/>
                <a:cs typeface="Encode Sans ExtraLight"/>
                <a:sym typeface="Encode Sans ExtraLight"/>
              </a:rPr>
              <a:t>Isn’t the healthcare professional the applicant  usually sees.</a:t>
            </a:r>
          </a:p>
        </p:txBody>
      </p:sp>
      <p:sp>
        <p:nvSpPr>
          <p:cNvPr id="21" name="Shape 247">
            <a:extLst>
              <a:ext uri="{FF2B5EF4-FFF2-40B4-BE49-F238E27FC236}">
                <a16:creationId xmlns:a16="http://schemas.microsoft.com/office/drawing/2014/main" id="{AD27463F-3B93-FA4E-A788-3F7B436BCCB9}"/>
              </a:ext>
            </a:extLst>
          </p:cNvPr>
          <p:cNvSpPr/>
          <p:nvPr/>
        </p:nvSpPr>
        <p:spPr>
          <a:xfrm>
            <a:off x="630277" y="2378186"/>
            <a:ext cx="3127497" cy="947231"/>
          </a:xfrm>
          <a:prstGeom prst="rect">
            <a:avLst/>
          </a:prstGeom>
          <a:noFill/>
          <a:ln w="19050" cap="flat" cmpd="sng">
            <a:solidFill>
              <a:srgbClr val="BA3B21"/>
            </a:solidFill>
            <a:prstDash val="solid"/>
            <a:miter lim="8000"/>
            <a:headEnd type="none" w="sm" len="sm"/>
            <a:tailEnd type="none" w="sm" len="sm"/>
          </a:ln>
        </p:spPr>
        <p:txBody>
          <a:bodyPr spcFirstLastPara="1" wrap="square" lIns="91425" tIns="91425" rIns="91425" bIns="91425" anchor="ctr" anchorCtr="0">
            <a:noAutofit/>
          </a:bodyPr>
          <a:lstStyle/>
          <a:p>
            <a:pPr marL="101600" lvl="0" algn="ctr">
              <a:lnSpc>
                <a:spcPct val="115000"/>
              </a:lnSpc>
              <a:spcBef>
                <a:spcPts val="600"/>
              </a:spcBef>
              <a:buClr>
                <a:srgbClr val="F55C21"/>
              </a:buClr>
              <a:buSzPts val="2000"/>
            </a:pPr>
            <a:endParaRPr lang="en-US" sz="2000" dirty="0">
              <a:solidFill>
                <a:srgbClr val="FFFFFF"/>
              </a:solidFill>
              <a:latin typeface="Encode Sans ExtraLight"/>
              <a:sym typeface="Encode Sans ExtraLight"/>
            </a:endParaRPr>
          </a:p>
          <a:p>
            <a:pPr marL="0" lvl="0" indent="0" algn="ctr" rtl="0">
              <a:spcBef>
                <a:spcPts val="0"/>
              </a:spcBef>
              <a:spcAft>
                <a:spcPts val="0"/>
              </a:spcAft>
              <a:buNone/>
            </a:pPr>
            <a:endParaRPr sz="1800" dirty="0">
              <a:solidFill>
                <a:srgbClr val="FFFFFF"/>
              </a:solidFill>
              <a:latin typeface="Encode Sans ExtraLight"/>
              <a:ea typeface="Encode Sans ExtraLight"/>
              <a:cs typeface="Encode Sans ExtraLight"/>
              <a:sym typeface="Encode Sans ExtraLight"/>
            </a:endParaRPr>
          </a:p>
        </p:txBody>
      </p:sp>
      <p:sp>
        <p:nvSpPr>
          <p:cNvPr id="22" name="Shape 249">
            <a:extLst>
              <a:ext uri="{FF2B5EF4-FFF2-40B4-BE49-F238E27FC236}">
                <a16:creationId xmlns:a16="http://schemas.microsoft.com/office/drawing/2014/main" id="{A52AB59A-3950-C946-A951-9933486470EA}"/>
              </a:ext>
            </a:extLst>
          </p:cNvPr>
          <p:cNvSpPr/>
          <p:nvPr/>
        </p:nvSpPr>
        <p:spPr>
          <a:xfrm>
            <a:off x="5233845" y="2383536"/>
            <a:ext cx="3474600" cy="947231"/>
          </a:xfrm>
          <a:prstGeom prst="rect">
            <a:avLst/>
          </a:prstGeom>
          <a:noFill/>
          <a:ln w="19050" cap="flat" cmpd="sng">
            <a:solidFill>
              <a:srgbClr val="BA3B21"/>
            </a:solidFill>
            <a:prstDash val="solid"/>
            <a:miter lim="8000"/>
            <a:headEnd type="none" w="sm" len="sm"/>
            <a:tailEnd type="none" w="sm" len="sm"/>
          </a:ln>
        </p:spPr>
        <p:txBody>
          <a:bodyPr spcFirstLastPara="1" wrap="square" lIns="91425" tIns="91425" rIns="91425" bIns="91425" anchor="ctr" anchorCtr="0">
            <a:noAutofit/>
          </a:bodyPr>
          <a:lstStyle/>
          <a:p>
            <a:pPr lvl="0" algn="ctr"/>
            <a:r>
              <a:rPr lang="en-AU" sz="1600" dirty="0">
                <a:solidFill>
                  <a:srgbClr val="FFFFFF"/>
                </a:solidFill>
                <a:latin typeface="Encode Sans ExtraLight"/>
                <a:ea typeface="Encode Sans ExtraLight"/>
                <a:cs typeface="Encode Sans ExtraLight"/>
                <a:sym typeface="Encode Sans ExtraLight"/>
              </a:rPr>
              <a:t>standardised assessment tools </a:t>
            </a:r>
            <a:endParaRPr sz="1600" dirty="0">
              <a:solidFill>
                <a:srgbClr val="FFFFFF"/>
              </a:solidFill>
              <a:latin typeface="Encode Sans ExtraLight"/>
              <a:ea typeface="Encode Sans ExtraLight"/>
              <a:cs typeface="Encode Sans ExtraLight"/>
              <a:sym typeface="Encode Sans ExtraLight"/>
            </a:endParaRPr>
          </a:p>
        </p:txBody>
      </p:sp>
      <p:sp>
        <p:nvSpPr>
          <p:cNvPr id="30" name="TextBox 29">
            <a:extLst>
              <a:ext uri="{FF2B5EF4-FFF2-40B4-BE49-F238E27FC236}">
                <a16:creationId xmlns:a16="http://schemas.microsoft.com/office/drawing/2014/main" id="{6C1F2C26-4647-A14E-BDC4-363FAD2D733A}"/>
              </a:ext>
            </a:extLst>
          </p:cNvPr>
          <p:cNvSpPr txBox="1"/>
          <p:nvPr/>
        </p:nvSpPr>
        <p:spPr>
          <a:xfrm>
            <a:off x="630276" y="669689"/>
            <a:ext cx="3127497" cy="892552"/>
          </a:xfrm>
          <a:prstGeom prst="rect">
            <a:avLst/>
          </a:prstGeom>
          <a:noFill/>
        </p:spPr>
        <p:txBody>
          <a:bodyPr wrap="square" rtlCol="0">
            <a:spAutoFit/>
          </a:bodyPr>
          <a:lstStyle/>
          <a:p>
            <a:pPr algn="ctr"/>
            <a:r>
              <a:rPr lang="en-US" sz="1600" dirty="0">
                <a:solidFill>
                  <a:srgbClr val="FF0000"/>
                </a:solidFill>
              </a:rPr>
              <a:t>Assessment requirements</a:t>
            </a:r>
          </a:p>
          <a:p>
            <a:pPr algn="ctr"/>
            <a:r>
              <a:rPr lang="en-US" sz="1600" b="1" dirty="0">
                <a:solidFill>
                  <a:schemeClr val="accent5">
                    <a:lumMod val="75000"/>
                  </a:schemeClr>
                </a:solidFill>
              </a:rPr>
              <a:t>Current</a:t>
            </a:r>
            <a:r>
              <a:rPr lang="en-US" sz="1600" dirty="0">
                <a:solidFill>
                  <a:srgbClr val="FF0000"/>
                </a:solidFill>
              </a:rPr>
              <a:t> </a:t>
            </a:r>
          </a:p>
          <a:p>
            <a:pPr algn="ctr"/>
            <a:endParaRPr lang="en-US" sz="2000" dirty="0">
              <a:solidFill>
                <a:srgbClr val="FF0000"/>
              </a:solidFill>
            </a:endParaRPr>
          </a:p>
        </p:txBody>
      </p:sp>
      <p:sp>
        <p:nvSpPr>
          <p:cNvPr id="38" name="TextBox 37">
            <a:extLst>
              <a:ext uri="{FF2B5EF4-FFF2-40B4-BE49-F238E27FC236}">
                <a16:creationId xmlns:a16="http://schemas.microsoft.com/office/drawing/2014/main" id="{5555AA6A-0B6F-2C4B-B62C-691159F98CF9}"/>
              </a:ext>
            </a:extLst>
          </p:cNvPr>
          <p:cNvSpPr txBox="1"/>
          <p:nvPr/>
        </p:nvSpPr>
        <p:spPr>
          <a:xfrm>
            <a:off x="5233845" y="642383"/>
            <a:ext cx="3474600" cy="584775"/>
          </a:xfrm>
          <a:prstGeom prst="rect">
            <a:avLst/>
          </a:prstGeom>
          <a:noFill/>
        </p:spPr>
        <p:txBody>
          <a:bodyPr wrap="square" rtlCol="0">
            <a:spAutoFit/>
          </a:bodyPr>
          <a:lstStyle/>
          <a:p>
            <a:pPr algn="ctr"/>
            <a:r>
              <a:rPr lang="en-US" sz="1600" dirty="0">
                <a:solidFill>
                  <a:srgbClr val="FF0000"/>
                </a:solidFill>
              </a:rPr>
              <a:t>Independent Assessments </a:t>
            </a:r>
          </a:p>
          <a:p>
            <a:pPr algn="ctr"/>
            <a:r>
              <a:rPr lang="en-US" sz="1600" b="1" dirty="0">
                <a:solidFill>
                  <a:schemeClr val="accent5">
                    <a:lumMod val="75000"/>
                  </a:schemeClr>
                </a:solidFill>
              </a:rPr>
              <a:t>Proposed by NDIS</a:t>
            </a:r>
          </a:p>
        </p:txBody>
      </p:sp>
      <p:sp>
        <p:nvSpPr>
          <p:cNvPr id="17" name="Shape 247">
            <a:extLst>
              <a:ext uri="{FF2B5EF4-FFF2-40B4-BE49-F238E27FC236}">
                <a16:creationId xmlns:a16="http://schemas.microsoft.com/office/drawing/2014/main" id="{AD27463F-3B93-FA4E-A788-3F7B436BCCB9}"/>
              </a:ext>
            </a:extLst>
          </p:cNvPr>
          <p:cNvSpPr/>
          <p:nvPr/>
        </p:nvSpPr>
        <p:spPr>
          <a:xfrm>
            <a:off x="630277" y="3584264"/>
            <a:ext cx="3127497" cy="947231"/>
          </a:xfrm>
          <a:prstGeom prst="rect">
            <a:avLst/>
          </a:prstGeom>
          <a:noFill/>
          <a:ln w="19050" cap="flat" cmpd="sng">
            <a:solidFill>
              <a:srgbClr val="BA3B21"/>
            </a:solidFill>
            <a:prstDash val="solid"/>
            <a:miter lim="8000"/>
            <a:headEnd type="none" w="sm" len="sm"/>
            <a:tailEnd type="none" w="sm" len="sm"/>
          </a:ln>
        </p:spPr>
        <p:txBody>
          <a:bodyPr spcFirstLastPara="1" wrap="square" lIns="91425" tIns="91425" rIns="91425" bIns="91425" anchor="ctr" anchorCtr="0">
            <a:noAutofit/>
          </a:bodyPr>
          <a:lstStyle/>
          <a:p>
            <a:pPr algn="ctr"/>
            <a:r>
              <a:rPr lang="en-AU" sz="1600" dirty="0">
                <a:solidFill>
                  <a:schemeClr val="bg1"/>
                </a:solidFill>
                <a:latin typeface="Encode Sans ExtraLight" panose="020B0604020202020204" charset="0"/>
              </a:rPr>
              <a:t> </a:t>
            </a:r>
            <a:r>
              <a:rPr lang="en-US" dirty="0">
                <a:solidFill>
                  <a:srgbClr val="FFFFFF"/>
                </a:solidFill>
                <a:latin typeface="Encode Sans ExtraLight"/>
                <a:sym typeface="Encode Sans ExtraLight"/>
              </a:rPr>
              <a:t>knowledge  of </a:t>
            </a:r>
            <a:r>
              <a:rPr lang="en-US" dirty="0" err="1">
                <a:solidFill>
                  <a:srgbClr val="FFFFFF"/>
                </a:solidFill>
                <a:latin typeface="Encode Sans ExtraLight"/>
                <a:sym typeface="Encode Sans ExtraLight"/>
              </a:rPr>
              <a:t>hospitalisations</a:t>
            </a:r>
            <a:r>
              <a:rPr lang="en-US" dirty="0">
                <a:solidFill>
                  <a:srgbClr val="FFFFFF"/>
                </a:solidFill>
                <a:latin typeface="Encode Sans ExtraLight"/>
                <a:sym typeface="Encode Sans ExtraLight"/>
              </a:rPr>
              <a:t>, impairments over </a:t>
            </a:r>
            <a:r>
              <a:rPr lang="en-AU" dirty="0">
                <a:solidFill>
                  <a:schemeClr val="bg1"/>
                </a:solidFill>
                <a:latin typeface="Encode Sans ExtraLight" panose="020B0604020202020204" charset="0"/>
              </a:rPr>
              <a:t>past 6  months (or longer for people with fluctuating conditions)</a:t>
            </a:r>
          </a:p>
        </p:txBody>
      </p:sp>
      <p:sp>
        <p:nvSpPr>
          <p:cNvPr id="18" name="Shape 249">
            <a:extLst>
              <a:ext uri="{FF2B5EF4-FFF2-40B4-BE49-F238E27FC236}">
                <a16:creationId xmlns:a16="http://schemas.microsoft.com/office/drawing/2014/main" id="{A52AB59A-3950-C946-A951-9933486470EA}"/>
              </a:ext>
            </a:extLst>
          </p:cNvPr>
          <p:cNvSpPr/>
          <p:nvPr/>
        </p:nvSpPr>
        <p:spPr>
          <a:xfrm>
            <a:off x="5233845" y="3590655"/>
            <a:ext cx="3474600" cy="947231"/>
          </a:xfrm>
          <a:prstGeom prst="rect">
            <a:avLst/>
          </a:prstGeom>
          <a:noFill/>
          <a:ln w="19050" cap="flat" cmpd="sng">
            <a:solidFill>
              <a:srgbClr val="BA3B21"/>
            </a:solidFill>
            <a:prstDash val="solid"/>
            <a:miter lim="8000"/>
            <a:headEnd type="none" w="sm" len="sm"/>
            <a:tailEnd type="none" w="sm" len="sm"/>
          </a:ln>
        </p:spPr>
        <p:txBody>
          <a:bodyPr spcFirstLastPara="1" wrap="square" lIns="91425" tIns="91425" rIns="91425" bIns="91425" anchor="ctr" anchorCtr="0">
            <a:noAutofit/>
          </a:bodyPr>
          <a:lstStyle/>
          <a:p>
            <a:pPr lvl="0" algn="ctr"/>
            <a:r>
              <a:rPr lang="en-AU" sz="1600" dirty="0">
                <a:solidFill>
                  <a:srgbClr val="FFFFFF"/>
                </a:solidFill>
                <a:latin typeface="Encode Sans ExtraLight"/>
                <a:ea typeface="Encode Sans ExtraLight"/>
                <a:cs typeface="Encode Sans ExtraLight"/>
                <a:sym typeface="Encode Sans ExtraLight"/>
              </a:rPr>
              <a:t>An independent assessment will take 3 hours.</a:t>
            </a:r>
            <a:endParaRPr sz="1600" dirty="0">
              <a:solidFill>
                <a:srgbClr val="FFFFFF"/>
              </a:solidFill>
              <a:latin typeface="Encode Sans ExtraLight"/>
              <a:ea typeface="Encode Sans ExtraLight"/>
              <a:cs typeface="Encode Sans ExtraLight"/>
              <a:sym typeface="Encode Sans ExtraLight"/>
            </a:endParaRPr>
          </a:p>
        </p:txBody>
      </p:sp>
      <p:sp>
        <p:nvSpPr>
          <p:cNvPr id="6" name="Rectangle 5"/>
          <p:cNvSpPr/>
          <p:nvPr/>
        </p:nvSpPr>
        <p:spPr>
          <a:xfrm>
            <a:off x="630277" y="2559411"/>
            <a:ext cx="3127496" cy="523220"/>
          </a:xfrm>
          <a:prstGeom prst="rect">
            <a:avLst/>
          </a:prstGeom>
        </p:spPr>
        <p:txBody>
          <a:bodyPr wrap="square">
            <a:spAutoFit/>
          </a:bodyPr>
          <a:lstStyle/>
          <a:p>
            <a:pPr lvl="0" algn="ctr"/>
            <a:r>
              <a:rPr lang="en-AU" dirty="0">
                <a:solidFill>
                  <a:srgbClr val="FFFFFF"/>
                </a:solidFill>
                <a:latin typeface="Encode Sans ExtraLight"/>
                <a:ea typeface="Encode Sans ExtraLight"/>
                <a:cs typeface="Encode Sans ExtraLight"/>
                <a:sym typeface="Encode Sans ExtraLight"/>
              </a:rPr>
              <a:t>Assessment based on the individual’s impairments and needs</a:t>
            </a:r>
          </a:p>
        </p:txBody>
      </p:sp>
    </p:spTree>
    <p:extLst>
      <p:ext uri="{BB962C8B-B14F-4D97-AF65-F5344CB8AC3E}">
        <p14:creationId xmlns:p14="http://schemas.microsoft.com/office/powerpoint/2010/main" val="39062958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Shape 232"/>
          <p:cNvSpPr txBox="1">
            <a:spLocks noGrp="1"/>
          </p:cNvSpPr>
          <p:nvPr>
            <p:ph type="ctrTitle" idx="4294967295"/>
          </p:nvPr>
        </p:nvSpPr>
        <p:spPr>
          <a:xfrm>
            <a:off x="685800" y="267000"/>
            <a:ext cx="7772400" cy="894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000" dirty="0">
                <a:solidFill>
                  <a:srgbClr val="F55C21"/>
                </a:solidFill>
              </a:rPr>
              <a:t>690,000</a:t>
            </a:r>
            <a:endParaRPr sz="3000" dirty="0">
              <a:solidFill>
                <a:srgbClr val="F55C21"/>
              </a:solidFill>
            </a:endParaRPr>
          </a:p>
        </p:txBody>
      </p:sp>
      <p:sp>
        <p:nvSpPr>
          <p:cNvPr id="233" name="Shape 233"/>
          <p:cNvSpPr txBox="1">
            <a:spLocks noGrp="1"/>
          </p:cNvSpPr>
          <p:nvPr>
            <p:ph type="subTitle" idx="4294967295"/>
          </p:nvPr>
        </p:nvSpPr>
        <p:spPr>
          <a:xfrm>
            <a:off x="685800" y="877909"/>
            <a:ext cx="7772400" cy="463200"/>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 sz="2400" dirty="0"/>
              <a:t>Australians live with </a:t>
            </a:r>
            <a:r>
              <a:rPr lang="en" sz="2400" dirty="0">
                <a:solidFill>
                  <a:srgbClr val="FF6600"/>
                </a:solidFill>
              </a:rPr>
              <a:t>severe</a:t>
            </a:r>
            <a:r>
              <a:rPr lang="en" sz="2400" dirty="0"/>
              <a:t> mental illness</a:t>
            </a:r>
            <a:endParaRPr sz="2400" dirty="0"/>
          </a:p>
        </p:txBody>
      </p:sp>
      <p:sp>
        <p:nvSpPr>
          <p:cNvPr id="234" name="Shape 234"/>
          <p:cNvSpPr txBox="1">
            <a:spLocks noGrp="1"/>
          </p:cNvSpPr>
          <p:nvPr>
            <p:ph type="ctrTitle" idx="4294967295"/>
          </p:nvPr>
        </p:nvSpPr>
        <p:spPr>
          <a:xfrm>
            <a:off x="685800" y="2895900"/>
            <a:ext cx="7772400" cy="894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000" dirty="0">
                <a:solidFill>
                  <a:srgbClr val="F55C21"/>
                </a:solidFill>
              </a:rPr>
              <a:t>Up to 91% </a:t>
            </a:r>
            <a:r>
              <a:rPr lang="en" sz="3000" dirty="0">
                <a:solidFill>
                  <a:schemeClr val="bg1"/>
                </a:solidFill>
              </a:rPr>
              <a:t>NDIS</a:t>
            </a:r>
            <a:r>
              <a:rPr lang="en" sz="3000" dirty="0">
                <a:solidFill>
                  <a:srgbClr val="F55C21"/>
                </a:solidFill>
              </a:rPr>
              <a:t> ineligible  </a:t>
            </a:r>
            <a:endParaRPr sz="3000" dirty="0">
              <a:solidFill>
                <a:srgbClr val="F55C21"/>
              </a:solidFill>
            </a:endParaRPr>
          </a:p>
        </p:txBody>
      </p:sp>
      <p:sp>
        <p:nvSpPr>
          <p:cNvPr id="235" name="Shape 235"/>
          <p:cNvSpPr txBox="1">
            <a:spLocks noGrp="1"/>
          </p:cNvSpPr>
          <p:nvPr>
            <p:ph type="subTitle" idx="4294967295"/>
          </p:nvPr>
        </p:nvSpPr>
        <p:spPr>
          <a:xfrm>
            <a:off x="685800" y="3506809"/>
            <a:ext cx="7772400" cy="463200"/>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 sz="2400" dirty="0"/>
              <a:t>rely on non-NDIS mental health  supports</a:t>
            </a:r>
            <a:endParaRPr sz="2400" dirty="0"/>
          </a:p>
        </p:txBody>
      </p:sp>
      <p:sp>
        <p:nvSpPr>
          <p:cNvPr id="236" name="Shape 236"/>
          <p:cNvSpPr txBox="1">
            <a:spLocks noGrp="1"/>
          </p:cNvSpPr>
          <p:nvPr>
            <p:ph type="ctrTitle" idx="4294967295"/>
          </p:nvPr>
        </p:nvSpPr>
        <p:spPr>
          <a:xfrm>
            <a:off x="685800" y="1581450"/>
            <a:ext cx="7772400" cy="894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000" dirty="0">
                <a:solidFill>
                  <a:srgbClr val="F55C21"/>
                </a:solidFill>
              </a:rPr>
              <a:t>64,000</a:t>
            </a:r>
            <a:endParaRPr sz="3000" dirty="0">
              <a:solidFill>
                <a:srgbClr val="F55C21"/>
              </a:solidFill>
            </a:endParaRPr>
          </a:p>
        </p:txBody>
      </p:sp>
      <p:sp>
        <p:nvSpPr>
          <p:cNvPr id="237" name="Shape 237"/>
          <p:cNvSpPr txBox="1">
            <a:spLocks noGrp="1"/>
          </p:cNvSpPr>
          <p:nvPr>
            <p:ph type="subTitle" idx="4294967295"/>
          </p:nvPr>
        </p:nvSpPr>
        <p:spPr>
          <a:xfrm>
            <a:off x="685800" y="2192359"/>
            <a:ext cx="7772400" cy="463200"/>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 sz="2400" dirty="0"/>
              <a:t>will be </a:t>
            </a:r>
            <a:r>
              <a:rPr lang="en" sz="2400" b="1" dirty="0">
                <a:solidFill>
                  <a:srgbClr val="FF6600"/>
                </a:solidFill>
              </a:rPr>
              <a:t>NDIS</a:t>
            </a:r>
            <a:r>
              <a:rPr lang="en" sz="2400" dirty="0"/>
              <a:t> eligible</a:t>
            </a:r>
            <a:endParaRPr sz="2400" dirty="0"/>
          </a:p>
        </p:txBody>
      </p:sp>
      <p:sp>
        <p:nvSpPr>
          <p:cNvPr id="238" name="Shape 238"/>
          <p:cNvSpPr txBox="1">
            <a:spLocks noGrp="1"/>
          </p:cNvSpPr>
          <p:nvPr>
            <p:ph type="sldNum" idx="12"/>
          </p:nvPr>
        </p:nvSpPr>
        <p:spPr>
          <a:xfrm>
            <a:off x="4023300" y="4593850"/>
            <a:ext cx="1097400" cy="549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2</a:t>
            </a:fld>
            <a:endParaRPr/>
          </a:p>
        </p:txBody>
      </p:sp>
      <p:cxnSp>
        <p:nvCxnSpPr>
          <p:cNvPr id="239" name="Shape 239"/>
          <p:cNvCxnSpPr/>
          <p:nvPr/>
        </p:nvCxnSpPr>
        <p:spPr>
          <a:xfrm>
            <a:off x="3527100" y="1683075"/>
            <a:ext cx="2089800" cy="0"/>
          </a:xfrm>
          <a:prstGeom prst="straightConnector1">
            <a:avLst/>
          </a:prstGeom>
          <a:noFill/>
          <a:ln w="19050" cap="flat" cmpd="sng">
            <a:solidFill>
              <a:srgbClr val="BA3B21"/>
            </a:solidFill>
            <a:prstDash val="solid"/>
            <a:round/>
            <a:headEnd type="diamond" w="med" len="med"/>
            <a:tailEnd type="diamond" w="med" len="med"/>
          </a:ln>
        </p:spPr>
      </p:cxnSp>
      <p:cxnSp>
        <p:nvCxnSpPr>
          <p:cNvPr id="240" name="Shape 240"/>
          <p:cNvCxnSpPr/>
          <p:nvPr/>
        </p:nvCxnSpPr>
        <p:spPr>
          <a:xfrm>
            <a:off x="3527100" y="2999600"/>
            <a:ext cx="2089800" cy="0"/>
          </a:xfrm>
          <a:prstGeom prst="straightConnector1">
            <a:avLst/>
          </a:prstGeom>
          <a:noFill/>
          <a:ln w="19050" cap="flat" cmpd="sng">
            <a:solidFill>
              <a:srgbClr val="BA3B21"/>
            </a:solidFill>
            <a:prstDash val="solid"/>
            <a:round/>
            <a:headEnd type="diamond" w="med" len="med"/>
            <a:tailEnd type="diamond" w="med" len="med"/>
          </a:ln>
        </p:spPr>
      </p:cxnSp>
    </p:spTree>
    <p:extLst>
      <p:ext uri="{BB962C8B-B14F-4D97-AF65-F5344CB8AC3E}">
        <p14:creationId xmlns:p14="http://schemas.microsoft.com/office/powerpoint/2010/main" val="11859565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20</a:t>
            </a:fld>
            <a:endParaRPr lang="en"/>
          </a:p>
        </p:txBody>
      </p:sp>
      <p:sp>
        <p:nvSpPr>
          <p:cNvPr id="4" name="Shape 247"/>
          <p:cNvSpPr/>
          <p:nvPr/>
        </p:nvSpPr>
        <p:spPr>
          <a:xfrm>
            <a:off x="927652" y="1258957"/>
            <a:ext cx="7275443" cy="2405269"/>
          </a:xfrm>
          <a:prstGeom prst="rect">
            <a:avLst/>
          </a:prstGeom>
          <a:noFill/>
          <a:ln w="19050" cap="flat" cmpd="sng">
            <a:solidFill>
              <a:srgbClr val="FF3300"/>
            </a:solidFill>
            <a:prstDash val="solid"/>
            <a:miter lim="8000"/>
            <a:headEnd type="none" w="sm" len="sm"/>
            <a:tailEnd type="none" w="sm" len="sm"/>
          </a:ln>
        </p:spPr>
        <p:txBody>
          <a:bodyPr spcFirstLastPara="1" wrap="square" lIns="91425" tIns="91425" rIns="91425" bIns="91425" anchor="ctr" anchorCtr="0">
            <a:noAutofit/>
          </a:bodyPr>
          <a:lstStyle/>
          <a:p>
            <a:pPr lvl="0" algn="ctr">
              <a:lnSpc>
                <a:spcPct val="115000"/>
              </a:lnSpc>
              <a:spcBef>
                <a:spcPts val="600"/>
              </a:spcBef>
              <a:buClr>
                <a:srgbClr val="F55C21"/>
              </a:buClr>
              <a:buSzPts val="1800"/>
            </a:pPr>
            <a:r>
              <a:rPr lang="en-AU" sz="3600" dirty="0">
                <a:solidFill>
                  <a:srgbClr val="FF3300"/>
                </a:solidFill>
                <a:latin typeface="Encode Sans ExtraLight"/>
                <a:sym typeface="Encode Sans ExtraLight"/>
              </a:rPr>
              <a:t>Theme 2</a:t>
            </a:r>
          </a:p>
          <a:p>
            <a:pPr lvl="0" algn="ctr">
              <a:lnSpc>
                <a:spcPct val="115000"/>
              </a:lnSpc>
              <a:spcBef>
                <a:spcPts val="600"/>
              </a:spcBef>
              <a:buClr>
                <a:srgbClr val="F55C21"/>
              </a:buClr>
              <a:buSzPts val="1800"/>
            </a:pPr>
            <a:r>
              <a:rPr lang="en-AU" sz="3600" dirty="0">
                <a:solidFill>
                  <a:srgbClr val="FF3300"/>
                </a:solidFill>
                <a:latin typeface="Encode Sans ExtraLight"/>
                <a:sym typeface="Encode Sans ExtraLight"/>
              </a:rPr>
              <a:t>Deconstructing choice and control</a:t>
            </a:r>
          </a:p>
        </p:txBody>
      </p:sp>
    </p:spTree>
    <p:extLst>
      <p:ext uri="{BB962C8B-B14F-4D97-AF65-F5344CB8AC3E}">
        <p14:creationId xmlns:p14="http://schemas.microsoft.com/office/powerpoint/2010/main" val="21654899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21</a:t>
            </a:fld>
            <a:endParaRPr lang="en"/>
          </a:p>
        </p:txBody>
      </p:sp>
      <p:graphicFrame>
        <p:nvGraphicFramePr>
          <p:cNvPr id="3" name="Diagram 2"/>
          <p:cNvGraphicFramePr/>
          <p:nvPr>
            <p:extLst>
              <p:ext uri="{D42A27DB-BD31-4B8C-83A1-F6EECF244321}">
                <p14:modId xmlns:p14="http://schemas.microsoft.com/office/powerpoint/2010/main" val="3460490697"/>
              </p:ext>
            </p:extLst>
          </p:nvPr>
        </p:nvGraphicFramePr>
        <p:xfrm>
          <a:off x="344557" y="192157"/>
          <a:ext cx="8666921" cy="44016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211465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Shape 131"/>
          <p:cNvSpPr txBox="1">
            <a:spLocks noGrp="1"/>
          </p:cNvSpPr>
          <p:nvPr>
            <p:ph type="body" idx="1"/>
          </p:nvPr>
        </p:nvSpPr>
        <p:spPr>
          <a:xfrm>
            <a:off x="0" y="993228"/>
            <a:ext cx="9144000" cy="3271344"/>
          </a:xfrm>
          <a:prstGeom prst="rect">
            <a:avLst/>
          </a:prstGeom>
        </p:spPr>
        <p:txBody>
          <a:bodyPr spcFirstLastPara="1" wrap="square" lIns="91425" tIns="91425" rIns="91425" bIns="91425" anchor="ctr" anchorCtr="0">
            <a:noAutofit/>
          </a:bodyPr>
          <a:lstStyle/>
          <a:p>
            <a:pPr marL="0" indent="-2340000" algn="l">
              <a:lnSpc>
                <a:spcPct val="100000"/>
              </a:lnSpc>
              <a:spcAft>
                <a:spcPts val="600"/>
              </a:spcAft>
              <a:buNone/>
              <a:tabLst>
                <a:tab pos="1616075" algn="l"/>
              </a:tabLst>
            </a:pPr>
            <a:r>
              <a:rPr lang="en-AU" sz="2000" dirty="0">
                <a:solidFill>
                  <a:schemeClr val="bg1"/>
                </a:solidFill>
              </a:rPr>
              <a:t>Well, at the planning meeting I just felt overwhelmed about the amount of choices I had, the more options that you're given the more unsatisfied you are with your end selection because you think you're missing out on other things </a:t>
            </a:r>
          </a:p>
          <a:p>
            <a:pPr marL="0" indent="-2340000" algn="l">
              <a:lnSpc>
                <a:spcPct val="100000"/>
              </a:lnSpc>
              <a:spcAft>
                <a:spcPts val="600"/>
              </a:spcAft>
              <a:buNone/>
              <a:tabLst>
                <a:tab pos="1616075" algn="l"/>
              </a:tabLst>
            </a:pPr>
            <a:endParaRPr lang="en-AU" sz="2000" dirty="0">
              <a:solidFill>
                <a:schemeClr val="bg1"/>
              </a:solidFill>
            </a:endParaRPr>
          </a:p>
          <a:p>
            <a:pPr marL="0" indent="-2340000" algn="l">
              <a:lnSpc>
                <a:spcPct val="100000"/>
              </a:lnSpc>
              <a:spcAft>
                <a:spcPts val="600"/>
              </a:spcAft>
              <a:buNone/>
              <a:tabLst>
                <a:tab pos="1616075" algn="l"/>
              </a:tabLst>
            </a:pPr>
            <a:r>
              <a:rPr lang="en-AU" sz="2000" dirty="0">
                <a:solidFill>
                  <a:schemeClr val="bg1"/>
                </a:solidFill>
              </a:rPr>
              <a:t>:‘I don’t have control and sometimes I need other people to take control for me. … Then suddenly all this stuff is about … the NDIS and they’re supposed to be helping me but I  feel overwhelmed by it.’</a:t>
            </a:r>
          </a:p>
          <a:p>
            <a:pPr marL="0" indent="-2340000" algn="r">
              <a:lnSpc>
                <a:spcPct val="100000"/>
              </a:lnSpc>
              <a:spcAft>
                <a:spcPts val="600"/>
              </a:spcAft>
              <a:buNone/>
              <a:tabLst>
                <a:tab pos="1616075" algn="l"/>
              </a:tabLst>
            </a:pPr>
            <a:r>
              <a:rPr lang="en-AU" sz="1600" b="1" dirty="0">
                <a:solidFill>
                  <a:srgbClr val="FF0000"/>
                </a:solidFill>
              </a:rPr>
              <a:t>(</a:t>
            </a:r>
            <a:r>
              <a:rPr lang="en-AU" sz="1600" dirty="0" err="1">
                <a:solidFill>
                  <a:srgbClr val="FF0000"/>
                </a:solidFill>
              </a:rPr>
              <a:t>Orania</a:t>
            </a:r>
            <a:r>
              <a:rPr lang="en-AU" sz="1600" dirty="0">
                <a:solidFill>
                  <a:srgbClr val="FF0000"/>
                </a:solidFill>
              </a:rPr>
              <a:t>, eligible</a:t>
            </a:r>
            <a:r>
              <a:rPr lang="en-AU" sz="1600" b="1" dirty="0">
                <a:solidFill>
                  <a:srgbClr val="FF0000"/>
                </a:solidFill>
              </a:rPr>
              <a:t>)</a:t>
            </a:r>
          </a:p>
        </p:txBody>
      </p:sp>
      <p:sp>
        <p:nvSpPr>
          <p:cNvPr id="132" name="Shape 132"/>
          <p:cNvSpPr txBox="1">
            <a:spLocks noGrp="1"/>
          </p:cNvSpPr>
          <p:nvPr>
            <p:ph type="sldNum" idx="12"/>
          </p:nvPr>
        </p:nvSpPr>
        <p:spPr>
          <a:xfrm>
            <a:off x="4023300" y="4593850"/>
            <a:ext cx="1097400" cy="549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22</a:t>
            </a:fld>
            <a:endParaRPr/>
          </a:p>
        </p:txBody>
      </p:sp>
    </p:spTree>
    <p:extLst>
      <p:ext uri="{BB962C8B-B14F-4D97-AF65-F5344CB8AC3E}">
        <p14:creationId xmlns:p14="http://schemas.microsoft.com/office/powerpoint/2010/main" val="17121145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404224" y="1194150"/>
            <a:ext cx="7004279" cy="3092700"/>
          </a:xfrm>
        </p:spPr>
        <p:txBody>
          <a:bodyPr/>
          <a:lstStyle/>
          <a:p>
            <a:pPr marL="38100" indent="0">
              <a:buNone/>
            </a:pPr>
            <a:r>
              <a:rPr lang="en-AU" sz="2000" dirty="0"/>
              <a:t>I think control can sometimes be negative because my illness is highly controlling, so, it’s difficult to work out what is my need for control and what is largely dictated to by the mental illness side of things, which can be maladaptive.</a:t>
            </a:r>
          </a:p>
          <a:p>
            <a:pPr marL="38100" indent="0" algn="r">
              <a:buNone/>
            </a:pPr>
            <a:endParaRPr lang="en-AU" sz="1800" dirty="0" smtClean="0">
              <a:solidFill>
                <a:srgbClr val="FF0000"/>
              </a:solidFill>
            </a:endParaRPr>
          </a:p>
          <a:p>
            <a:pPr marL="38100" indent="0" algn="r">
              <a:buNone/>
            </a:pPr>
            <a:r>
              <a:rPr lang="en-AU" sz="1800" dirty="0" smtClean="0">
                <a:solidFill>
                  <a:srgbClr val="FF0000"/>
                </a:solidFill>
              </a:rPr>
              <a:t>(</a:t>
            </a:r>
            <a:r>
              <a:rPr lang="en-AU" sz="1800" dirty="0">
                <a:solidFill>
                  <a:srgbClr val="FF0000"/>
                </a:solidFill>
              </a:rPr>
              <a:t>Esther, NDIS eligible, metro Melbourne</a:t>
            </a:r>
            <a:r>
              <a:rPr lang="en-AU" sz="1800" dirty="0"/>
              <a:t>)</a:t>
            </a:r>
          </a:p>
          <a:p>
            <a:endParaRPr lang="en-AU" sz="1800" dirty="0"/>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23</a:t>
            </a:fld>
            <a:endParaRPr lang="en"/>
          </a:p>
        </p:txBody>
      </p:sp>
    </p:spTree>
    <p:extLst>
      <p:ext uri="{BB962C8B-B14F-4D97-AF65-F5344CB8AC3E}">
        <p14:creationId xmlns:p14="http://schemas.microsoft.com/office/powerpoint/2010/main" val="37468048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84313" y="868017"/>
            <a:ext cx="8534400" cy="3518453"/>
          </a:xfrm>
        </p:spPr>
        <p:txBody>
          <a:bodyPr/>
          <a:lstStyle/>
          <a:p>
            <a:pPr marL="38100" indent="0">
              <a:buNone/>
            </a:pPr>
            <a:endParaRPr lang="en-AU" sz="1600" dirty="0"/>
          </a:p>
          <a:p>
            <a:pPr marL="38100" indent="0">
              <a:buNone/>
            </a:pPr>
            <a:r>
              <a:rPr lang="en-AU" sz="1600" dirty="0"/>
              <a:t>When I came in [to the NDIS] last year I got pretty much everything that I asked for that I needed. I mean, I didn’t ask for a multimillion-dollar home or anything like that, but I got counselling, which is needed.</a:t>
            </a:r>
          </a:p>
          <a:p>
            <a:pPr marL="38100" indent="0" algn="r">
              <a:buNone/>
            </a:pPr>
            <a:r>
              <a:rPr lang="en-AU" sz="1600" dirty="0">
                <a:solidFill>
                  <a:srgbClr val="FF0000"/>
                </a:solidFill>
              </a:rPr>
              <a:t>(Janice, NDIS eligible, metro Melbourne)</a:t>
            </a:r>
          </a:p>
          <a:p>
            <a:pPr marL="38100" indent="0">
              <a:buNone/>
            </a:pPr>
            <a:endParaRPr lang="en-AU" sz="1600" dirty="0"/>
          </a:p>
          <a:p>
            <a:pPr marL="38100" indent="0">
              <a:buNone/>
            </a:pPr>
            <a:r>
              <a:rPr lang="en-AU" sz="1600" dirty="0"/>
              <a:t>We don’t have to provide </a:t>
            </a:r>
            <a:r>
              <a:rPr lang="en-AU" sz="1600" dirty="0" smtClean="0"/>
              <a:t>counselling because </a:t>
            </a:r>
            <a:r>
              <a:rPr lang="en-AU" sz="1600" dirty="0"/>
              <a:t>it’s already sitting out there. You don’t have to come to the NDIS for that. Well, like, these are your [mainstream] supports that you need to be accessing. You can go around to this one over here or you can use this one over here. Why do we provide counselling? Have you seen your GP? You’ve got Lifeline on the phone. Have you accessed that counselling?</a:t>
            </a:r>
          </a:p>
          <a:p>
            <a:pPr marL="38100" indent="0" algn="r">
              <a:buNone/>
            </a:pPr>
            <a:r>
              <a:rPr lang="en-AU" sz="1600" dirty="0">
                <a:solidFill>
                  <a:srgbClr val="FF0000"/>
                </a:solidFill>
              </a:rPr>
              <a:t>(Joe, planner, regional Victoria)</a:t>
            </a:r>
          </a:p>
          <a:p>
            <a:endParaRPr lang="en-AU" sz="1600" dirty="0"/>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24</a:t>
            </a:fld>
            <a:endParaRPr lang="en"/>
          </a:p>
        </p:txBody>
      </p:sp>
    </p:spTree>
    <p:extLst>
      <p:ext uri="{BB962C8B-B14F-4D97-AF65-F5344CB8AC3E}">
        <p14:creationId xmlns:p14="http://schemas.microsoft.com/office/powerpoint/2010/main" val="40994879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25</a:t>
            </a:fld>
            <a:endParaRPr lang="en"/>
          </a:p>
        </p:txBody>
      </p:sp>
      <p:sp>
        <p:nvSpPr>
          <p:cNvPr id="3" name="Shape 247"/>
          <p:cNvSpPr/>
          <p:nvPr/>
        </p:nvSpPr>
        <p:spPr>
          <a:xfrm>
            <a:off x="1013791" y="675861"/>
            <a:ext cx="6612835" cy="3021496"/>
          </a:xfrm>
          <a:prstGeom prst="rect">
            <a:avLst/>
          </a:prstGeom>
          <a:noFill/>
          <a:ln w="19050" cap="flat" cmpd="sng">
            <a:solidFill>
              <a:srgbClr val="00B0F0"/>
            </a:solidFill>
            <a:prstDash val="solid"/>
            <a:miter lim="8000"/>
            <a:headEnd type="none" w="sm" len="sm"/>
            <a:tailEnd type="none" w="sm" len="sm"/>
          </a:ln>
        </p:spPr>
        <p:txBody>
          <a:bodyPr spcFirstLastPara="1" wrap="square" lIns="91425" tIns="91425" rIns="91425" bIns="91425" anchor="ctr" anchorCtr="0">
            <a:noAutofit/>
          </a:bodyPr>
          <a:lstStyle/>
          <a:p>
            <a:pPr lvl="0" algn="ctr">
              <a:lnSpc>
                <a:spcPct val="115000"/>
              </a:lnSpc>
              <a:spcBef>
                <a:spcPts val="600"/>
              </a:spcBef>
              <a:buClr>
                <a:srgbClr val="F55C21"/>
              </a:buClr>
              <a:buSzPts val="1800"/>
            </a:pPr>
            <a:r>
              <a:rPr lang="en-AU" sz="3600" dirty="0">
                <a:solidFill>
                  <a:srgbClr val="00B0F0"/>
                </a:solidFill>
                <a:latin typeface="Encode Sans ExtraLight"/>
                <a:sym typeface="Encode Sans ExtraLight"/>
              </a:rPr>
              <a:t>Theme 3</a:t>
            </a:r>
          </a:p>
          <a:p>
            <a:pPr lvl="0" algn="ctr">
              <a:lnSpc>
                <a:spcPct val="115000"/>
              </a:lnSpc>
              <a:spcBef>
                <a:spcPts val="600"/>
              </a:spcBef>
              <a:buClr>
                <a:srgbClr val="F55C21"/>
              </a:buClr>
              <a:buSzPts val="1800"/>
            </a:pPr>
            <a:r>
              <a:rPr lang="en-AU" sz="3600" dirty="0">
                <a:solidFill>
                  <a:srgbClr val="00B0F0"/>
                </a:solidFill>
                <a:latin typeface="Encode Sans ExtraLight"/>
                <a:sym typeface="Encode Sans ExtraLight"/>
              </a:rPr>
              <a:t>Shaping recovery and </a:t>
            </a:r>
          </a:p>
          <a:p>
            <a:pPr lvl="0" algn="ctr">
              <a:lnSpc>
                <a:spcPct val="115000"/>
              </a:lnSpc>
              <a:spcBef>
                <a:spcPts val="600"/>
              </a:spcBef>
              <a:buClr>
                <a:srgbClr val="F55C21"/>
              </a:buClr>
              <a:buSzPts val="1800"/>
            </a:pPr>
            <a:r>
              <a:rPr lang="en-AU" sz="3600" dirty="0">
                <a:solidFill>
                  <a:srgbClr val="00B0F0"/>
                </a:solidFill>
                <a:latin typeface="Encode Sans ExtraLight"/>
                <a:sym typeface="Encode Sans ExtraLight"/>
              </a:rPr>
              <a:t>social inclusion</a:t>
            </a:r>
          </a:p>
        </p:txBody>
      </p:sp>
    </p:spTree>
    <p:extLst>
      <p:ext uri="{BB962C8B-B14F-4D97-AF65-F5344CB8AC3E}">
        <p14:creationId xmlns:p14="http://schemas.microsoft.com/office/powerpoint/2010/main" val="19789797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Shape 164"/>
          <p:cNvSpPr txBox="1">
            <a:spLocks noGrp="1"/>
          </p:cNvSpPr>
          <p:nvPr>
            <p:ph type="body" idx="1"/>
          </p:nvPr>
        </p:nvSpPr>
        <p:spPr>
          <a:xfrm>
            <a:off x="95136" y="1020629"/>
            <a:ext cx="4200901" cy="486416"/>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AU" b="1" dirty="0"/>
              <a:t>Personal Recovery approach</a:t>
            </a:r>
            <a:endParaRPr b="1" dirty="0"/>
          </a:p>
        </p:txBody>
      </p:sp>
      <p:sp>
        <p:nvSpPr>
          <p:cNvPr id="165" name="Shape 165"/>
          <p:cNvSpPr txBox="1">
            <a:spLocks noGrp="1"/>
          </p:cNvSpPr>
          <p:nvPr>
            <p:ph type="title"/>
          </p:nvPr>
        </p:nvSpPr>
        <p:spPr>
          <a:xfrm>
            <a:off x="549600" y="361375"/>
            <a:ext cx="7497000" cy="5496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AU" dirty="0"/>
              <a:t>APPROACHES TO RECOVERY</a:t>
            </a:r>
          </a:p>
        </p:txBody>
      </p:sp>
      <p:sp>
        <p:nvSpPr>
          <p:cNvPr id="167" name="Shape 167"/>
          <p:cNvSpPr txBox="1">
            <a:spLocks noGrp="1"/>
          </p:cNvSpPr>
          <p:nvPr>
            <p:ph type="sldNum" idx="12"/>
          </p:nvPr>
        </p:nvSpPr>
        <p:spPr>
          <a:xfrm>
            <a:off x="8046600" y="4593850"/>
            <a:ext cx="1097400" cy="549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26</a:t>
            </a:fld>
            <a:endParaRPr/>
          </a:p>
        </p:txBody>
      </p:sp>
      <p:pic>
        <p:nvPicPr>
          <p:cNvPr id="3" name="Picture 2" descr="A picture containing stationary&#10;&#10;Description automatically generated">
            <a:extLst>
              <a:ext uri="{FF2B5EF4-FFF2-40B4-BE49-F238E27FC236}">
                <a16:creationId xmlns:a16="http://schemas.microsoft.com/office/drawing/2014/main" id="{D26BCC7A-59E9-204D-9C0C-E886C196E3CD}"/>
              </a:ext>
            </a:extLst>
          </p:cNvPr>
          <p:cNvPicPr>
            <a:picLocks noChangeAspect="1"/>
          </p:cNvPicPr>
          <p:nvPr/>
        </p:nvPicPr>
        <p:blipFill rotWithShape="1">
          <a:blip r:embed="rId3">
            <a:extLst>
              <a:ext uri="{837473B0-CC2E-450A-ABE3-18F120FF3D39}">
                <a1611:picAttrSrcUrl xmlns:a1611="http://schemas.microsoft.com/office/drawing/2016/11/main" xmlns="" r:id="rId4"/>
              </a:ext>
            </a:extLst>
          </a:blip>
          <a:srcRect b="6722"/>
          <a:stretch/>
        </p:blipFill>
        <p:spPr>
          <a:xfrm>
            <a:off x="95137" y="1594502"/>
            <a:ext cx="4200902" cy="2996499"/>
          </a:xfrm>
          <a:prstGeom prst="rect">
            <a:avLst/>
          </a:prstGeom>
          <a:noFill/>
        </p:spPr>
      </p:pic>
      <p:sp>
        <p:nvSpPr>
          <p:cNvPr id="4" name="TextBox 3">
            <a:extLst>
              <a:ext uri="{FF2B5EF4-FFF2-40B4-BE49-F238E27FC236}">
                <a16:creationId xmlns:a16="http://schemas.microsoft.com/office/drawing/2014/main" id="{FC4541CD-D97C-2949-9F50-353900B7D71F}"/>
              </a:ext>
            </a:extLst>
          </p:cNvPr>
          <p:cNvSpPr txBox="1"/>
          <p:nvPr/>
        </p:nvSpPr>
        <p:spPr>
          <a:xfrm>
            <a:off x="1295695" y="1882823"/>
            <a:ext cx="986319" cy="938719"/>
          </a:xfrm>
          <a:prstGeom prst="rect">
            <a:avLst/>
          </a:prstGeom>
          <a:noFill/>
        </p:spPr>
        <p:txBody>
          <a:bodyPr wrap="square" rtlCol="0">
            <a:spAutoFit/>
          </a:bodyPr>
          <a:lstStyle/>
          <a:p>
            <a:pPr algn="ctr"/>
            <a:r>
              <a:rPr lang="en-US" sz="1100" dirty="0"/>
              <a:t>Focuses on personal meaning growth &amp; discovery</a:t>
            </a:r>
          </a:p>
        </p:txBody>
      </p:sp>
      <p:sp>
        <p:nvSpPr>
          <p:cNvPr id="10" name="TextBox 9">
            <a:extLst>
              <a:ext uri="{FF2B5EF4-FFF2-40B4-BE49-F238E27FC236}">
                <a16:creationId xmlns:a16="http://schemas.microsoft.com/office/drawing/2014/main" id="{F69C17E1-4630-7A4F-9DF4-0CD6429521E7}"/>
              </a:ext>
            </a:extLst>
          </p:cNvPr>
          <p:cNvSpPr txBox="1"/>
          <p:nvPr/>
        </p:nvSpPr>
        <p:spPr>
          <a:xfrm>
            <a:off x="2514377" y="2189211"/>
            <a:ext cx="1081758" cy="769441"/>
          </a:xfrm>
          <a:prstGeom prst="rect">
            <a:avLst/>
          </a:prstGeom>
          <a:noFill/>
        </p:spPr>
        <p:txBody>
          <a:bodyPr wrap="square" rtlCol="0">
            <a:spAutoFit/>
          </a:bodyPr>
          <a:lstStyle/>
          <a:p>
            <a:pPr algn="ctr"/>
            <a:r>
              <a:rPr lang="en-US" sz="1100" dirty="0"/>
              <a:t>Values self-empowerment &amp; self-determination</a:t>
            </a:r>
          </a:p>
        </p:txBody>
      </p:sp>
      <p:sp>
        <p:nvSpPr>
          <p:cNvPr id="11" name="TextBox 10">
            <a:extLst>
              <a:ext uri="{FF2B5EF4-FFF2-40B4-BE49-F238E27FC236}">
                <a16:creationId xmlns:a16="http://schemas.microsoft.com/office/drawing/2014/main" id="{E834B962-36CB-6541-A63B-9A581F42C0E7}"/>
              </a:ext>
            </a:extLst>
          </p:cNvPr>
          <p:cNvSpPr txBox="1"/>
          <p:nvPr/>
        </p:nvSpPr>
        <p:spPr>
          <a:xfrm>
            <a:off x="549600" y="3035710"/>
            <a:ext cx="881743" cy="769441"/>
          </a:xfrm>
          <a:prstGeom prst="rect">
            <a:avLst/>
          </a:prstGeom>
          <a:noFill/>
        </p:spPr>
        <p:txBody>
          <a:bodyPr wrap="square" rtlCol="0">
            <a:spAutoFit/>
          </a:bodyPr>
          <a:lstStyle/>
          <a:p>
            <a:pPr algn="ctr"/>
            <a:r>
              <a:rPr lang="en-US" sz="1100" dirty="0"/>
              <a:t>About the person’s hopes and aspirations</a:t>
            </a:r>
          </a:p>
        </p:txBody>
      </p:sp>
      <p:sp>
        <p:nvSpPr>
          <p:cNvPr id="12" name="TextBox 11">
            <a:extLst>
              <a:ext uri="{FF2B5EF4-FFF2-40B4-BE49-F238E27FC236}">
                <a16:creationId xmlns:a16="http://schemas.microsoft.com/office/drawing/2014/main" id="{765329FC-D94A-FB42-A511-7C086BB121B1}"/>
              </a:ext>
            </a:extLst>
          </p:cNvPr>
          <p:cNvSpPr txBox="1"/>
          <p:nvPr/>
        </p:nvSpPr>
        <p:spPr>
          <a:xfrm>
            <a:off x="1632857" y="3505070"/>
            <a:ext cx="986319" cy="938719"/>
          </a:xfrm>
          <a:prstGeom prst="rect">
            <a:avLst/>
          </a:prstGeom>
          <a:noFill/>
        </p:spPr>
        <p:txBody>
          <a:bodyPr wrap="square" rtlCol="0">
            <a:spAutoFit/>
          </a:bodyPr>
          <a:lstStyle/>
          <a:p>
            <a:pPr algn="ctr"/>
            <a:r>
              <a:rPr lang="en-US" sz="1100" dirty="0"/>
              <a:t>Is strengths-based  &amp; focuses on recovery as a process</a:t>
            </a:r>
          </a:p>
        </p:txBody>
      </p:sp>
      <p:sp>
        <p:nvSpPr>
          <p:cNvPr id="13" name="TextBox 12">
            <a:extLst>
              <a:ext uri="{FF2B5EF4-FFF2-40B4-BE49-F238E27FC236}">
                <a16:creationId xmlns:a16="http://schemas.microsoft.com/office/drawing/2014/main" id="{35B23DA4-9BE7-AD45-AD14-2CE925E3DBD7}"/>
              </a:ext>
            </a:extLst>
          </p:cNvPr>
          <p:cNvSpPr txBox="1"/>
          <p:nvPr/>
        </p:nvSpPr>
        <p:spPr>
          <a:xfrm>
            <a:off x="2775718" y="3415987"/>
            <a:ext cx="1140552" cy="769441"/>
          </a:xfrm>
          <a:prstGeom prst="rect">
            <a:avLst/>
          </a:prstGeom>
          <a:noFill/>
        </p:spPr>
        <p:txBody>
          <a:bodyPr wrap="square" rtlCol="0">
            <a:spAutoFit/>
          </a:bodyPr>
          <a:lstStyle/>
          <a:p>
            <a:pPr algn="ctr"/>
            <a:r>
              <a:rPr lang="en-US" sz="1100" dirty="0"/>
              <a:t>Recovery is subjectively defined by the person</a:t>
            </a:r>
          </a:p>
        </p:txBody>
      </p:sp>
      <p:sp>
        <p:nvSpPr>
          <p:cNvPr id="14" name="Shape 164">
            <a:extLst>
              <a:ext uri="{FF2B5EF4-FFF2-40B4-BE49-F238E27FC236}">
                <a16:creationId xmlns:a16="http://schemas.microsoft.com/office/drawing/2014/main" id="{D82E6165-8592-3345-8C8E-85B9C9E313F1}"/>
              </a:ext>
            </a:extLst>
          </p:cNvPr>
          <p:cNvSpPr txBox="1">
            <a:spLocks/>
          </p:cNvSpPr>
          <p:nvPr/>
        </p:nvSpPr>
        <p:spPr>
          <a:xfrm>
            <a:off x="4847963" y="1020629"/>
            <a:ext cx="4110980" cy="48641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55600" algn="l" rtl="0">
              <a:lnSpc>
                <a:spcPct val="115000"/>
              </a:lnSpc>
              <a:spcBef>
                <a:spcPts val="600"/>
              </a:spcBef>
              <a:spcAft>
                <a:spcPts val="0"/>
              </a:spcAft>
              <a:buClr>
                <a:srgbClr val="F55C21"/>
              </a:buClr>
              <a:buSzPts val="2000"/>
              <a:buFont typeface="Encode Sans ExtraLight"/>
              <a:buChar char="▪"/>
              <a:defRPr sz="2000" b="0" i="0" u="none" strike="noStrike" cap="none">
                <a:solidFill>
                  <a:srgbClr val="FFFFFF"/>
                </a:solidFill>
                <a:latin typeface="Encode Sans ExtraLight"/>
                <a:ea typeface="Encode Sans ExtraLight"/>
                <a:cs typeface="Encode Sans ExtraLight"/>
                <a:sym typeface="Encode Sans ExtraLight"/>
              </a:defRPr>
            </a:lvl1pPr>
            <a:lvl2pPr marL="914400" marR="0" lvl="1" indent="-355600" algn="l" rtl="0">
              <a:lnSpc>
                <a:spcPct val="115000"/>
              </a:lnSpc>
              <a:spcBef>
                <a:spcPts val="0"/>
              </a:spcBef>
              <a:spcAft>
                <a:spcPts val="0"/>
              </a:spcAft>
              <a:buClr>
                <a:srgbClr val="BA3B21"/>
              </a:buClr>
              <a:buSzPts val="2000"/>
              <a:buFont typeface="Encode Sans ExtraLight"/>
              <a:buChar char="▫"/>
              <a:defRPr sz="2000" b="0" i="0" u="none" strike="noStrike" cap="none">
                <a:solidFill>
                  <a:srgbClr val="FFFFFF"/>
                </a:solidFill>
                <a:latin typeface="Encode Sans ExtraLight"/>
                <a:ea typeface="Encode Sans ExtraLight"/>
                <a:cs typeface="Encode Sans ExtraLight"/>
                <a:sym typeface="Encode Sans ExtraLight"/>
              </a:defRPr>
            </a:lvl2pPr>
            <a:lvl3pPr marL="1371600" marR="0" lvl="2" indent="-355600" algn="l" rtl="0">
              <a:lnSpc>
                <a:spcPct val="115000"/>
              </a:lnSpc>
              <a:spcBef>
                <a:spcPts val="0"/>
              </a:spcBef>
              <a:spcAft>
                <a:spcPts val="0"/>
              </a:spcAft>
              <a:buClr>
                <a:srgbClr val="BA3B21"/>
              </a:buClr>
              <a:buSzPts val="2000"/>
              <a:buFont typeface="Encode Sans ExtraLight"/>
              <a:buChar char="▫"/>
              <a:defRPr sz="2000" b="0" i="0" u="none" strike="noStrike" cap="none">
                <a:solidFill>
                  <a:srgbClr val="FFFFFF"/>
                </a:solidFill>
                <a:latin typeface="Encode Sans ExtraLight"/>
                <a:ea typeface="Encode Sans ExtraLight"/>
                <a:cs typeface="Encode Sans ExtraLight"/>
                <a:sym typeface="Encode Sans ExtraLight"/>
              </a:defRPr>
            </a:lvl3pPr>
            <a:lvl4pPr marL="1828800" marR="0" lvl="3" indent="-355600" algn="l" rtl="0">
              <a:lnSpc>
                <a:spcPct val="115000"/>
              </a:lnSpc>
              <a:spcBef>
                <a:spcPts val="0"/>
              </a:spcBef>
              <a:spcAft>
                <a:spcPts val="0"/>
              </a:spcAft>
              <a:buClr>
                <a:srgbClr val="BA3B21"/>
              </a:buClr>
              <a:buSzPts val="2000"/>
              <a:buFont typeface="Encode Sans ExtraLight"/>
              <a:buChar char="▫"/>
              <a:defRPr sz="2000" b="0" i="0" u="none" strike="noStrike" cap="none">
                <a:solidFill>
                  <a:srgbClr val="FFFFFF"/>
                </a:solidFill>
                <a:latin typeface="Encode Sans ExtraLight"/>
                <a:ea typeface="Encode Sans ExtraLight"/>
                <a:cs typeface="Encode Sans ExtraLight"/>
                <a:sym typeface="Encode Sans ExtraLight"/>
              </a:defRPr>
            </a:lvl4pPr>
            <a:lvl5pPr marL="2286000" marR="0" lvl="4" indent="-355600" algn="l" rtl="0">
              <a:lnSpc>
                <a:spcPct val="115000"/>
              </a:lnSpc>
              <a:spcBef>
                <a:spcPts val="0"/>
              </a:spcBef>
              <a:spcAft>
                <a:spcPts val="0"/>
              </a:spcAft>
              <a:buClr>
                <a:srgbClr val="BA3B21"/>
              </a:buClr>
              <a:buSzPts val="2000"/>
              <a:buFont typeface="Encode Sans ExtraLight"/>
              <a:buChar char="▫"/>
              <a:defRPr sz="2000" b="0" i="0" u="none" strike="noStrike" cap="none">
                <a:solidFill>
                  <a:srgbClr val="FFFFFF"/>
                </a:solidFill>
                <a:latin typeface="Encode Sans ExtraLight"/>
                <a:ea typeface="Encode Sans ExtraLight"/>
                <a:cs typeface="Encode Sans ExtraLight"/>
                <a:sym typeface="Encode Sans ExtraLight"/>
              </a:defRPr>
            </a:lvl5pPr>
            <a:lvl6pPr marL="2743200" marR="0" lvl="5" indent="-355600" algn="l" rtl="0">
              <a:lnSpc>
                <a:spcPct val="115000"/>
              </a:lnSpc>
              <a:spcBef>
                <a:spcPts val="0"/>
              </a:spcBef>
              <a:spcAft>
                <a:spcPts val="0"/>
              </a:spcAft>
              <a:buClr>
                <a:srgbClr val="BA3B21"/>
              </a:buClr>
              <a:buSzPts val="2000"/>
              <a:buFont typeface="Encode Sans ExtraLight"/>
              <a:buChar char="▫"/>
              <a:defRPr sz="2000" b="0" i="0" u="none" strike="noStrike" cap="none">
                <a:solidFill>
                  <a:srgbClr val="FFFFFF"/>
                </a:solidFill>
                <a:latin typeface="Encode Sans ExtraLight"/>
                <a:ea typeface="Encode Sans ExtraLight"/>
                <a:cs typeface="Encode Sans ExtraLight"/>
                <a:sym typeface="Encode Sans ExtraLight"/>
              </a:defRPr>
            </a:lvl6pPr>
            <a:lvl7pPr marL="3200400" marR="0" lvl="6" indent="-355600" algn="l" rtl="0">
              <a:lnSpc>
                <a:spcPct val="115000"/>
              </a:lnSpc>
              <a:spcBef>
                <a:spcPts val="0"/>
              </a:spcBef>
              <a:spcAft>
                <a:spcPts val="0"/>
              </a:spcAft>
              <a:buClr>
                <a:srgbClr val="BA3B21"/>
              </a:buClr>
              <a:buSzPts val="2000"/>
              <a:buFont typeface="Encode Sans ExtraLight"/>
              <a:buChar char="▫"/>
              <a:defRPr sz="2000" b="0" i="0" u="none" strike="noStrike" cap="none">
                <a:solidFill>
                  <a:srgbClr val="FFFFFF"/>
                </a:solidFill>
                <a:latin typeface="Encode Sans ExtraLight"/>
                <a:ea typeface="Encode Sans ExtraLight"/>
                <a:cs typeface="Encode Sans ExtraLight"/>
                <a:sym typeface="Encode Sans ExtraLight"/>
              </a:defRPr>
            </a:lvl7pPr>
            <a:lvl8pPr marL="3657600" marR="0" lvl="7" indent="-355600" algn="l" rtl="0">
              <a:lnSpc>
                <a:spcPct val="115000"/>
              </a:lnSpc>
              <a:spcBef>
                <a:spcPts val="0"/>
              </a:spcBef>
              <a:spcAft>
                <a:spcPts val="0"/>
              </a:spcAft>
              <a:buClr>
                <a:srgbClr val="BA3B21"/>
              </a:buClr>
              <a:buSzPts val="2000"/>
              <a:buFont typeface="Encode Sans ExtraLight"/>
              <a:buChar char="▫"/>
              <a:defRPr sz="2000" b="0" i="0" u="none" strike="noStrike" cap="none">
                <a:solidFill>
                  <a:srgbClr val="FFFFFF"/>
                </a:solidFill>
                <a:latin typeface="Encode Sans ExtraLight"/>
                <a:ea typeface="Encode Sans ExtraLight"/>
                <a:cs typeface="Encode Sans ExtraLight"/>
                <a:sym typeface="Encode Sans ExtraLight"/>
              </a:defRPr>
            </a:lvl8pPr>
            <a:lvl9pPr marL="4114800" marR="0" lvl="8" indent="-355600" algn="l" rtl="0">
              <a:lnSpc>
                <a:spcPct val="115000"/>
              </a:lnSpc>
              <a:spcBef>
                <a:spcPts val="0"/>
              </a:spcBef>
              <a:spcAft>
                <a:spcPts val="0"/>
              </a:spcAft>
              <a:buClr>
                <a:srgbClr val="BA3B21"/>
              </a:buClr>
              <a:buSzPts val="2000"/>
              <a:buFont typeface="Encode Sans ExtraLight"/>
              <a:buChar char="▫"/>
              <a:defRPr sz="2000" b="0" i="0" u="none" strike="noStrike" cap="none">
                <a:solidFill>
                  <a:srgbClr val="FFFFFF"/>
                </a:solidFill>
                <a:latin typeface="Encode Sans ExtraLight"/>
                <a:ea typeface="Encode Sans ExtraLight"/>
                <a:cs typeface="Encode Sans ExtraLight"/>
                <a:sym typeface="Encode Sans ExtraLight"/>
              </a:defRPr>
            </a:lvl9pPr>
          </a:lstStyle>
          <a:p>
            <a:pPr marL="0" indent="0" algn="ctr">
              <a:buFont typeface="Encode Sans ExtraLight"/>
              <a:buNone/>
            </a:pPr>
            <a:r>
              <a:rPr lang="en-AU" b="1" dirty="0"/>
              <a:t>Clinical  approach</a:t>
            </a:r>
          </a:p>
        </p:txBody>
      </p:sp>
      <p:pic>
        <p:nvPicPr>
          <p:cNvPr id="18" name="Picture 17" descr="A picture containing stationary&#10;&#10;Description automatically generated">
            <a:extLst>
              <a:ext uri="{FF2B5EF4-FFF2-40B4-BE49-F238E27FC236}">
                <a16:creationId xmlns:a16="http://schemas.microsoft.com/office/drawing/2014/main" id="{E7EDAE84-011F-8840-8F15-DEAB98E8BBD8}"/>
              </a:ext>
            </a:extLst>
          </p:cNvPr>
          <p:cNvPicPr>
            <a:picLocks noChangeAspect="1"/>
          </p:cNvPicPr>
          <p:nvPr/>
        </p:nvPicPr>
        <p:blipFill rotWithShape="1">
          <a:blip r:embed="rId3">
            <a:extLst>
              <a:ext uri="{837473B0-CC2E-450A-ABE3-18F120FF3D39}">
                <a1611:picAttrSrcUrl xmlns:a1611="http://schemas.microsoft.com/office/drawing/2016/11/main" xmlns="" r:id="rId4"/>
              </a:ext>
            </a:extLst>
          </a:blip>
          <a:srcRect b="6722"/>
          <a:stretch/>
        </p:blipFill>
        <p:spPr>
          <a:xfrm>
            <a:off x="4847963" y="1554919"/>
            <a:ext cx="4200901" cy="2996499"/>
          </a:xfrm>
          <a:prstGeom prst="rect">
            <a:avLst/>
          </a:prstGeom>
          <a:noFill/>
        </p:spPr>
      </p:pic>
      <p:sp>
        <p:nvSpPr>
          <p:cNvPr id="19" name="TextBox 18">
            <a:extLst>
              <a:ext uri="{FF2B5EF4-FFF2-40B4-BE49-F238E27FC236}">
                <a16:creationId xmlns:a16="http://schemas.microsoft.com/office/drawing/2014/main" id="{9FAE3328-89D8-064E-9D6C-9578392543FF}"/>
              </a:ext>
            </a:extLst>
          </p:cNvPr>
          <p:cNvSpPr txBox="1"/>
          <p:nvPr/>
        </p:nvSpPr>
        <p:spPr>
          <a:xfrm>
            <a:off x="6015375" y="2034416"/>
            <a:ext cx="986319" cy="769441"/>
          </a:xfrm>
          <a:prstGeom prst="rect">
            <a:avLst/>
          </a:prstGeom>
          <a:noFill/>
        </p:spPr>
        <p:txBody>
          <a:bodyPr wrap="square" rtlCol="0">
            <a:spAutoFit/>
          </a:bodyPr>
          <a:lstStyle/>
          <a:p>
            <a:pPr algn="ctr"/>
            <a:r>
              <a:rPr lang="en-US" sz="1100" dirty="0"/>
              <a:t>Focuses on treatment and diagnosis</a:t>
            </a:r>
          </a:p>
        </p:txBody>
      </p:sp>
      <p:sp>
        <p:nvSpPr>
          <p:cNvPr id="20" name="TextBox 19">
            <a:extLst>
              <a:ext uri="{FF2B5EF4-FFF2-40B4-BE49-F238E27FC236}">
                <a16:creationId xmlns:a16="http://schemas.microsoft.com/office/drawing/2014/main" id="{8EAFE849-B08B-5C4B-B8DC-6DB9DA41B42D}"/>
              </a:ext>
            </a:extLst>
          </p:cNvPr>
          <p:cNvSpPr txBox="1"/>
          <p:nvPr/>
        </p:nvSpPr>
        <p:spPr>
          <a:xfrm>
            <a:off x="7169742" y="2189210"/>
            <a:ext cx="1081758" cy="600164"/>
          </a:xfrm>
          <a:prstGeom prst="rect">
            <a:avLst/>
          </a:prstGeom>
          <a:noFill/>
        </p:spPr>
        <p:txBody>
          <a:bodyPr wrap="square" rtlCol="0">
            <a:spAutoFit/>
          </a:bodyPr>
          <a:lstStyle/>
          <a:p>
            <a:pPr algn="ctr"/>
            <a:r>
              <a:rPr lang="en-US" sz="1100" dirty="0"/>
              <a:t>Focuses on absence of symptoms</a:t>
            </a:r>
          </a:p>
        </p:txBody>
      </p:sp>
      <p:sp>
        <p:nvSpPr>
          <p:cNvPr id="21" name="TextBox 20">
            <a:extLst>
              <a:ext uri="{FF2B5EF4-FFF2-40B4-BE49-F238E27FC236}">
                <a16:creationId xmlns:a16="http://schemas.microsoft.com/office/drawing/2014/main" id="{6B4541FD-F212-064C-B58C-120FE75A2ED7}"/>
              </a:ext>
            </a:extLst>
          </p:cNvPr>
          <p:cNvSpPr txBox="1"/>
          <p:nvPr/>
        </p:nvSpPr>
        <p:spPr>
          <a:xfrm>
            <a:off x="5169687" y="3053169"/>
            <a:ext cx="1001632" cy="769441"/>
          </a:xfrm>
          <a:prstGeom prst="rect">
            <a:avLst/>
          </a:prstGeom>
          <a:noFill/>
        </p:spPr>
        <p:txBody>
          <a:bodyPr wrap="square" rtlCol="0">
            <a:spAutoFit/>
          </a:bodyPr>
          <a:lstStyle/>
          <a:p>
            <a:pPr algn="ctr"/>
            <a:r>
              <a:rPr lang="en-US" sz="1100" dirty="0"/>
              <a:t>Uses clinical language, is objective not subjective</a:t>
            </a:r>
          </a:p>
        </p:txBody>
      </p:sp>
      <p:sp>
        <p:nvSpPr>
          <p:cNvPr id="22" name="TextBox 21">
            <a:extLst>
              <a:ext uri="{FF2B5EF4-FFF2-40B4-BE49-F238E27FC236}">
                <a16:creationId xmlns:a16="http://schemas.microsoft.com/office/drawing/2014/main" id="{36BB768B-4EDF-7140-99A8-B87AF7CD5A26}"/>
              </a:ext>
            </a:extLst>
          </p:cNvPr>
          <p:cNvSpPr txBox="1"/>
          <p:nvPr/>
        </p:nvSpPr>
        <p:spPr>
          <a:xfrm>
            <a:off x="6410293" y="3379205"/>
            <a:ext cx="986319" cy="1107996"/>
          </a:xfrm>
          <a:prstGeom prst="rect">
            <a:avLst/>
          </a:prstGeom>
          <a:noFill/>
        </p:spPr>
        <p:txBody>
          <a:bodyPr wrap="square" rtlCol="0">
            <a:spAutoFit/>
          </a:bodyPr>
          <a:lstStyle/>
          <a:p>
            <a:pPr algn="ctr"/>
            <a:r>
              <a:rPr lang="en-US" sz="1100" dirty="0"/>
              <a:t>Is deficit-based  &amp; focuses on recovery as clinical outcome</a:t>
            </a:r>
          </a:p>
        </p:txBody>
      </p:sp>
      <p:sp>
        <p:nvSpPr>
          <p:cNvPr id="23" name="TextBox 22">
            <a:extLst>
              <a:ext uri="{FF2B5EF4-FFF2-40B4-BE49-F238E27FC236}">
                <a16:creationId xmlns:a16="http://schemas.microsoft.com/office/drawing/2014/main" id="{5DEB9000-649C-0148-B652-E9219B74A24B}"/>
              </a:ext>
            </a:extLst>
          </p:cNvPr>
          <p:cNvSpPr txBox="1"/>
          <p:nvPr/>
        </p:nvSpPr>
        <p:spPr>
          <a:xfrm>
            <a:off x="7526729" y="3494054"/>
            <a:ext cx="1140552" cy="600164"/>
          </a:xfrm>
          <a:prstGeom prst="rect">
            <a:avLst/>
          </a:prstGeom>
          <a:noFill/>
        </p:spPr>
        <p:txBody>
          <a:bodyPr wrap="square" rtlCol="0">
            <a:spAutoFit/>
          </a:bodyPr>
          <a:lstStyle/>
          <a:p>
            <a:pPr algn="ctr"/>
            <a:r>
              <a:rPr lang="en-US" sz="1100" dirty="0"/>
              <a:t>Based on expertise from professionals</a:t>
            </a:r>
          </a:p>
        </p:txBody>
      </p:sp>
    </p:spTree>
    <p:extLst>
      <p:ext uri="{BB962C8B-B14F-4D97-AF65-F5344CB8AC3E}">
        <p14:creationId xmlns:p14="http://schemas.microsoft.com/office/powerpoint/2010/main" val="9469264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27</a:t>
            </a:fld>
            <a:endParaRPr lang="en"/>
          </a:p>
        </p:txBody>
      </p:sp>
      <p:pic>
        <p:nvPicPr>
          <p:cNvPr id="1026" name="Picture 2" descr="\\rmit.internal\USRHome\el3\e29103\Downloads\Jaclyn important to recovery_Yes_Neutral and NO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3388659" cy="45182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0700" y="1"/>
            <a:ext cx="3954143" cy="4593850"/>
          </a:xfrm>
          <a:prstGeom prst="rect">
            <a:avLst/>
          </a:prstGeom>
        </p:spPr>
      </p:pic>
      <p:pic>
        <p:nvPicPr>
          <p:cNvPr id="1028" name="Picture 4" descr="Image result for recover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56103" y="2963542"/>
            <a:ext cx="3333750" cy="13716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228152" y="3258132"/>
            <a:ext cx="3785095" cy="923330"/>
          </a:xfrm>
          <a:prstGeom prst="rect">
            <a:avLst/>
          </a:prstGeom>
          <a:noFill/>
        </p:spPr>
        <p:txBody>
          <a:bodyPr wrap="square" lIns="91440" tIns="45720" rIns="91440" bIns="45720">
            <a:spAutoFit/>
          </a:bodyPr>
          <a:lstStyle/>
          <a:p>
            <a:pPr algn="ctr"/>
            <a:r>
              <a:rPr lang="en-US" sz="5400" b="1" cap="none" spc="0" dirty="0">
                <a:ln w="10541" cmpd="sng">
                  <a:solidFill>
                    <a:srgbClr val="7D7D7D">
                      <a:tint val="100000"/>
                      <a:shade val="100000"/>
                      <a:satMod val="110000"/>
                    </a:srgbClr>
                  </a:solidFill>
                  <a:prstDash val="solid"/>
                </a:ln>
                <a:solidFill>
                  <a:srgbClr val="FF3300"/>
                </a:solidFill>
                <a:effectLst/>
              </a:rPr>
              <a:t>?</a:t>
            </a:r>
          </a:p>
        </p:txBody>
      </p:sp>
      <p:pic>
        <p:nvPicPr>
          <p:cNvPr id="1031" name="Picture 7" descr="\\rmit.internal\USRHome\el3\e29103\Downloads\Jaclyn_own recovery goal (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79051" y="1"/>
            <a:ext cx="2080451" cy="2963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29543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28</a:t>
            </a:fld>
            <a:endParaRPr lang="en"/>
          </a:p>
        </p:txBody>
      </p:sp>
      <p:graphicFrame>
        <p:nvGraphicFramePr>
          <p:cNvPr id="5" name="Recovery Goals   Chart"/>
          <p:cNvGraphicFramePr>
            <a:graphicFrameLocks/>
          </p:cNvGraphicFramePr>
          <p:nvPr/>
        </p:nvGraphicFramePr>
        <p:xfrm>
          <a:off x="0" y="910974"/>
          <a:ext cx="9144000" cy="3682875"/>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3941" y="269626"/>
            <a:ext cx="9025759" cy="461665"/>
          </a:xfrm>
          <a:prstGeom prst="rect">
            <a:avLst/>
          </a:prstGeom>
          <a:noFill/>
        </p:spPr>
        <p:txBody>
          <a:bodyPr wrap="square" rtlCol="0">
            <a:spAutoFit/>
          </a:bodyPr>
          <a:lstStyle/>
          <a:p>
            <a:pPr algn="ctr"/>
            <a:r>
              <a:rPr lang="en-AU" sz="2400" dirty="0">
                <a:solidFill>
                  <a:schemeClr val="bg1"/>
                </a:solidFill>
                <a:latin typeface="Encode Sans ExtraLight" panose="020B0604020202020204" charset="0"/>
              </a:rPr>
              <a:t>NDIS </a:t>
            </a:r>
            <a:r>
              <a:rPr lang="en-AU" sz="2400" dirty="0">
                <a:solidFill>
                  <a:srgbClr val="FFC000"/>
                </a:solidFill>
                <a:latin typeface="Encode Sans ExtraLight" panose="020B0604020202020204" charset="0"/>
              </a:rPr>
              <a:t>^</a:t>
            </a:r>
            <a:r>
              <a:rPr lang="en-AU" sz="2400" dirty="0">
                <a:solidFill>
                  <a:schemeClr val="bg1"/>
                </a:solidFill>
                <a:latin typeface="Encode Sans ExtraLight" panose="020B0604020202020204" charset="0"/>
              </a:rPr>
              <a:t> impact on participants’ recovery</a:t>
            </a:r>
          </a:p>
        </p:txBody>
      </p:sp>
      <p:sp>
        <p:nvSpPr>
          <p:cNvPr id="9" name="TextBox 8"/>
          <p:cNvSpPr txBox="1"/>
          <p:nvPr/>
        </p:nvSpPr>
        <p:spPr>
          <a:xfrm>
            <a:off x="2380595" y="115735"/>
            <a:ext cx="993228" cy="307777"/>
          </a:xfrm>
          <a:prstGeom prst="rect">
            <a:avLst/>
          </a:prstGeom>
          <a:noFill/>
        </p:spPr>
        <p:txBody>
          <a:bodyPr wrap="square" rtlCol="0">
            <a:spAutoFit/>
          </a:bodyPr>
          <a:lstStyle/>
          <a:p>
            <a:r>
              <a:rPr lang="en-AU" dirty="0">
                <a:solidFill>
                  <a:srgbClr val="FFC000"/>
                </a:solidFill>
                <a:latin typeface="Encode Sans ExtraLight" panose="020B0604020202020204" charset="0"/>
              </a:rPr>
              <a:t>potential</a:t>
            </a:r>
          </a:p>
        </p:txBody>
      </p:sp>
    </p:spTree>
    <p:extLst>
      <p:ext uri="{BB962C8B-B14F-4D97-AF65-F5344CB8AC3E}">
        <p14:creationId xmlns:p14="http://schemas.microsoft.com/office/powerpoint/2010/main" val="30391204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630" y="361375"/>
            <a:ext cx="8021504" cy="549600"/>
          </a:xfrm>
        </p:spPr>
        <p:txBody>
          <a:bodyPr/>
          <a:lstStyle/>
          <a:p>
            <a:r>
              <a:rPr lang="en-AU" dirty="0"/>
              <a:t>Sub Theme- That’s not very-</a:t>
            </a:r>
            <a:r>
              <a:rPr lang="en-AU" dirty="0" err="1"/>
              <a:t>insurancey</a:t>
            </a:r>
            <a:endParaRPr lang="en-AU" dirty="0">
              <a:solidFill>
                <a:srgbClr val="FF0000"/>
              </a:solidFill>
            </a:endParaRP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29</a:t>
            </a:fld>
            <a:endParaRPr lang="en"/>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9344"/>
          <a:stretch/>
        </p:blipFill>
        <p:spPr>
          <a:xfrm rot="5400000">
            <a:off x="-284935" y="1195911"/>
            <a:ext cx="3682874" cy="3113004"/>
          </a:xfrm>
          <a:prstGeom prst="rect">
            <a:avLst/>
          </a:prstGeom>
        </p:spPr>
      </p:pic>
      <p:sp>
        <p:nvSpPr>
          <p:cNvPr id="5" name="Rectangle 4"/>
          <p:cNvSpPr/>
          <p:nvPr/>
        </p:nvSpPr>
        <p:spPr>
          <a:xfrm>
            <a:off x="155630" y="1208113"/>
            <a:ext cx="2510852" cy="523220"/>
          </a:xfrm>
          <a:prstGeom prst="rect">
            <a:avLst/>
          </a:prstGeom>
        </p:spPr>
        <p:txBody>
          <a:bodyPr wrap="square">
            <a:spAutoFit/>
          </a:bodyPr>
          <a:lstStyle/>
          <a:p>
            <a:r>
              <a:rPr lang="en-AU" b="1" dirty="0">
                <a:solidFill>
                  <a:srgbClr val="FF0000"/>
                </a:solidFill>
                <a:latin typeface="Ogilvy Sans"/>
              </a:rPr>
              <a:t>AAMI - ‘that’s not</a:t>
            </a:r>
            <a:br>
              <a:rPr lang="en-AU" b="1" dirty="0">
                <a:solidFill>
                  <a:srgbClr val="FF0000"/>
                </a:solidFill>
                <a:latin typeface="Ogilvy Sans"/>
              </a:rPr>
            </a:br>
            <a:r>
              <a:rPr lang="en-AU" b="1" dirty="0">
                <a:solidFill>
                  <a:srgbClr val="FF0000"/>
                </a:solidFill>
                <a:latin typeface="Ogilvy Sans"/>
              </a:rPr>
              <a:t>very </a:t>
            </a:r>
            <a:r>
              <a:rPr lang="en-AU" b="1" dirty="0" err="1">
                <a:solidFill>
                  <a:srgbClr val="FF0000"/>
                </a:solidFill>
                <a:latin typeface="Ogilvy Sans"/>
              </a:rPr>
              <a:t>insurancey</a:t>
            </a:r>
            <a:r>
              <a:rPr lang="en-AU" b="1" dirty="0">
                <a:solidFill>
                  <a:srgbClr val="FF0000"/>
                </a:solidFill>
                <a:latin typeface="Ogilvy Sans"/>
              </a:rPr>
              <a:t>'</a:t>
            </a:r>
          </a:p>
        </p:txBody>
      </p:sp>
      <p:sp>
        <p:nvSpPr>
          <p:cNvPr id="6" name="TextBox 5"/>
          <p:cNvSpPr txBox="1"/>
          <p:nvPr/>
        </p:nvSpPr>
        <p:spPr>
          <a:xfrm>
            <a:off x="3329470" y="2760649"/>
            <a:ext cx="5396459" cy="1600438"/>
          </a:xfrm>
          <a:prstGeom prst="rect">
            <a:avLst/>
          </a:prstGeom>
          <a:noFill/>
        </p:spPr>
        <p:txBody>
          <a:bodyPr wrap="square" rtlCol="0">
            <a:spAutoFit/>
          </a:bodyPr>
          <a:lstStyle/>
          <a:p>
            <a:r>
              <a:rPr lang="en-AU" dirty="0">
                <a:solidFill>
                  <a:schemeClr val="bg1"/>
                </a:solidFill>
              </a:rPr>
              <a:t>The  NDIS is based on the following principles</a:t>
            </a:r>
            <a:r>
              <a:rPr lang="en-AU" baseline="30000" dirty="0">
                <a:solidFill>
                  <a:schemeClr val="bg1"/>
                </a:solidFill>
              </a:rPr>
              <a:t>2</a:t>
            </a:r>
            <a:r>
              <a:rPr lang="en-AU" dirty="0">
                <a:solidFill>
                  <a:schemeClr val="bg1"/>
                </a:solidFill>
              </a:rPr>
              <a:t>:  </a:t>
            </a:r>
          </a:p>
          <a:p>
            <a:r>
              <a:rPr lang="en-AU" dirty="0">
                <a:solidFill>
                  <a:schemeClr val="bg1"/>
                </a:solidFill>
              </a:rPr>
              <a:t>It provides universal coverage by pooling risk across all Australians and </a:t>
            </a:r>
            <a:r>
              <a:rPr lang="en-AU" dirty="0">
                <a:solidFill>
                  <a:srgbClr val="FF0000"/>
                </a:solidFill>
              </a:rPr>
              <a:t>takes the risk </a:t>
            </a:r>
            <a:r>
              <a:rPr lang="en-AU" dirty="0">
                <a:solidFill>
                  <a:schemeClr val="bg1"/>
                </a:solidFill>
              </a:rPr>
              <a:t>of disability support costs</a:t>
            </a:r>
            <a:r>
              <a:rPr lang="en-AU" dirty="0">
                <a:solidFill>
                  <a:srgbClr val="FF0000"/>
                </a:solidFill>
              </a:rPr>
              <a:t> away </a:t>
            </a:r>
            <a:r>
              <a:rPr lang="en-AU" dirty="0">
                <a:solidFill>
                  <a:schemeClr val="bg1"/>
                </a:solidFill>
              </a:rPr>
              <a:t>from individuals; </a:t>
            </a:r>
          </a:p>
          <a:p>
            <a:r>
              <a:rPr lang="en-AU" dirty="0">
                <a:solidFill>
                  <a:schemeClr val="bg1"/>
                </a:solidFill>
              </a:rPr>
              <a:t>It creates an </a:t>
            </a:r>
            <a:r>
              <a:rPr lang="en-AU" dirty="0">
                <a:solidFill>
                  <a:srgbClr val="FF0000"/>
                </a:solidFill>
              </a:rPr>
              <a:t>innovative</a:t>
            </a:r>
            <a:r>
              <a:rPr lang="en-AU" dirty="0">
                <a:solidFill>
                  <a:schemeClr val="bg1"/>
                </a:solidFill>
              </a:rPr>
              <a:t> and competitive market for disability support, through which participants can exercise </a:t>
            </a:r>
            <a:r>
              <a:rPr lang="en-AU" dirty="0">
                <a:solidFill>
                  <a:srgbClr val="FF0000"/>
                </a:solidFill>
              </a:rPr>
              <a:t>choice and control</a:t>
            </a:r>
            <a:r>
              <a:rPr lang="en-AU" dirty="0">
                <a:solidFill>
                  <a:schemeClr val="bg1"/>
                </a:solidFill>
              </a:rPr>
              <a:t> over the planning and delivery of their supports; ■</a:t>
            </a:r>
          </a:p>
        </p:txBody>
      </p:sp>
      <p:sp>
        <p:nvSpPr>
          <p:cNvPr id="7" name="TextBox 6"/>
          <p:cNvSpPr txBox="1"/>
          <p:nvPr/>
        </p:nvSpPr>
        <p:spPr>
          <a:xfrm>
            <a:off x="3329470" y="909456"/>
            <a:ext cx="5215018" cy="1815882"/>
          </a:xfrm>
          <a:prstGeom prst="rect">
            <a:avLst/>
          </a:prstGeom>
          <a:noFill/>
        </p:spPr>
        <p:txBody>
          <a:bodyPr wrap="square" rtlCol="0">
            <a:spAutoFit/>
          </a:bodyPr>
          <a:lstStyle/>
          <a:p>
            <a:r>
              <a:rPr lang="en-AU" dirty="0">
                <a:solidFill>
                  <a:schemeClr val="bg1"/>
                </a:solidFill>
              </a:rPr>
              <a:t>NDIS claims</a:t>
            </a:r>
            <a:r>
              <a:rPr lang="en-AU" baseline="30000" dirty="0">
                <a:solidFill>
                  <a:schemeClr val="bg1"/>
                </a:solidFill>
              </a:rPr>
              <a:t>1</a:t>
            </a:r>
          </a:p>
          <a:p>
            <a:r>
              <a:rPr lang="en-AU" dirty="0">
                <a:solidFill>
                  <a:srgbClr val="FF0000"/>
                </a:solidFill>
              </a:rPr>
              <a:t>Insurance</a:t>
            </a:r>
            <a:r>
              <a:rPr lang="en-AU" dirty="0">
                <a:solidFill>
                  <a:schemeClr val="bg1"/>
                </a:solidFill>
              </a:rPr>
              <a:t>: The NDIS gives all Australians peace of mind if they, their child or loved one is born with or acquires a permanent and significant disability, </a:t>
            </a:r>
            <a:r>
              <a:rPr lang="en-AU" dirty="0">
                <a:solidFill>
                  <a:srgbClr val="FF0000"/>
                </a:solidFill>
              </a:rPr>
              <a:t>they will get the support they need</a:t>
            </a:r>
            <a:r>
              <a:rPr lang="en-AU" dirty="0">
                <a:solidFill>
                  <a:schemeClr val="bg1"/>
                </a:solidFill>
              </a:rPr>
              <a:t>.</a:t>
            </a:r>
          </a:p>
          <a:p>
            <a:r>
              <a:rPr lang="en-AU" dirty="0">
                <a:solidFill>
                  <a:srgbClr val="FF0000"/>
                </a:solidFill>
              </a:rPr>
              <a:t>Scheme: </a:t>
            </a:r>
            <a:r>
              <a:rPr lang="en-AU" dirty="0">
                <a:solidFill>
                  <a:schemeClr val="bg1"/>
                </a:solidFill>
              </a:rPr>
              <a:t>The NDIS is not a welfare system. The NDIS is designed to help people </a:t>
            </a:r>
            <a:r>
              <a:rPr lang="en-AU" dirty="0">
                <a:solidFill>
                  <a:srgbClr val="FF0000"/>
                </a:solidFill>
              </a:rPr>
              <a:t>get the support they need</a:t>
            </a:r>
            <a:r>
              <a:rPr lang="en-AU" dirty="0">
                <a:solidFill>
                  <a:schemeClr val="bg1"/>
                </a:solidFill>
              </a:rPr>
              <a:t> so their skills and independence improve over time. </a:t>
            </a:r>
          </a:p>
          <a:p>
            <a:endParaRPr lang="en-AU" dirty="0">
              <a:solidFill>
                <a:schemeClr val="bg1"/>
              </a:solidFill>
            </a:endParaRPr>
          </a:p>
        </p:txBody>
      </p:sp>
      <p:sp>
        <p:nvSpPr>
          <p:cNvPr id="8" name="TextBox 7"/>
          <p:cNvSpPr txBox="1"/>
          <p:nvPr/>
        </p:nvSpPr>
        <p:spPr>
          <a:xfrm>
            <a:off x="585180" y="4737704"/>
            <a:ext cx="4994622" cy="415498"/>
          </a:xfrm>
          <a:prstGeom prst="rect">
            <a:avLst/>
          </a:prstGeom>
          <a:noFill/>
        </p:spPr>
        <p:txBody>
          <a:bodyPr wrap="square" rtlCol="0">
            <a:spAutoFit/>
          </a:bodyPr>
          <a:lstStyle/>
          <a:p>
            <a:r>
              <a:rPr lang="en-AU" sz="1050" baseline="30000" dirty="0">
                <a:solidFill>
                  <a:schemeClr val="bg1"/>
                </a:solidFill>
              </a:rPr>
              <a:t>1</a:t>
            </a:r>
            <a:r>
              <a:rPr lang="en-AU" sz="1050" dirty="0">
                <a:solidFill>
                  <a:schemeClr val="bg1"/>
                </a:solidFill>
              </a:rPr>
              <a:t>NDIS.gov.au</a:t>
            </a:r>
          </a:p>
          <a:p>
            <a:r>
              <a:rPr lang="en-AU" sz="1050" baseline="30000" dirty="0">
                <a:solidFill>
                  <a:schemeClr val="bg1"/>
                </a:solidFill>
              </a:rPr>
              <a:t>2</a:t>
            </a:r>
            <a:r>
              <a:rPr lang="en-AU" sz="1050" dirty="0">
                <a:solidFill>
                  <a:schemeClr val="bg1"/>
                </a:solidFill>
              </a:rPr>
              <a:t> Productivity Commission</a:t>
            </a:r>
          </a:p>
        </p:txBody>
      </p:sp>
    </p:spTree>
    <p:extLst>
      <p:ext uri="{BB962C8B-B14F-4D97-AF65-F5344CB8AC3E}">
        <p14:creationId xmlns:p14="http://schemas.microsoft.com/office/powerpoint/2010/main" val="38450633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37"/>
          <p:cNvSpPr>
            <a:spLocks noGrp="1"/>
          </p:cNvSpPr>
          <p:nvPr>
            <p:ph type="title"/>
          </p:nvPr>
        </p:nvSpPr>
        <p:spPr/>
        <p:txBody>
          <a:bodyPr/>
          <a:lstStyle/>
          <a:p>
            <a:r>
              <a:rPr lang="en-AU" dirty="0"/>
              <a:t>PROJECT TIMELINE</a:t>
            </a: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latin typeface="Encode Sans ExtraLight" panose="020B0604020202020204" charset="0"/>
              </a:rPr>
              <a:t>3</a:t>
            </a:fld>
            <a:endParaRPr lang="en">
              <a:latin typeface="Encode Sans ExtraLight" panose="020B0604020202020204" charset="0"/>
            </a:endParaRPr>
          </a:p>
        </p:txBody>
      </p:sp>
      <p:sp>
        <p:nvSpPr>
          <p:cNvPr id="4" name="Rectangle 3"/>
          <p:cNvSpPr/>
          <p:nvPr/>
        </p:nvSpPr>
        <p:spPr>
          <a:xfrm>
            <a:off x="53752" y="2499742"/>
            <a:ext cx="9036496" cy="36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a:latin typeface="Encode Sans ExtraLight" panose="020B0604020202020204" charset="0"/>
            </a:endParaRPr>
          </a:p>
        </p:txBody>
      </p:sp>
      <p:sp>
        <p:nvSpPr>
          <p:cNvPr id="5" name="Oval 4"/>
          <p:cNvSpPr/>
          <p:nvPr/>
        </p:nvSpPr>
        <p:spPr>
          <a:xfrm>
            <a:off x="1230771" y="2440104"/>
            <a:ext cx="144016" cy="14401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a:latin typeface="Encode Sans ExtraLight" panose="020B0604020202020204" charset="0"/>
            </a:endParaRPr>
          </a:p>
        </p:txBody>
      </p:sp>
      <p:sp>
        <p:nvSpPr>
          <p:cNvPr id="6" name="Oval 5"/>
          <p:cNvSpPr/>
          <p:nvPr/>
        </p:nvSpPr>
        <p:spPr>
          <a:xfrm>
            <a:off x="2864445" y="2440104"/>
            <a:ext cx="144016" cy="14401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a:latin typeface="Encode Sans ExtraLight" panose="020B0604020202020204" charset="0"/>
            </a:endParaRPr>
          </a:p>
        </p:txBody>
      </p:sp>
      <p:sp>
        <p:nvSpPr>
          <p:cNvPr id="7" name="Oval 6"/>
          <p:cNvSpPr/>
          <p:nvPr/>
        </p:nvSpPr>
        <p:spPr>
          <a:xfrm>
            <a:off x="4498119" y="2440104"/>
            <a:ext cx="144016" cy="14401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a:latin typeface="Encode Sans ExtraLight" panose="020B0604020202020204" charset="0"/>
            </a:endParaRPr>
          </a:p>
        </p:txBody>
      </p:sp>
      <p:sp>
        <p:nvSpPr>
          <p:cNvPr id="8" name="Oval 7"/>
          <p:cNvSpPr/>
          <p:nvPr/>
        </p:nvSpPr>
        <p:spPr>
          <a:xfrm>
            <a:off x="6131793" y="2440104"/>
            <a:ext cx="144016" cy="14401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a:latin typeface="Encode Sans ExtraLight" panose="020B0604020202020204" charset="0"/>
            </a:endParaRPr>
          </a:p>
        </p:txBody>
      </p:sp>
      <p:sp>
        <p:nvSpPr>
          <p:cNvPr id="9" name="Oval 8"/>
          <p:cNvSpPr/>
          <p:nvPr/>
        </p:nvSpPr>
        <p:spPr>
          <a:xfrm>
            <a:off x="7765467" y="2440104"/>
            <a:ext cx="144016" cy="14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a:latin typeface="Encode Sans ExtraLight" panose="020B0604020202020204" charset="0"/>
            </a:endParaRPr>
          </a:p>
        </p:txBody>
      </p:sp>
      <p:sp>
        <p:nvSpPr>
          <p:cNvPr id="10" name="TextBox 9"/>
          <p:cNvSpPr txBox="1"/>
          <p:nvPr/>
        </p:nvSpPr>
        <p:spPr>
          <a:xfrm>
            <a:off x="946650" y="1851670"/>
            <a:ext cx="660758" cy="369332"/>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r>
              <a:rPr lang="en-US" altLang="ko-KR" sz="1800" b="1" dirty="0">
                <a:solidFill>
                  <a:srgbClr val="FFC000"/>
                </a:solidFill>
                <a:latin typeface="Encode Sans ExtraLight" panose="020B0604020202020204" charset="0"/>
                <a:cs typeface="Arial" pitchFamily="34" charset="0"/>
              </a:rPr>
              <a:t>2016</a:t>
            </a:r>
            <a:endParaRPr lang="ko-KR" altLang="en-US" sz="1800" b="1" dirty="0">
              <a:solidFill>
                <a:srgbClr val="FFC000"/>
              </a:solidFill>
              <a:latin typeface="Encode Sans ExtraLight" panose="020B0604020202020204" charset="0"/>
              <a:cs typeface="Arial" pitchFamily="34" charset="0"/>
            </a:endParaRPr>
          </a:p>
        </p:txBody>
      </p:sp>
      <p:sp>
        <p:nvSpPr>
          <p:cNvPr id="11" name="TextBox 10"/>
          <p:cNvSpPr txBox="1"/>
          <p:nvPr/>
        </p:nvSpPr>
        <p:spPr>
          <a:xfrm>
            <a:off x="2618095" y="1780784"/>
            <a:ext cx="636713" cy="369332"/>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altLang="ko-KR" sz="1800" b="1" dirty="0" smtClean="0">
                <a:solidFill>
                  <a:srgbClr val="FFC000"/>
                </a:solidFill>
                <a:latin typeface="Encode Sans ExtraLight" panose="020B0604020202020204" charset="0"/>
                <a:cs typeface="Arial" pitchFamily="34" charset="0"/>
              </a:rPr>
              <a:t>2017</a:t>
            </a:r>
            <a:endParaRPr lang="ko-KR" altLang="en-US" sz="1800" b="1" dirty="0">
              <a:solidFill>
                <a:srgbClr val="FFC000"/>
              </a:solidFill>
              <a:latin typeface="Encode Sans ExtraLight" panose="020B0604020202020204" charset="0"/>
              <a:cs typeface="Arial" pitchFamily="34" charset="0"/>
            </a:endParaRPr>
          </a:p>
        </p:txBody>
      </p:sp>
      <p:sp>
        <p:nvSpPr>
          <p:cNvPr id="12" name="TextBox 11"/>
          <p:cNvSpPr txBox="1"/>
          <p:nvPr/>
        </p:nvSpPr>
        <p:spPr>
          <a:xfrm>
            <a:off x="4213998" y="1851670"/>
            <a:ext cx="671979" cy="369332"/>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r>
              <a:rPr lang="en-US" altLang="ko-KR" sz="1800" b="1" dirty="0">
                <a:solidFill>
                  <a:srgbClr val="FFC000"/>
                </a:solidFill>
                <a:latin typeface="Encode Sans ExtraLight" panose="020B0604020202020204" charset="0"/>
                <a:cs typeface="Arial" pitchFamily="34" charset="0"/>
              </a:rPr>
              <a:t>2018</a:t>
            </a:r>
            <a:endParaRPr lang="ko-KR" altLang="en-US" sz="1800" b="1" dirty="0">
              <a:solidFill>
                <a:srgbClr val="FFC000"/>
              </a:solidFill>
              <a:latin typeface="Encode Sans ExtraLight" panose="020B0604020202020204" charset="0"/>
              <a:cs typeface="Arial" pitchFamily="34" charset="0"/>
            </a:endParaRPr>
          </a:p>
        </p:txBody>
      </p:sp>
      <p:sp>
        <p:nvSpPr>
          <p:cNvPr id="13" name="TextBox 12"/>
          <p:cNvSpPr txBox="1"/>
          <p:nvPr/>
        </p:nvSpPr>
        <p:spPr>
          <a:xfrm>
            <a:off x="5800612" y="1844657"/>
            <a:ext cx="660758" cy="369332"/>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altLang="ko-KR" sz="1800" b="1" dirty="0" smtClean="0">
                <a:solidFill>
                  <a:srgbClr val="FFC000"/>
                </a:solidFill>
                <a:latin typeface="Encode Sans ExtraLight" panose="020B0604020202020204" charset="0"/>
                <a:cs typeface="Arial" pitchFamily="34" charset="0"/>
              </a:rPr>
              <a:t>2019</a:t>
            </a:r>
            <a:endParaRPr lang="ko-KR" altLang="en-US" sz="1800" b="1" dirty="0">
              <a:solidFill>
                <a:srgbClr val="FFC000"/>
              </a:solidFill>
              <a:latin typeface="Encode Sans ExtraLight" panose="020B0604020202020204" charset="0"/>
              <a:cs typeface="Arial" pitchFamily="34" charset="0"/>
            </a:endParaRPr>
          </a:p>
        </p:txBody>
      </p:sp>
      <p:sp>
        <p:nvSpPr>
          <p:cNvPr id="14" name="TextBox 13"/>
          <p:cNvSpPr txBox="1"/>
          <p:nvPr/>
        </p:nvSpPr>
        <p:spPr>
          <a:xfrm>
            <a:off x="7383935" y="1721759"/>
            <a:ext cx="907079" cy="646331"/>
          </a:xfrm>
          <a:prstGeom prst="rect">
            <a:avLst/>
          </a:prstGeom>
          <a:solidFill>
            <a:schemeClr val="accent2"/>
          </a:solidFill>
        </p:spPr>
        <p:txBody>
          <a:bodyPr wrap="squar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altLang="ko-KR" sz="1800" b="1" dirty="0">
                <a:solidFill>
                  <a:schemeClr val="bg1"/>
                </a:solidFill>
                <a:latin typeface="Encode Sans ExtraLight" panose="020B0604020202020204" charset="0"/>
                <a:cs typeface="Arial" pitchFamily="34" charset="0"/>
              </a:rPr>
              <a:t>Dec</a:t>
            </a:r>
          </a:p>
          <a:p>
            <a:pPr algn="ctr"/>
            <a:r>
              <a:rPr lang="en-US" altLang="ko-KR" sz="1800" b="1" dirty="0">
                <a:solidFill>
                  <a:schemeClr val="bg1"/>
                </a:solidFill>
                <a:latin typeface="Encode Sans ExtraLight" panose="020B0604020202020204" charset="0"/>
                <a:cs typeface="Arial" pitchFamily="34" charset="0"/>
              </a:rPr>
              <a:t>2020</a:t>
            </a:r>
            <a:endParaRPr lang="ko-KR" altLang="en-US" sz="1800" b="1" dirty="0">
              <a:solidFill>
                <a:schemeClr val="bg1"/>
              </a:solidFill>
              <a:latin typeface="Encode Sans ExtraLight" panose="020B0604020202020204" charset="0"/>
              <a:cs typeface="Arial" pitchFamily="34" charset="0"/>
            </a:endParaRPr>
          </a:p>
        </p:txBody>
      </p:sp>
      <p:sp>
        <p:nvSpPr>
          <p:cNvPr id="19" name="TextBox 18"/>
          <p:cNvSpPr txBox="1"/>
          <p:nvPr/>
        </p:nvSpPr>
        <p:spPr>
          <a:xfrm>
            <a:off x="2235047" y="3978966"/>
            <a:ext cx="1402807" cy="584775"/>
          </a:xfrm>
          <a:prstGeom prst="rect">
            <a:avLst/>
          </a:prstGeom>
          <a:noFill/>
        </p:spPr>
        <p:txBody>
          <a:bodyPr wrap="squar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AU" altLang="ko-KR" sz="1600" b="1" dirty="0">
                <a:solidFill>
                  <a:schemeClr val="bg1"/>
                </a:solidFill>
                <a:latin typeface="Encode Sans ExtraLight" panose="020B0604020202020204" charset="0"/>
                <a:cs typeface="Arial" pitchFamily="34" charset="0"/>
              </a:rPr>
              <a:t>PhD candidate</a:t>
            </a:r>
          </a:p>
        </p:txBody>
      </p:sp>
      <p:pic>
        <p:nvPicPr>
          <p:cNvPr id="1026" name="Picture 2" descr="Best 500+ Start Pictures | Download Free Images &amp;amp; Stock Photos on Unsplash">
            <a:extLst>
              <a:ext uri="{FF2B5EF4-FFF2-40B4-BE49-F238E27FC236}">
                <a16:creationId xmlns:a16="http://schemas.microsoft.com/office/drawing/2014/main" id="{BBE862E6-1800-2044-88A9-0247B9734D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642880"/>
            <a:ext cx="1915405" cy="18038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emicalcareersedinburgh: A standard PhD or a CDT PhD or a DTP PhD or an  iCASE PhD or a CTP PhD?">
            <a:extLst>
              <a:ext uri="{FF2B5EF4-FFF2-40B4-BE49-F238E27FC236}">
                <a16:creationId xmlns:a16="http://schemas.microsoft.com/office/drawing/2014/main" id="{33FCFCDC-3985-514D-9E6D-6BA28C4536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2890" y="2862860"/>
            <a:ext cx="1253186" cy="12531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nterview as a method for research">
            <a:extLst>
              <a:ext uri="{FF2B5EF4-FFF2-40B4-BE49-F238E27FC236}">
                <a16:creationId xmlns:a16="http://schemas.microsoft.com/office/drawing/2014/main" id="{E27E74DA-BBB5-0A49-B7A6-2B616F45B8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98100" y="2622028"/>
            <a:ext cx="2436124" cy="1824742"/>
          </a:xfrm>
          <a:prstGeom prst="rect">
            <a:avLst/>
          </a:prstGeom>
          <a:noFill/>
          <a:extLst>
            <a:ext uri="{909E8E84-426E-40DD-AFC4-6F175D3DCCD1}">
              <a14:hiddenFill xmlns:a14="http://schemas.microsoft.com/office/drawing/2010/main">
                <a:solidFill>
                  <a:srgbClr val="FFFFFF"/>
                </a:solidFill>
              </a14:hiddenFill>
            </a:ext>
          </a:extLst>
        </p:spPr>
      </p:pic>
      <p:sp>
        <p:nvSpPr>
          <p:cNvPr id="15" name="Right Arrow 14">
            <a:extLst>
              <a:ext uri="{FF2B5EF4-FFF2-40B4-BE49-F238E27FC236}">
                <a16:creationId xmlns:a16="http://schemas.microsoft.com/office/drawing/2014/main" id="{801CA268-C25C-D54F-B135-A8D0FF693273}"/>
              </a:ext>
            </a:extLst>
          </p:cNvPr>
          <p:cNvSpPr/>
          <p:nvPr/>
        </p:nvSpPr>
        <p:spPr>
          <a:xfrm>
            <a:off x="4860559" y="2022749"/>
            <a:ext cx="975421" cy="4571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51EC331C-C334-424E-A63F-6E21E6D8FAC5}"/>
              </a:ext>
            </a:extLst>
          </p:cNvPr>
          <p:cNvSpPr txBox="1"/>
          <p:nvPr/>
        </p:nvSpPr>
        <p:spPr>
          <a:xfrm>
            <a:off x="423090" y="1036948"/>
            <a:ext cx="7623510" cy="584775"/>
          </a:xfrm>
          <a:prstGeom prst="rect">
            <a:avLst/>
          </a:prstGeom>
          <a:noFill/>
        </p:spPr>
        <p:txBody>
          <a:bodyPr wrap="square" rtlCol="0">
            <a:spAutoFit/>
          </a:bodyPr>
          <a:lstStyle/>
          <a:p>
            <a:pPr algn="ctr"/>
            <a:r>
              <a:rPr lang="en-US" sz="3200" dirty="0">
                <a:solidFill>
                  <a:schemeClr val="bg1"/>
                </a:solidFill>
              </a:rPr>
              <a:t>NDIS Rollout</a:t>
            </a:r>
          </a:p>
        </p:txBody>
      </p:sp>
      <p:sp>
        <p:nvSpPr>
          <p:cNvPr id="18" name="Left Arrow 17">
            <a:extLst>
              <a:ext uri="{FF2B5EF4-FFF2-40B4-BE49-F238E27FC236}">
                <a16:creationId xmlns:a16="http://schemas.microsoft.com/office/drawing/2014/main" id="{229150A5-2CA9-F34F-BFA0-424BA0C3E178}"/>
              </a:ext>
            </a:extLst>
          </p:cNvPr>
          <p:cNvSpPr/>
          <p:nvPr/>
        </p:nvSpPr>
        <p:spPr>
          <a:xfrm>
            <a:off x="602827" y="1226280"/>
            <a:ext cx="2357120" cy="379141"/>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a:extLst>
              <a:ext uri="{FF2B5EF4-FFF2-40B4-BE49-F238E27FC236}">
                <a16:creationId xmlns:a16="http://schemas.microsoft.com/office/drawing/2014/main" id="{571E7B91-E94C-FA41-A491-7336CB82FE3D}"/>
              </a:ext>
            </a:extLst>
          </p:cNvPr>
          <p:cNvSpPr/>
          <p:nvPr/>
        </p:nvSpPr>
        <p:spPr>
          <a:xfrm>
            <a:off x="5574452" y="1210967"/>
            <a:ext cx="3041227" cy="37914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Tips to study better"/>
          <p:cNvPicPr/>
          <p:nvPr/>
        </p:nvPicPr>
        <p:blipFill>
          <a:blip r:embed="rId6">
            <a:extLst>
              <a:ext uri="{28A0092B-C50C-407E-A947-70E740481C1C}">
                <a14:useLocalDpi xmlns:a14="http://schemas.microsoft.com/office/drawing/2010/main" val="0"/>
              </a:ext>
            </a:extLst>
          </a:blip>
          <a:srcRect/>
          <a:stretch>
            <a:fillRect/>
          </a:stretch>
        </p:blipFill>
        <p:spPr bwMode="auto">
          <a:xfrm>
            <a:off x="2133202" y="2642879"/>
            <a:ext cx="1943100" cy="1263015"/>
          </a:xfrm>
          <a:prstGeom prst="rect">
            <a:avLst/>
          </a:prstGeom>
          <a:noFill/>
          <a:ln>
            <a:noFill/>
          </a:ln>
        </p:spPr>
      </p:pic>
    </p:spTree>
    <p:extLst>
      <p:ext uri="{BB962C8B-B14F-4D97-AF65-F5344CB8AC3E}">
        <p14:creationId xmlns:p14="http://schemas.microsoft.com/office/powerpoint/2010/main" val="10630049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599" y="516835"/>
            <a:ext cx="8223339" cy="490330"/>
          </a:xfrm>
        </p:spPr>
        <p:txBody>
          <a:bodyPr/>
          <a:lstStyle/>
          <a:p>
            <a:r>
              <a:rPr lang="en-AU" sz="2400" dirty="0"/>
              <a:t/>
            </a:r>
            <a:br>
              <a:rPr lang="en-AU" sz="2400" dirty="0"/>
            </a:br>
            <a:r>
              <a:rPr lang="en-AU" sz="2400" dirty="0"/>
              <a:t>MAIN FINDINGS - </a:t>
            </a:r>
            <a:r>
              <a:rPr lang="en-AU" dirty="0">
                <a:solidFill>
                  <a:srgbClr val="FF0000"/>
                </a:solidFill>
                <a:latin typeface="Encode Sans ExtraLight" panose="020B0604020202020204" charset="0"/>
              </a:rPr>
              <a:t>have policy implications for the design of the NDIS. </a:t>
            </a:r>
            <a:br>
              <a:rPr lang="en-AU" dirty="0">
                <a:solidFill>
                  <a:srgbClr val="FF0000"/>
                </a:solidFill>
                <a:latin typeface="Encode Sans ExtraLight" panose="020B0604020202020204" charset="0"/>
              </a:rPr>
            </a:br>
            <a:endParaRPr lang="en-AU" dirty="0"/>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30</a:t>
            </a:fld>
            <a:endParaRPr lang="en"/>
          </a:p>
        </p:txBody>
      </p:sp>
      <p:sp>
        <p:nvSpPr>
          <p:cNvPr id="4" name="Rectangle 3"/>
          <p:cNvSpPr/>
          <p:nvPr/>
        </p:nvSpPr>
        <p:spPr>
          <a:xfrm>
            <a:off x="218662" y="1292088"/>
            <a:ext cx="7894200" cy="3231654"/>
          </a:xfrm>
          <a:prstGeom prst="rect">
            <a:avLst/>
          </a:prstGeom>
        </p:spPr>
        <p:txBody>
          <a:bodyPr wrap="square">
            <a:spAutoFit/>
          </a:bodyPr>
          <a:lstStyle/>
          <a:p>
            <a:pPr marL="342900" indent="-342900">
              <a:spcAft>
                <a:spcPts val="2400"/>
              </a:spcAft>
              <a:buClr>
                <a:srgbClr val="FF6600"/>
              </a:buClr>
              <a:buFont typeface="+mj-lt"/>
              <a:buAutoNum type="arabicPeriod"/>
            </a:pPr>
            <a:r>
              <a:rPr lang="en-AU" sz="1800" dirty="0">
                <a:solidFill>
                  <a:schemeClr val="bg1"/>
                </a:solidFill>
                <a:latin typeface="Encode Sans ExtraLight" panose="020B0604020202020204" charset="0"/>
              </a:rPr>
              <a:t>System-level structural barriers and rationing decisions applied by NDIS professionals (who serve as gateway operators to the scheme) lead to different pathways for people experiencing mental illness</a:t>
            </a:r>
          </a:p>
          <a:p>
            <a:pPr>
              <a:spcAft>
                <a:spcPts val="2400"/>
              </a:spcAft>
              <a:buClr>
                <a:srgbClr val="FF6600"/>
              </a:buClr>
            </a:pPr>
            <a:endParaRPr lang="en-AU" sz="1800" dirty="0">
              <a:solidFill>
                <a:schemeClr val="bg1"/>
              </a:solidFill>
              <a:latin typeface="Encode Sans ExtraLight" panose="020B0604020202020204" charset="0"/>
            </a:endParaRPr>
          </a:p>
          <a:p>
            <a:pPr marL="342900" indent="-342900">
              <a:spcAft>
                <a:spcPts val="2400"/>
              </a:spcAft>
              <a:buClr>
                <a:srgbClr val="FF6600"/>
              </a:buClr>
              <a:buFont typeface="+mj-lt"/>
              <a:buAutoNum type="arabicPeriod"/>
            </a:pPr>
            <a:endParaRPr lang="en-AU" sz="1800" dirty="0">
              <a:solidFill>
                <a:schemeClr val="bg1"/>
              </a:solidFill>
              <a:latin typeface="Encode Sans ExtraLight" panose="020B0604020202020204" charset="0"/>
            </a:endParaRPr>
          </a:p>
          <a:p>
            <a:pPr marL="342900" indent="-342900">
              <a:spcAft>
                <a:spcPts val="2400"/>
              </a:spcAft>
              <a:buClr>
                <a:srgbClr val="FF6600"/>
              </a:buClr>
              <a:buFont typeface="+mj-lt"/>
              <a:buAutoNum type="arabicPeriod"/>
            </a:pPr>
            <a:endParaRPr lang="en-AU" sz="1800" dirty="0">
              <a:solidFill>
                <a:schemeClr val="bg1"/>
              </a:solidFill>
              <a:latin typeface="Encode Sans ExtraLight" panose="020B0604020202020204" charset="0"/>
            </a:endParaRPr>
          </a:p>
          <a:p>
            <a:pPr>
              <a:buClr>
                <a:srgbClr val="FF6600"/>
              </a:buClr>
            </a:pPr>
            <a:endParaRPr lang="en-AU" sz="1600" dirty="0">
              <a:solidFill>
                <a:schemeClr val="bg1"/>
              </a:solidFill>
              <a:latin typeface="Encode Sans ExtraLight" panose="020B0604020202020204" charset="0"/>
            </a:endParaRPr>
          </a:p>
        </p:txBody>
      </p:sp>
      <p:sp>
        <p:nvSpPr>
          <p:cNvPr id="5" name="Shape 247"/>
          <p:cNvSpPr/>
          <p:nvPr/>
        </p:nvSpPr>
        <p:spPr>
          <a:xfrm>
            <a:off x="378485" y="2673465"/>
            <a:ext cx="3358628" cy="1328692"/>
          </a:xfrm>
          <a:prstGeom prst="rect">
            <a:avLst/>
          </a:prstGeom>
          <a:noFill/>
          <a:ln w="19050" cap="flat" cmpd="sng">
            <a:solidFill>
              <a:srgbClr val="BA3B21"/>
            </a:solidFill>
            <a:prstDash val="solid"/>
            <a:miter lim="8000"/>
            <a:headEnd type="none" w="sm" len="sm"/>
            <a:tailEnd type="none" w="sm" len="sm"/>
          </a:ln>
        </p:spPr>
        <p:txBody>
          <a:bodyPr spcFirstLastPara="1" wrap="square" lIns="91425" tIns="91425" rIns="91425" bIns="91425" anchor="ctr" anchorCtr="1">
            <a:noAutofit/>
          </a:bodyPr>
          <a:lstStyle/>
          <a:p>
            <a:pPr marL="101600" lvl="0" algn="ctr">
              <a:lnSpc>
                <a:spcPct val="115000"/>
              </a:lnSpc>
              <a:spcBef>
                <a:spcPts val="600"/>
              </a:spcBef>
              <a:buClr>
                <a:srgbClr val="F55C21"/>
              </a:buClr>
              <a:buSzPts val="2000"/>
            </a:pPr>
            <a:r>
              <a:rPr lang="en-AU" dirty="0">
                <a:solidFill>
                  <a:srgbClr val="FF0000"/>
                </a:solidFill>
                <a:latin typeface="Encode Sans ExtraLight" panose="020B0604020202020204" charset="0"/>
              </a:rPr>
              <a:t>one pathway </a:t>
            </a:r>
            <a:r>
              <a:rPr lang="en-AU" dirty="0">
                <a:solidFill>
                  <a:schemeClr val="bg1"/>
                </a:solidFill>
                <a:latin typeface="Encode Sans ExtraLight" panose="020B0604020202020204" charset="0"/>
              </a:rPr>
              <a:t>(for those who are NDIS eligible) is to greater access to choice and control and social inclusion</a:t>
            </a:r>
            <a:endParaRPr sz="1600" dirty="0">
              <a:solidFill>
                <a:srgbClr val="FFFFFF"/>
              </a:solidFill>
              <a:latin typeface="Encode Sans ExtraLight"/>
              <a:ea typeface="Encode Sans ExtraLight"/>
              <a:cs typeface="Encode Sans ExtraLight"/>
              <a:sym typeface="Encode Sans ExtraLight"/>
            </a:endParaRPr>
          </a:p>
        </p:txBody>
      </p:sp>
      <p:sp>
        <p:nvSpPr>
          <p:cNvPr id="6" name="Shape 249"/>
          <p:cNvSpPr/>
          <p:nvPr/>
        </p:nvSpPr>
        <p:spPr>
          <a:xfrm>
            <a:off x="4446104" y="2685836"/>
            <a:ext cx="3725628" cy="1306221"/>
          </a:xfrm>
          <a:prstGeom prst="rect">
            <a:avLst/>
          </a:prstGeom>
          <a:noFill/>
          <a:ln w="19050" cap="flat" cmpd="sng">
            <a:solidFill>
              <a:srgbClr val="BA3B21"/>
            </a:solidFill>
            <a:prstDash val="solid"/>
            <a:miter lim="8000"/>
            <a:headEnd type="none" w="sm" len="sm"/>
            <a:tailEnd type="none" w="sm" len="sm"/>
          </a:ln>
        </p:spPr>
        <p:txBody>
          <a:bodyPr spcFirstLastPara="1" wrap="square" lIns="91425" tIns="91425" rIns="91425" bIns="91425" anchor="ctr" anchorCtr="0">
            <a:noAutofit/>
          </a:bodyPr>
          <a:lstStyle/>
          <a:p>
            <a:pPr marL="413100">
              <a:spcAft>
                <a:spcPts val="2400"/>
              </a:spcAft>
              <a:buClr>
                <a:srgbClr val="FF6600"/>
              </a:buClr>
            </a:pPr>
            <a:endParaRPr lang="en-AU" dirty="0">
              <a:solidFill>
                <a:schemeClr val="bg1"/>
              </a:solidFill>
              <a:latin typeface="Encode Sans ExtraLight" panose="020B0604020202020204" charset="0"/>
            </a:endParaRPr>
          </a:p>
          <a:p>
            <a:pPr marL="413100" algn="ctr">
              <a:spcAft>
                <a:spcPts val="2400"/>
              </a:spcAft>
              <a:buClr>
                <a:srgbClr val="FF6600"/>
              </a:buClr>
            </a:pPr>
            <a:r>
              <a:rPr lang="en-AU" dirty="0">
                <a:solidFill>
                  <a:schemeClr val="bg1"/>
                </a:solidFill>
                <a:latin typeface="Encode Sans ExtraLight" panose="020B0604020202020204" charset="0"/>
              </a:rPr>
              <a:t>the </a:t>
            </a:r>
            <a:r>
              <a:rPr lang="en-AU" dirty="0">
                <a:solidFill>
                  <a:srgbClr val="FF0000"/>
                </a:solidFill>
                <a:latin typeface="Encode Sans ExtraLight" panose="020B0604020202020204" charset="0"/>
              </a:rPr>
              <a:t>other pathway</a:t>
            </a:r>
            <a:r>
              <a:rPr lang="en-AU" dirty="0">
                <a:solidFill>
                  <a:schemeClr val="bg1"/>
                </a:solidFill>
                <a:latin typeface="Encode Sans ExtraLight" panose="020B0604020202020204" charset="0"/>
              </a:rPr>
              <a:t>; for those ineligible the future is less certain,  as funds are being directed away from existing services toward the NDIS highlighting a service gap.</a:t>
            </a:r>
          </a:p>
        </p:txBody>
      </p:sp>
    </p:spTree>
    <p:extLst>
      <p:ext uri="{BB962C8B-B14F-4D97-AF65-F5344CB8AC3E}">
        <p14:creationId xmlns:p14="http://schemas.microsoft.com/office/powerpoint/2010/main" val="5691576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2400" dirty="0"/>
              <a:t>MAIN FINDINGS </a:t>
            </a:r>
            <a:r>
              <a:rPr lang="en-AU" sz="2400" dirty="0" err="1"/>
              <a:t>cntd</a:t>
            </a:r>
            <a:endParaRPr lang="en-AU" dirty="0"/>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31</a:t>
            </a:fld>
            <a:endParaRPr lang="en"/>
          </a:p>
        </p:txBody>
      </p:sp>
      <p:sp>
        <p:nvSpPr>
          <p:cNvPr id="4" name="Rectangle 3"/>
          <p:cNvSpPr/>
          <p:nvPr/>
        </p:nvSpPr>
        <p:spPr>
          <a:xfrm>
            <a:off x="263092" y="1560331"/>
            <a:ext cx="8332208" cy="2800767"/>
          </a:xfrm>
          <a:prstGeom prst="rect">
            <a:avLst/>
          </a:prstGeom>
        </p:spPr>
        <p:txBody>
          <a:bodyPr wrap="square">
            <a:spAutoFit/>
          </a:bodyPr>
          <a:lstStyle/>
          <a:p>
            <a:pPr marL="342900" indent="-342900">
              <a:spcAft>
                <a:spcPts val="2400"/>
              </a:spcAft>
              <a:buClr>
                <a:srgbClr val="FF6600"/>
              </a:buClr>
              <a:buFont typeface="+mj-lt"/>
              <a:buAutoNum type="arabicPeriod" startAt="2"/>
            </a:pPr>
            <a:r>
              <a:rPr lang="en-AU" sz="2000" dirty="0">
                <a:solidFill>
                  <a:schemeClr val="bg1"/>
                </a:solidFill>
                <a:latin typeface="Encode Sans ExtraLight" panose="020B0604020202020204" charset="0"/>
              </a:rPr>
              <a:t>Flexible support (which can be scaled up or down) is needed to accommodate episodic nature of illness </a:t>
            </a:r>
          </a:p>
          <a:p>
            <a:pPr marL="342900" indent="-342900">
              <a:spcAft>
                <a:spcPts val="2400"/>
              </a:spcAft>
              <a:buClr>
                <a:srgbClr val="FF6600"/>
              </a:buClr>
              <a:buFont typeface="+mj-lt"/>
              <a:buAutoNum type="arabicPeriod" startAt="2"/>
            </a:pPr>
            <a:r>
              <a:rPr lang="en-AU" sz="2000" dirty="0">
                <a:solidFill>
                  <a:schemeClr val="bg1"/>
                </a:solidFill>
                <a:latin typeface="Encode Sans ExtraLight" panose="020B0604020202020204" charset="0"/>
              </a:rPr>
              <a:t>Mental health </a:t>
            </a:r>
            <a:r>
              <a:rPr lang="en-AU" sz="2000" dirty="0">
                <a:solidFill>
                  <a:srgbClr val="FF0000"/>
                </a:solidFill>
                <a:latin typeface="Encode Sans ExtraLight" panose="020B0604020202020204" charset="0"/>
              </a:rPr>
              <a:t>recovery</a:t>
            </a:r>
            <a:r>
              <a:rPr lang="en-AU" sz="2000" dirty="0">
                <a:solidFill>
                  <a:schemeClr val="bg1"/>
                </a:solidFill>
                <a:latin typeface="Encode Sans ExtraLight" panose="020B0604020202020204" charset="0"/>
              </a:rPr>
              <a:t> knowledge by NDIS professionals is insufficient </a:t>
            </a:r>
          </a:p>
          <a:p>
            <a:pPr marL="342900" indent="-342900">
              <a:spcAft>
                <a:spcPts val="2400"/>
              </a:spcAft>
              <a:buClr>
                <a:srgbClr val="FF6600"/>
              </a:buClr>
              <a:buFont typeface="+mj-lt"/>
              <a:buAutoNum type="arabicPeriod" startAt="2"/>
            </a:pPr>
            <a:r>
              <a:rPr lang="en-AU" sz="2000" dirty="0">
                <a:solidFill>
                  <a:schemeClr val="bg1"/>
                </a:solidFill>
                <a:latin typeface="Encode Sans ExtraLight" panose="020B0604020202020204" charset="0"/>
              </a:rPr>
              <a:t>The insurance model design falls short of innovatively meeting the needs of people with mental illness</a:t>
            </a:r>
          </a:p>
          <a:p>
            <a:pPr marL="285750" indent="-285750">
              <a:buClr>
                <a:srgbClr val="FF6600"/>
              </a:buClr>
              <a:buFont typeface="Wingdings" panose="05000000000000000000" pitchFamily="2" charset="2"/>
              <a:buChar char="§"/>
            </a:pPr>
            <a:endParaRPr lang="en-AU" sz="1600" dirty="0">
              <a:solidFill>
                <a:schemeClr val="bg1"/>
              </a:solidFill>
              <a:latin typeface="Encode Sans ExtraLight" panose="020B0604020202020204" charset="0"/>
            </a:endParaRPr>
          </a:p>
        </p:txBody>
      </p:sp>
    </p:spTree>
    <p:extLst>
      <p:ext uri="{BB962C8B-B14F-4D97-AF65-F5344CB8AC3E}">
        <p14:creationId xmlns:p14="http://schemas.microsoft.com/office/powerpoint/2010/main" val="21711139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Shape 131"/>
          <p:cNvSpPr txBox="1">
            <a:spLocks noGrp="1"/>
          </p:cNvSpPr>
          <p:nvPr>
            <p:ph type="body" idx="1"/>
          </p:nvPr>
        </p:nvSpPr>
        <p:spPr>
          <a:xfrm>
            <a:off x="1270417" y="908630"/>
            <a:ext cx="4791624" cy="3416388"/>
          </a:xfrm>
          <a:prstGeom prst="rect">
            <a:avLst/>
          </a:prstGeom>
        </p:spPr>
        <p:txBody>
          <a:bodyPr spcFirstLastPara="1" wrap="square" lIns="91425" tIns="91425" rIns="91425" bIns="91425" anchor="ctr" anchorCtr="0">
            <a:noAutofit/>
          </a:bodyPr>
          <a:lstStyle/>
          <a:p>
            <a:pPr marL="38100" indent="0">
              <a:buNone/>
            </a:pPr>
            <a:r>
              <a:rPr lang="en-US" sz="2800" b="1" i="0" dirty="0">
                <a:solidFill>
                  <a:srgbClr val="FF6600"/>
                </a:solidFill>
              </a:rPr>
              <a:t>Research Advisory Panel</a:t>
            </a:r>
          </a:p>
          <a:p>
            <a:pPr marL="38100" indent="0">
              <a:buNone/>
            </a:pPr>
            <a:r>
              <a:rPr lang="en-US" sz="1600" b="1" i="0" dirty="0">
                <a:solidFill>
                  <a:srgbClr val="FF6600"/>
                </a:solidFill>
              </a:rPr>
              <a:t>Investing in the Value of Lived Experience</a:t>
            </a:r>
            <a:endParaRPr lang="en-AU" sz="1600" b="1" i="0" dirty="0">
              <a:solidFill>
                <a:srgbClr val="FF6600"/>
              </a:solidFill>
            </a:endParaRPr>
          </a:p>
          <a:p>
            <a:pPr marL="38100" indent="0">
              <a:buNone/>
            </a:pPr>
            <a:r>
              <a:rPr lang="en-US" sz="1600" dirty="0"/>
              <a:t> “It is our right to be involved in publicly funded research: to have a say in what is researched and in how it is carried out. If research in the twenty-first century is to be relevant, practicable and useful to the furthering of health and social care developments, then surely it has to involve the people who are at the receiving end of health and social care provision”. Mental health service user and researcher, Alison Faulkner (2011, p. 51).</a:t>
            </a:r>
            <a:endParaRPr lang="en-AU" sz="1600" dirty="0"/>
          </a:p>
        </p:txBody>
      </p:sp>
      <p:sp>
        <p:nvSpPr>
          <p:cNvPr id="132" name="Shape 132"/>
          <p:cNvSpPr txBox="1">
            <a:spLocks noGrp="1"/>
          </p:cNvSpPr>
          <p:nvPr>
            <p:ph type="sldNum" idx="12"/>
          </p:nvPr>
        </p:nvSpPr>
        <p:spPr>
          <a:xfrm>
            <a:off x="4023300" y="4593850"/>
            <a:ext cx="1097400" cy="549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32</a:t>
            </a:fld>
            <a:endParaRPr/>
          </a:p>
        </p:txBody>
      </p:sp>
      <p:sp>
        <p:nvSpPr>
          <p:cNvPr id="6" name="Rounded Rectangular Callout 5"/>
          <p:cNvSpPr/>
          <p:nvPr/>
        </p:nvSpPr>
        <p:spPr>
          <a:xfrm>
            <a:off x="243500" y="1644383"/>
            <a:ext cx="1170362" cy="960504"/>
          </a:xfrm>
          <a:prstGeom prst="wedgeRoundRectCallout">
            <a:avLst>
              <a:gd name="adj1" fmla="val -20578"/>
              <a:gd name="adj2" fmla="val -92008"/>
              <a:gd name="adj3" fmla="val 16667"/>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Encode Sans ExtraLight" panose="020B0604020202020204" charset="0"/>
              </a:rPr>
              <a:t>2 x mental health research professionals</a:t>
            </a:r>
          </a:p>
        </p:txBody>
      </p:sp>
      <p:sp>
        <p:nvSpPr>
          <p:cNvPr id="9" name="Rounded Rectangular Callout 8"/>
          <p:cNvSpPr/>
          <p:nvPr/>
        </p:nvSpPr>
        <p:spPr>
          <a:xfrm>
            <a:off x="243501" y="2965475"/>
            <a:ext cx="1170361" cy="945698"/>
          </a:xfrm>
          <a:prstGeom prst="wedgeRoundRectCallout">
            <a:avLst>
              <a:gd name="adj1" fmla="val -1268"/>
              <a:gd name="adj2" fmla="val -87351"/>
              <a:gd name="adj3" fmla="val 16667"/>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Encode Sans ExtraLight" panose="020B0604020202020204" charset="0"/>
              </a:rPr>
              <a:t>1 x NDIS rep</a:t>
            </a:r>
          </a:p>
        </p:txBody>
      </p:sp>
      <p:pic>
        <p:nvPicPr>
          <p:cNvPr id="10" name="Picture 9"/>
          <p:cNvPicPr preferRelativeResize="0">
            <a:picLocks noChangeAspect="1"/>
          </p:cNvPicPr>
          <p:nvPr/>
        </p:nvPicPr>
        <p:blipFill rotWithShape="1">
          <a:blip r:embed="rId3" cstate="print">
            <a:extLst>
              <a:ext uri="{28A0092B-C50C-407E-A947-70E740481C1C}">
                <a14:useLocalDpi xmlns:a14="http://schemas.microsoft.com/office/drawing/2010/main" val="0"/>
              </a:ext>
            </a:extLst>
          </a:blip>
          <a:srcRect l="9127" b="9829"/>
          <a:stretch/>
        </p:blipFill>
        <p:spPr>
          <a:xfrm rot="5400000">
            <a:off x="5605483" y="786502"/>
            <a:ext cx="4057168" cy="3019865"/>
          </a:xfrm>
          <a:prstGeom prst="rect">
            <a:avLst/>
          </a:prstGeom>
        </p:spPr>
      </p:pic>
      <p:sp>
        <p:nvSpPr>
          <p:cNvPr id="12" name="Rounded Rectangular Callout 11"/>
          <p:cNvSpPr/>
          <p:nvPr/>
        </p:nvSpPr>
        <p:spPr>
          <a:xfrm>
            <a:off x="164109" y="182376"/>
            <a:ext cx="1341961" cy="1054753"/>
          </a:xfrm>
          <a:prstGeom prst="wedgeRoundRectCallout">
            <a:avLst>
              <a:gd name="adj1" fmla="val 75605"/>
              <a:gd name="adj2" fmla="val 34822"/>
              <a:gd name="adj3" fmla="val 16667"/>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Encode Sans ExtraLight" panose="020B0604020202020204" charset="0"/>
              </a:rPr>
              <a:t>2 x lived experience experts </a:t>
            </a:r>
          </a:p>
        </p:txBody>
      </p:sp>
    </p:spTree>
    <p:extLst>
      <p:ext uri="{BB962C8B-B14F-4D97-AF65-F5344CB8AC3E}">
        <p14:creationId xmlns:p14="http://schemas.microsoft.com/office/powerpoint/2010/main" val="13603147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B4FEA16-B608-6C46-B739-8F562BB3789B}"/>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33</a:t>
            </a:fld>
            <a:endParaRPr lang="en"/>
          </a:p>
        </p:txBody>
      </p:sp>
      <p:pic>
        <p:nvPicPr>
          <p:cNvPr id="4" name="Picture 3" descr="A person flying through the air on a cloudy day&#10;&#10;Description automatically generated">
            <a:extLst>
              <a:ext uri="{FF2B5EF4-FFF2-40B4-BE49-F238E27FC236}">
                <a16:creationId xmlns:a16="http://schemas.microsoft.com/office/drawing/2014/main" id="{7F374BB4-B4C9-2540-81EE-027620C5B411}"/>
              </a:ext>
            </a:extLst>
          </p:cNvPr>
          <p:cNvPicPr>
            <a:picLocks noChangeAspect="1"/>
          </p:cNvPicPr>
          <p:nvPr/>
        </p:nvPicPr>
        <p:blipFill>
          <a:blip r:embed="rId3"/>
          <a:stretch>
            <a:fillRect/>
          </a:stretch>
        </p:blipFill>
        <p:spPr>
          <a:xfrm>
            <a:off x="0" y="-35460"/>
            <a:ext cx="9144000" cy="4629310"/>
          </a:xfrm>
          <a:prstGeom prst="rect">
            <a:avLst/>
          </a:prstGeom>
        </p:spPr>
      </p:pic>
    </p:spTree>
    <p:extLst>
      <p:ext uri="{BB962C8B-B14F-4D97-AF65-F5344CB8AC3E}">
        <p14:creationId xmlns:p14="http://schemas.microsoft.com/office/powerpoint/2010/main" val="9056699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Shape 307"/>
          <p:cNvSpPr txBox="1">
            <a:spLocks noGrp="1"/>
          </p:cNvSpPr>
          <p:nvPr>
            <p:ph type="sldNum" idx="12"/>
          </p:nvPr>
        </p:nvSpPr>
        <p:spPr>
          <a:xfrm>
            <a:off x="4023300" y="4593850"/>
            <a:ext cx="1097400" cy="549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34</a:t>
            </a:fld>
            <a:endParaRPr/>
          </a:p>
        </p:txBody>
      </p:sp>
      <p:sp>
        <p:nvSpPr>
          <p:cNvPr id="308" name="Shape 308"/>
          <p:cNvSpPr txBox="1">
            <a:spLocks noGrp="1"/>
          </p:cNvSpPr>
          <p:nvPr>
            <p:ph type="ctrTitle" idx="4294967295"/>
          </p:nvPr>
        </p:nvSpPr>
        <p:spPr>
          <a:xfrm>
            <a:off x="762000" y="440350"/>
            <a:ext cx="4373700" cy="11598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sz="6000">
                <a:solidFill>
                  <a:srgbClr val="F55C21"/>
                </a:solidFill>
              </a:rPr>
              <a:t>THANKS!</a:t>
            </a:r>
            <a:endParaRPr sz="6000">
              <a:solidFill>
                <a:srgbClr val="F55C21"/>
              </a:solidFill>
            </a:endParaRPr>
          </a:p>
        </p:txBody>
      </p:sp>
      <p:sp>
        <p:nvSpPr>
          <p:cNvPr id="309" name="Shape 309"/>
          <p:cNvSpPr txBox="1">
            <a:spLocks noGrp="1"/>
          </p:cNvSpPr>
          <p:nvPr>
            <p:ph type="subTitle" idx="4294967295"/>
          </p:nvPr>
        </p:nvSpPr>
        <p:spPr>
          <a:xfrm>
            <a:off x="762000" y="1639975"/>
            <a:ext cx="4373700" cy="3150600"/>
          </a:xfrm>
          <a:prstGeom prst="rect">
            <a:avLst/>
          </a:prstGeom>
        </p:spPr>
        <p:txBody>
          <a:bodyPr spcFirstLastPara="1" wrap="square" lIns="91425" tIns="91425" rIns="91425" bIns="91425" anchor="t" anchorCtr="0">
            <a:noAutofit/>
          </a:bodyPr>
          <a:lstStyle/>
          <a:p>
            <a:pPr marL="0" lvl="0" indent="0" rtl="0">
              <a:spcBef>
                <a:spcPts val="600"/>
              </a:spcBef>
              <a:spcAft>
                <a:spcPts val="0"/>
              </a:spcAft>
              <a:buNone/>
            </a:pPr>
            <a:r>
              <a:rPr lang="en" dirty="0"/>
              <a:t>ANY QUESTIONS?</a:t>
            </a:r>
            <a:endParaRPr dirty="0">
              <a:solidFill>
                <a:srgbClr val="FFFFFF"/>
              </a:solidFill>
            </a:endParaRPr>
          </a:p>
          <a:p>
            <a:pPr marL="0" lvl="0" indent="0">
              <a:spcBef>
                <a:spcPts val="600"/>
              </a:spcBef>
              <a:spcAft>
                <a:spcPts val="0"/>
              </a:spcAft>
              <a:buClr>
                <a:schemeClr val="dk1"/>
              </a:buClr>
              <a:buSzPts val="1100"/>
              <a:buFont typeface="Arial"/>
              <a:buNone/>
            </a:pPr>
            <a:r>
              <a:rPr lang="en" dirty="0">
                <a:solidFill>
                  <a:srgbClr val="FFFFFF"/>
                </a:solidFill>
              </a:rPr>
              <a:t>You can find me at</a:t>
            </a:r>
            <a:r>
              <a:rPr lang="en" dirty="0"/>
              <a:t>:</a:t>
            </a:r>
            <a:endParaRPr dirty="0"/>
          </a:p>
          <a:p>
            <a:pPr marL="457200" lvl="0" indent="-381000" rtl="0">
              <a:spcBef>
                <a:spcPts val="600"/>
              </a:spcBef>
              <a:spcAft>
                <a:spcPts val="0"/>
              </a:spcAft>
              <a:buClr>
                <a:srgbClr val="F55C21"/>
              </a:buClr>
              <a:buSzPts val="2400"/>
              <a:buChar char="▪"/>
            </a:pPr>
            <a:r>
              <a:rPr lang="en-AU" dirty="0" err="1">
                <a:solidFill>
                  <a:srgbClr val="FFFFFF"/>
                </a:solidFill>
              </a:rPr>
              <a:t>lizannehudson@gmail.com</a:t>
            </a:r>
            <a:endParaRPr dirty="0">
              <a:solidFill>
                <a:srgbClr val="FFFFFF"/>
              </a:solidFill>
            </a:endParaRPr>
          </a:p>
          <a:p>
            <a:pPr marL="457200" lvl="0" indent="-381000" rtl="0">
              <a:spcBef>
                <a:spcPts val="0"/>
              </a:spcBef>
              <a:spcAft>
                <a:spcPts val="0"/>
              </a:spcAft>
              <a:buClr>
                <a:srgbClr val="F55C21"/>
              </a:buClr>
              <a:buSzPts val="2400"/>
              <a:buChar char="▪"/>
            </a:pPr>
            <a:r>
              <a:rPr lang="en" dirty="0"/>
              <a:t>Mob: 0400897989</a:t>
            </a:r>
            <a:endParaRPr dirty="0"/>
          </a:p>
        </p:txBody>
      </p:sp>
      <p:grpSp>
        <p:nvGrpSpPr>
          <p:cNvPr id="310" name="Shape 310"/>
          <p:cNvGrpSpPr/>
          <p:nvPr/>
        </p:nvGrpSpPr>
        <p:grpSpPr>
          <a:xfrm>
            <a:off x="5397193" y="1023197"/>
            <a:ext cx="2668517" cy="2466838"/>
            <a:chOff x="5975075" y="2327500"/>
            <a:chExt cx="420100" cy="388350"/>
          </a:xfrm>
        </p:grpSpPr>
        <p:sp>
          <p:nvSpPr>
            <p:cNvPr id="311" name="Shape 311"/>
            <p:cNvSpPr/>
            <p:nvPr/>
          </p:nvSpPr>
          <p:spPr>
            <a:xfrm>
              <a:off x="5975075" y="2474650"/>
              <a:ext cx="98325" cy="220450"/>
            </a:xfrm>
            <a:custGeom>
              <a:avLst/>
              <a:gdLst/>
              <a:ahLst/>
              <a:cxnLst/>
              <a:rect l="0" t="0" r="0" b="0"/>
              <a:pathLst>
                <a:path w="3933" h="8818" extrusionOk="0">
                  <a:moveTo>
                    <a:pt x="2418" y="1002"/>
                  </a:moveTo>
                  <a:lnTo>
                    <a:pt x="2565" y="1027"/>
                  </a:lnTo>
                  <a:lnTo>
                    <a:pt x="2687" y="1075"/>
                  </a:lnTo>
                  <a:lnTo>
                    <a:pt x="2809" y="1124"/>
                  </a:lnTo>
                  <a:lnTo>
                    <a:pt x="2907" y="1222"/>
                  </a:lnTo>
                  <a:lnTo>
                    <a:pt x="3005" y="1320"/>
                  </a:lnTo>
                  <a:lnTo>
                    <a:pt x="3078" y="1442"/>
                  </a:lnTo>
                  <a:lnTo>
                    <a:pt x="3102" y="1564"/>
                  </a:lnTo>
                  <a:lnTo>
                    <a:pt x="3127" y="1710"/>
                  </a:lnTo>
                  <a:lnTo>
                    <a:pt x="3102" y="1857"/>
                  </a:lnTo>
                  <a:lnTo>
                    <a:pt x="3078" y="1979"/>
                  </a:lnTo>
                  <a:lnTo>
                    <a:pt x="3005" y="2101"/>
                  </a:lnTo>
                  <a:lnTo>
                    <a:pt x="2907" y="2223"/>
                  </a:lnTo>
                  <a:lnTo>
                    <a:pt x="2809" y="2297"/>
                  </a:lnTo>
                  <a:lnTo>
                    <a:pt x="2687" y="2370"/>
                  </a:lnTo>
                  <a:lnTo>
                    <a:pt x="2565" y="2394"/>
                  </a:lnTo>
                  <a:lnTo>
                    <a:pt x="2418" y="2419"/>
                  </a:lnTo>
                  <a:lnTo>
                    <a:pt x="2272" y="2394"/>
                  </a:lnTo>
                  <a:lnTo>
                    <a:pt x="2150" y="2370"/>
                  </a:lnTo>
                  <a:lnTo>
                    <a:pt x="2028" y="2297"/>
                  </a:lnTo>
                  <a:lnTo>
                    <a:pt x="1930" y="2223"/>
                  </a:lnTo>
                  <a:lnTo>
                    <a:pt x="1832" y="2101"/>
                  </a:lnTo>
                  <a:lnTo>
                    <a:pt x="1759" y="1979"/>
                  </a:lnTo>
                  <a:lnTo>
                    <a:pt x="1735" y="1857"/>
                  </a:lnTo>
                  <a:lnTo>
                    <a:pt x="1710" y="1710"/>
                  </a:lnTo>
                  <a:lnTo>
                    <a:pt x="1735" y="1564"/>
                  </a:lnTo>
                  <a:lnTo>
                    <a:pt x="1759" y="1442"/>
                  </a:lnTo>
                  <a:lnTo>
                    <a:pt x="1832" y="1320"/>
                  </a:lnTo>
                  <a:lnTo>
                    <a:pt x="1930" y="1222"/>
                  </a:lnTo>
                  <a:lnTo>
                    <a:pt x="2028" y="1124"/>
                  </a:lnTo>
                  <a:lnTo>
                    <a:pt x="2150" y="1075"/>
                  </a:lnTo>
                  <a:lnTo>
                    <a:pt x="2272" y="1027"/>
                  </a:lnTo>
                  <a:lnTo>
                    <a:pt x="2418" y="1002"/>
                  </a:lnTo>
                  <a:close/>
                  <a:moveTo>
                    <a:pt x="1" y="1"/>
                  </a:moveTo>
                  <a:lnTo>
                    <a:pt x="1" y="8817"/>
                  </a:lnTo>
                  <a:lnTo>
                    <a:pt x="3933" y="8817"/>
                  </a:lnTo>
                  <a:lnTo>
                    <a:pt x="3933" y="1"/>
                  </a:lnTo>
                  <a:close/>
                </a:path>
              </a:pathLst>
            </a:custGeom>
            <a:solidFill>
              <a:srgbClr val="4F4F5C"/>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solidFill>
                  <a:srgbClr val="4F4F5C"/>
                </a:solidFill>
              </a:endParaRPr>
            </a:p>
          </p:txBody>
        </p:sp>
        <p:sp>
          <p:nvSpPr>
            <p:cNvPr id="312" name="Shape 312"/>
            <p:cNvSpPr/>
            <p:nvPr/>
          </p:nvSpPr>
          <p:spPr>
            <a:xfrm>
              <a:off x="6088025" y="2327500"/>
              <a:ext cx="307150" cy="388350"/>
            </a:xfrm>
            <a:custGeom>
              <a:avLst/>
              <a:gdLst/>
              <a:ahLst/>
              <a:cxnLst/>
              <a:rect l="0" t="0" r="0" b="0"/>
              <a:pathLst>
                <a:path w="12286" h="15534" extrusionOk="0">
                  <a:moveTo>
                    <a:pt x="6326" y="1"/>
                  </a:moveTo>
                  <a:lnTo>
                    <a:pt x="5960" y="25"/>
                  </a:lnTo>
                  <a:lnTo>
                    <a:pt x="5716" y="74"/>
                  </a:lnTo>
                  <a:lnTo>
                    <a:pt x="5520" y="147"/>
                  </a:lnTo>
                  <a:lnTo>
                    <a:pt x="5374" y="221"/>
                  </a:lnTo>
                  <a:lnTo>
                    <a:pt x="4983" y="1466"/>
                  </a:lnTo>
                  <a:lnTo>
                    <a:pt x="4788" y="2028"/>
                  </a:lnTo>
                  <a:lnTo>
                    <a:pt x="4592" y="2541"/>
                  </a:lnTo>
                  <a:lnTo>
                    <a:pt x="4397" y="3005"/>
                  </a:lnTo>
                  <a:lnTo>
                    <a:pt x="4202" y="3396"/>
                  </a:lnTo>
                  <a:lnTo>
                    <a:pt x="4031" y="3689"/>
                  </a:lnTo>
                  <a:lnTo>
                    <a:pt x="3884" y="3933"/>
                  </a:lnTo>
                  <a:lnTo>
                    <a:pt x="3664" y="4153"/>
                  </a:lnTo>
                  <a:lnTo>
                    <a:pt x="3322" y="4495"/>
                  </a:lnTo>
                  <a:lnTo>
                    <a:pt x="2516" y="5252"/>
                  </a:lnTo>
                  <a:lnTo>
                    <a:pt x="1442" y="6229"/>
                  </a:lnTo>
                  <a:lnTo>
                    <a:pt x="1" y="6229"/>
                  </a:lnTo>
                  <a:lnTo>
                    <a:pt x="1" y="13433"/>
                  </a:lnTo>
                  <a:lnTo>
                    <a:pt x="1515" y="13433"/>
                  </a:lnTo>
                  <a:lnTo>
                    <a:pt x="2004" y="13678"/>
                  </a:lnTo>
                  <a:lnTo>
                    <a:pt x="2687" y="13971"/>
                  </a:lnTo>
                  <a:lnTo>
                    <a:pt x="3567" y="14313"/>
                  </a:lnTo>
                  <a:lnTo>
                    <a:pt x="4544" y="14679"/>
                  </a:lnTo>
                  <a:lnTo>
                    <a:pt x="5594" y="14997"/>
                  </a:lnTo>
                  <a:lnTo>
                    <a:pt x="6131" y="15143"/>
                  </a:lnTo>
                  <a:lnTo>
                    <a:pt x="6668" y="15265"/>
                  </a:lnTo>
                  <a:lnTo>
                    <a:pt x="7181" y="15387"/>
                  </a:lnTo>
                  <a:lnTo>
                    <a:pt x="7694" y="15461"/>
                  </a:lnTo>
                  <a:lnTo>
                    <a:pt x="8158" y="15509"/>
                  </a:lnTo>
                  <a:lnTo>
                    <a:pt x="8622" y="15534"/>
                  </a:lnTo>
                  <a:lnTo>
                    <a:pt x="9404" y="15534"/>
                  </a:lnTo>
                  <a:lnTo>
                    <a:pt x="9819" y="15509"/>
                  </a:lnTo>
                  <a:lnTo>
                    <a:pt x="10210" y="15461"/>
                  </a:lnTo>
                  <a:lnTo>
                    <a:pt x="10552" y="15363"/>
                  </a:lnTo>
                  <a:lnTo>
                    <a:pt x="10723" y="15314"/>
                  </a:lnTo>
                  <a:lnTo>
                    <a:pt x="10845" y="15265"/>
                  </a:lnTo>
                  <a:lnTo>
                    <a:pt x="10967" y="15192"/>
                  </a:lnTo>
                  <a:lnTo>
                    <a:pt x="11064" y="15094"/>
                  </a:lnTo>
                  <a:lnTo>
                    <a:pt x="11113" y="14997"/>
                  </a:lnTo>
                  <a:lnTo>
                    <a:pt x="11162" y="14874"/>
                  </a:lnTo>
                  <a:lnTo>
                    <a:pt x="11235" y="14166"/>
                  </a:lnTo>
                  <a:lnTo>
                    <a:pt x="11211" y="13995"/>
                  </a:lnTo>
                  <a:lnTo>
                    <a:pt x="11162" y="13849"/>
                  </a:lnTo>
                  <a:lnTo>
                    <a:pt x="11064" y="13702"/>
                  </a:lnTo>
                  <a:lnTo>
                    <a:pt x="10918" y="13580"/>
                  </a:lnTo>
                  <a:lnTo>
                    <a:pt x="11040" y="13556"/>
                  </a:lnTo>
                  <a:lnTo>
                    <a:pt x="11162" y="13507"/>
                  </a:lnTo>
                  <a:lnTo>
                    <a:pt x="11284" y="13458"/>
                  </a:lnTo>
                  <a:lnTo>
                    <a:pt x="11382" y="13360"/>
                  </a:lnTo>
                  <a:lnTo>
                    <a:pt x="11455" y="13263"/>
                  </a:lnTo>
                  <a:lnTo>
                    <a:pt x="11528" y="13140"/>
                  </a:lnTo>
                  <a:lnTo>
                    <a:pt x="11577" y="12994"/>
                  </a:lnTo>
                  <a:lnTo>
                    <a:pt x="11602" y="12872"/>
                  </a:lnTo>
                  <a:lnTo>
                    <a:pt x="11675" y="11993"/>
                  </a:lnTo>
                  <a:lnTo>
                    <a:pt x="11675" y="11870"/>
                  </a:lnTo>
                  <a:lnTo>
                    <a:pt x="11675" y="11773"/>
                  </a:lnTo>
                  <a:lnTo>
                    <a:pt x="11651" y="11651"/>
                  </a:lnTo>
                  <a:lnTo>
                    <a:pt x="11602" y="11553"/>
                  </a:lnTo>
                  <a:lnTo>
                    <a:pt x="11480" y="11382"/>
                  </a:lnTo>
                  <a:lnTo>
                    <a:pt x="11406" y="11309"/>
                  </a:lnTo>
                  <a:lnTo>
                    <a:pt x="11333" y="11235"/>
                  </a:lnTo>
                  <a:lnTo>
                    <a:pt x="11455" y="11211"/>
                  </a:lnTo>
                  <a:lnTo>
                    <a:pt x="11553" y="11162"/>
                  </a:lnTo>
                  <a:lnTo>
                    <a:pt x="11651" y="11089"/>
                  </a:lnTo>
                  <a:lnTo>
                    <a:pt x="11748" y="10991"/>
                  </a:lnTo>
                  <a:lnTo>
                    <a:pt x="11822" y="10893"/>
                  </a:lnTo>
                  <a:lnTo>
                    <a:pt x="11870" y="10796"/>
                  </a:lnTo>
                  <a:lnTo>
                    <a:pt x="11919" y="10674"/>
                  </a:lnTo>
                  <a:lnTo>
                    <a:pt x="11944" y="10527"/>
                  </a:lnTo>
                  <a:lnTo>
                    <a:pt x="12017" y="9672"/>
                  </a:lnTo>
                  <a:lnTo>
                    <a:pt x="12017" y="9550"/>
                  </a:lnTo>
                  <a:lnTo>
                    <a:pt x="12017" y="9428"/>
                  </a:lnTo>
                  <a:lnTo>
                    <a:pt x="11993" y="9306"/>
                  </a:lnTo>
                  <a:lnTo>
                    <a:pt x="11944" y="9208"/>
                  </a:lnTo>
                  <a:lnTo>
                    <a:pt x="11895" y="9111"/>
                  </a:lnTo>
                  <a:lnTo>
                    <a:pt x="11822" y="9037"/>
                  </a:lnTo>
                  <a:lnTo>
                    <a:pt x="11748" y="8964"/>
                  </a:lnTo>
                  <a:lnTo>
                    <a:pt x="11651" y="8891"/>
                  </a:lnTo>
                  <a:lnTo>
                    <a:pt x="11748" y="8866"/>
                  </a:lnTo>
                  <a:lnTo>
                    <a:pt x="11846" y="8793"/>
                  </a:lnTo>
                  <a:lnTo>
                    <a:pt x="11944" y="8720"/>
                  </a:lnTo>
                  <a:lnTo>
                    <a:pt x="12017" y="8647"/>
                  </a:lnTo>
                  <a:lnTo>
                    <a:pt x="12090" y="8549"/>
                  </a:lnTo>
                  <a:lnTo>
                    <a:pt x="12139" y="8451"/>
                  </a:lnTo>
                  <a:lnTo>
                    <a:pt x="12163" y="8329"/>
                  </a:lnTo>
                  <a:lnTo>
                    <a:pt x="12188" y="8207"/>
                  </a:lnTo>
                  <a:lnTo>
                    <a:pt x="12286" y="7328"/>
                  </a:lnTo>
                  <a:lnTo>
                    <a:pt x="12261" y="7206"/>
                  </a:lnTo>
                  <a:lnTo>
                    <a:pt x="12237" y="7083"/>
                  </a:lnTo>
                  <a:lnTo>
                    <a:pt x="12188" y="6986"/>
                  </a:lnTo>
                  <a:lnTo>
                    <a:pt x="12139" y="6888"/>
                  </a:lnTo>
                  <a:lnTo>
                    <a:pt x="12066" y="6790"/>
                  </a:lnTo>
                  <a:lnTo>
                    <a:pt x="11968" y="6717"/>
                  </a:lnTo>
                  <a:lnTo>
                    <a:pt x="11748" y="6571"/>
                  </a:lnTo>
                  <a:lnTo>
                    <a:pt x="11504" y="6448"/>
                  </a:lnTo>
                  <a:lnTo>
                    <a:pt x="11211" y="6351"/>
                  </a:lnTo>
                  <a:lnTo>
                    <a:pt x="10893" y="6278"/>
                  </a:lnTo>
                  <a:lnTo>
                    <a:pt x="10576" y="6229"/>
                  </a:lnTo>
                  <a:lnTo>
                    <a:pt x="9892" y="6131"/>
                  </a:lnTo>
                  <a:lnTo>
                    <a:pt x="8842" y="6033"/>
                  </a:lnTo>
                  <a:lnTo>
                    <a:pt x="7596" y="5960"/>
                  </a:lnTo>
                  <a:lnTo>
                    <a:pt x="6326" y="5887"/>
                  </a:lnTo>
                  <a:lnTo>
                    <a:pt x="6497" y="5594"/>
                  </a:lnTo>
                  <a:lnTo>
                    <a:pt x="6644" y="5252"/>
                  </a:lnTo>
                  <a:lnTo>
                    <a:pt x="6790" y="4885"/>
                  </a:lnTo>
                  <a:lnTo>
                    <a:pt x="6888" y="4495"/>
                  </a:lnTo>
                  <a:lnTo>
                    <a:pt x="6986" y="4104"/>
                  </a:lnTo>
                  <a:lnTo>
                    <a:pt x="7083" y="3689"/>
                  </a:lnTo>
                  <a:lnTo>
                    <a:pt x="7181" y="2883"/>
                  </a:lnTo>
                  <a:lnTo>
                    <a:pt x="7254" y="2150"/>
                  </a:lnTo>
                  <a:lnTo>
                    <a:pt x="7303" y="1539"/>
                  </a:lnTo>
                  <a:lnTo>
                    <a:pt x="7303" y="978"/>
                  </a:lnTo>
                  <a:lnTo>
                    <a:pt x="7303" y="807"/>
                  </a:lnTo>
                  <a:lnTo>
                    <a:pt x="7230" y="611"/>
                  </a:lnTo>
                  <a:lnTo>
                    <a:pt x="7157" y="465"/>
                  </a:lnTo>
                  <a:lnTo>
                    <a:pt x="7035" y="318"/>
                  </a:lnTo>
                  <a:lnTo>
                    <a:pt x="6888" y="172"/>
                  </a:lnTo>
                  <a:lnTo>
                    <a:pt x="6717" y="98"/>
                  </a:lnTo>
                  <a:lnTo>
                    <a:pt x="6522" y="25"/>
                  </a:lnTo>
                  <a:lnTo>
                    <a:pt x="6326" y="1"/>
                  </a:lnTo>
                  <a:close/>
                </a:path>
              </a:pathLst>
            </a:custGeom>
            <a:solidFill>
              <a:srgbClr val="4F4F5C"/>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solidFill>
                  <a:srgbClr val="4F4F5C"/>
                </a:solidFill>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Shape 317"/>
          <p:cNvSpPr txBox="1">
            <a:spLocks noGrp="1"/>
          </p:cNvSpPr>
          <p:nvPr>
            <p:ph type="title"/>
          </p:nvPr>
        </p:nvSpPr>
        <p:spPr>
          <a:xfrm>
            <a:off x="41818" y="99892"/>
            <a:ext cx="8046600" cy="718874"/>
          </a:xfrm>
          <a:prstGeom prst="rect">
            <a:avLst/>
          </a:prstGeom>
        </p:spPr>
        <p:txBody>
          <a:bodyPr spcFirstLastPara="1" wrap="square" lIns="91425" tIns="91425" rIns="91425" bIns="91425" anchor="b" anchorCtr="0">
            <a:noAutofit/>
          </a:bodyPr>
          <a:lstStyle/>
          <a:p>
            <a:pPr lvl="0"/>
            <a:r>
              <a:rPr lang="en-AU" dirty="0"/>
              <a:t/>
            </a:r>
            <a:br>
              <a:rPr lang="en-AU" dirty="0"/>
            </a:br>
            <a:r>
              <a:rPr lang="en-AU" dirty="0"/>
              <a:t>INTERVIEWS WITH PEOPLE EXPERIENCING MENTAL ILLNESS </a:t>
            </a:r>
            <a:r>
              <a:rPr lang="en-AU" dirty="0">
                <a:solidFill>
                  <a:srgbClr val="FF6600"/>
                </a:solidFill>
              </a:rPr>
              <a:t>(n=20)</a:t>
            </a:r>
          </a:p>
        </p:txBody>
      </p:sp>
      <p:sp>
        <p:nvSpPr>
          <p:cNvPr id="319" name="Shape 319"/>
          <p:cNvSpPr txBox="1">
            <a:spLocks noGrp="1"/>
          </p:cNvSpPr>
          <p:nvPr>
            <p:ph type="sldNum" idx="12"/>
          </p:nvPr>
        </p:nvSpPr>
        <p:spPr>
          <a:xfrm>
            <a:off x="8046600" y="4593850"/>
            <a:ext cx="1097400" cy="549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4</a:t>
            </a:fld>
            <a:endParaRPr/>
          </a:p>
        </p:txBody>
      </p:sp>
      <p:sp>
        <p:nvSpPr>
          <p:cNvPr id="4" name="TextBox 3"/>
          <p:cNvSpPr txBox="1"/>
          <p:nvPr/>
        </p:nvSpPr>
        <p:spPr>
          <a:xfrm>
            <a:off x="5918010" y="1265087"/>
            <a:ext cx="2496007" cy="2400657"/>
          </a:xfrm>
          <a:prstGeom prst="rect">
            <a:avLst/>
          </a:prstGeom>
          <a:noFill/>
        </p:spPr>
        <p:txBody>
          <a:bodyPr wrap="square" rtlCol="0">
            <a:spAutoFit/>
          </a:bodyPr>
          <a:lstStyle/>
          <a:p>
            <a:r>
              <a:rPr lang="en-AU" sz="2000" b="1" dirty="0">
                <a:solidFill>
                  <a:schemeClr val="bg1"/>
                </a:solidFill>
                <a:latin typeface="Encode Sans ExtraLight" panose="020B0604020202020204" charset="0"/>
              </a:rPr>
              <a:t>NDIS</a:t>
            </a:r>
            <a:r>
              <a:rPr lang="en-AU" sz="2000" b="1" dirty="0">
                <a:solidFill>
                  <a:srgbClr val="FF6600"/>
                </a:solidFill>
                <a:latin typeface="Encode Sans ExtraLight" panose="020B0604020202020204" charset="0"/>
              </a:rPr>
              <a:t> in</a:t>
            </a:r>
            <a:r>
              <a:rPr lang="en-AU" sz="2000" b="1" dirty="0">
                <a:solidFill>
                  <a:srgbClr val="FF0000"/>
                </a:solidFill>
                <a:latin typeface="Encode Sans ExtraLight" panose="020B0604020202020204" charset="0"/>
              </a:rPr>
              <a:t>eligible (n= 7)</a:t>
            </a:r>
          </a:p>
          <a:p>
            <a:endParaRPr lang="pt-BR" sz="2000" b="1" dirty="0">
              <a:solidFill>
                <a:srgbClr val="FF0000"/>
              </a:solidFill>
              <a:latin typeface="Encode Sans ExtraLight" panose="020B0604020202020204" charset="0"/>
            </a:endParaRPr>
          </a:p>
          <a:p>
            <a:r>
              <a:rPr lang="pt-BR" sz="1800" b="1" dirty="0">
                <a:solidFill>
                  <a:srgbClr val="FF0000"/>
                </a:solidFill>
                <a:latin typeface="Encode Sans ExtraLight" panose="020B0604020202020204" charset="0"/>
              </a:rPr>
              <a:t>Regional Victoria (n=2)</a:t>
            </a:r>
          </a:p>
          <a:p>
            <a:r>
              <a:rPr lang="pt-BR" sz="1800" b="1" dirty="0">
                <a:solidFill>
                  <a:srgbClr val="FF0000"/>
                </a:solidFill>
                <a:latin typeface="Encode Sans ExtraLight" panose="020B0604020202020204" charset="0"/>
              </a:rPr>
              <a:t>Metro Melbourne (n=5)</a:t>
            </a:r>
          </a:p>
          <a:p>
            <a:r>
              <a:rPr lang="pt-BR" sz="1800" b="1" dirty="0">
                <a:solidFill>
                  <a:srgbClr val="FF0000"/>
                </a:solidFill>
                <a:latin typeface="Encode Sans ExtraLight" panose="020B0604020202020204" charset="0"/>
              </a:rPr>
              <a:t>Episodic Mental Illness (n=6)</a:t>
            </a:r>
          </a:p>
          <a:p>
            <a:endParaRPr lang="en-AU" sz="2000" b="1" dirty="0">
              <a:solidFill>
                <a:srgbClr val="FF0000"/>
              </a:solidFill>
              <a:latin typeface="Encode Sans ExtraLight" panose="020B0604020202020204" charset="0"/>
            </a:endParaRPr>
          </a:p>
        </p:txBody>
      </p:sp>
      <p:sp>
        <p:nvSpPr>
          <p:cNvPr id="9" name="TextBox 8"/>
          <p:cNvSpPr txBox="1"/>
          <p:nvPr/>
        </p:nvSpPr>
        <p:spPr>
          <a:xfrm>
            <a:off x="145371" y="1265087"/>
            <a:ext cx="2524649" cy="2092881"/>
          </a:xfrm>
          <a:prstGeom prst="rect">
            <a:avLst/>
          </a:prstGeom>
          <a:noFill/>
        </p:spPr>
        <p:txBody>
          <a:bodyPr wrap="square" rtlCol="0">
            <a:spAutoFit/>
          </a:bodyPr>
          <a:lstStyle/>
          <a:p>
            <a:r>
              <a:rPr lang="en-AU" sz="2000" b="1" dirty="0">
                <a:solidFill>
                  <a:schemeClr val="bg1"/>
                </a:solidFill>
                <a:latin typeface="Encode Sans ExtraLight" panose="020B0604020202020204" charset="0"/>
              </a:rPr>
              <a:t>NDIS</a:t>
            </a:r>
            <a:r>
              <a:rPr lang="en-AU" sz="2000" b="1" dirty="0">
                <a:solidFill>
                  <a:srgbClr val="FF6600"/>
                </a:solidFill>
                <a:latin typeface="Encode Sans ExtraLight" panose="020B0604020202020204" charset="0"/>
              </a:rPr>
              <a:t> </a:t>
            </a:r>
            <a:r>
              <a:rPr lang="en-AU" sz="2000" b="1" dirty="0">
                <a:solidFill>
                  <a:srgbClr val="FFC000"/>
                </a:solidFill>
                <a:latin typeface="Encode Sans ExtraLight" panose="020B0604020202020204" charset="0"/>
              </a:rPr>
              <a:t>eligible (n= 13)</a:t>
            </a:r>
          </a:p>
          <a:p>
            <a:endParaRPr lang="en-AU" sz="2000" b="1" dirty="0">
              <a:solidFill>
                <a:srgbClr val="FFC000"/>
              </a:solidFill>
              <a:latin typeface="Encode Sans ExtraLight" panose="020B0604020202020204" charset="0"/>
            </a:endParaRPr>
          </a:p>
          <a:p>
            <a:r>
              <a:rPr lang="en-AU" sz="1800" b="1" dirty="0">
                <a:solidFill>
                  <a:srgbClr val="FFC000"/>
                </a:solidFill>
                <a:latin typeface="Encode Sans ExtraLight" panose="020B0604020202020204" charset="0"/>
              </a:rPr>
              <a:t>Regional Victoria (n=3)</a:t>
            </a:r>
          </a:p>
          <a:p>
            <a:r>
              <a:rPr lang="en-AU" sz="1800" b="1" dirty="0">
                <a:solidFill>
                  <a:srgbClr val="FFC000"/>
                </a:solidFill>
                <a:latin typeface="Encode Sans ExtraLight" panose="020B0604020202020204" charset="0"/>
              </a:rPr>
              <a:t>Metro Melbourne (n=10)</a:t>
            </a:r>
          </a:p>
          <a:p>
            <a:r>
              <a:rPr lang="en-AU" sz="1800" b="1" dirty="0">
                <a:solidFill>
                  <a:srgbClr val="FFC000"/>
                </a:solidFill>
                <a:latin typeface="Encode Sans ExtraLight" panose="020B0604020202020204" charset="0"/>
              </a:rPr>
              <a:t>Episodic Mental Illness (n=13)</a:t>
            </a:r>
          </a:p>
        </p:txBody>
      </p:sp>
      <p:pic>
        <p:nvPicPr>
          <p:cNvPr id="1026" name="Picture 2" descr="Image result for division groups of people"/>
          <p:cNvPicPr>
            <a:picLocks noChangeAspect="1" noChangeArrowheads="1"/>
          </p:cNvPicPr>
          <p:nvPr/>
        </p:nvPicPr>
        <p:blipFill rotWithShape="1">
          <a:blip r:embed="rId3">
            <a:extLst>
              <a:ext uri="{28A0092B-C50C-407E-A947-70E740481C1C}">
                <a14:useLocalDpi xmlns:a14="http://schemas.microsoft.com/office/drawing/2010/main" val="0"/>
              </a:ext>
            </a:extLst>
          </a:blip>
          <a:srcRect b="7133"/>
          <a:stretch/>
        </p:blipFill>
        <p:spPr bwMode="auto">
          <a:xfrm>
            <a:off x="2670020" y="1339485"/>
            <a:ext cx="3194202" cy="2476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70798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600" y="118061"/>
            <a:ext cx="7497000" cy="549600"/>
          </a:xfrm>
        </p:spPr>
        <p:txBody>
          <a:bodyPr/>
          <a:lstStyle/>
          <a:p>
            <a:r>
              <a:rPr lang="en-AU" dirty="0"/>
              <a:t>INTERVIEWS WITH NDIS PROFESSIONALS (N=10) </a:t>
            </a: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5</a:t>
            </a:fld>
            <a:endParaRPr lang="en"/>
          </a:p>
        </p:txBody>
      </p:sp>
      <p:graphicFrame>
        <p:nvGraphicFramePr>
          <p:cNvPr id="5" name="Chart 4"/>
          <p:cNvGraphicFramePr>
            <a:graphicFrameLocks/>
          </p:cNvGraphicFramePr>
          <p:nvPr>
            <p:extLst>
              <p:ext uri="{D42A27DB-BD31-4B8C-83A1-F6EECF244321}">
                <p14:modId xmlns:p14="http://schemas.microsoft.com/office/powerpoint/2010/main" val="2116209002"/>
              </p:ext>
            </p:extLst>
          </p:nvPr>
        </p:nvGraphicFramePr>
        <p:xfrm>
          <a:off x="0" y="957944"/>
          <a:ext cx="9051263" cy="363590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383555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Shape 164"/>
          <p:cNvSpPr txBox="1">
            <a:spLocks noGrp="1"/>
          </p:cNvSpPr>
          <p:nvPr>
            <p:ph type="body" idx="1"/>
          </p:nvPr>
        </p:nvSpPr>
        <p:spPr>
          <a:xfrm>
            <a:off x="549600" y="1669700"/>
            <a:ext cx="3639000" cy="3108300"/>
          </a:xfrm>
          <a:prstGeom prst="rect">
            <a:avLst/>
          </a:prstGeom>
        </p:spPr>
        <p:txBody>
          <a:bodyPr spcFirstLastPara="1" wrap="square" lIns="91425" tIns="91425" rIns="91425" bIns="91425" anchor="t" anchorCtr="0">
            <a:noAutofit/>
          </a:bodyPr>
          <a:lstStyle/>
          <a:p>
            <a:pPr marL="0" lvl="0" indent="0" rtl="0">
              <a:spcBef>
                <a:spcPts val="600"/>
              </a:spcBef>
              <a:spcAft>
                <a:spcPts val="0"/>
              </a:spcAft>
              <a:buNone/>
            </a:pPr>
            <a:r>
              <a:rPr lang="en-AU" sz="1800" b="1" dirty="0"/>
              <a:t>Psychosocial disability</a:t>
            </a:r>
            <a:endParaRPr sz="1800" b="1" dirty="0"/>
          </a:p>
          <a:p>
            <a:pPr marL="0" lvl="0" indent="0">
              <a:buNone/>
            </a:pPr>
            <a:r>
              <a:rPr lang="en-AU" sz="1600" i="1" dirty="0"/>
              <a:t>Psychosocial disability highlights the social consequences of disability for people experiencing mental illness, as distinct from psychiatric disability, which focuses on the medically defined illness or impairment</a:t>
            </a:r>
            <a:r>
              <a:rPr lang="en-AU" sz="1400" i="1" dirty="0"/>
              <a:t>. </a:t>
            </a:r>
          </a:p>
        </p:txBody>
      </p:sp>
      <p:sp>
        <p:nvSpPr>
          <p:cNvPr id="165" name="Shape 165"/>
          <p:cNvSpPr txBox="1">
            <a:spLocks noGrp="1"/>
          </p:cNvSpPr>
          <p:nvPr>
            <p:ph type="title"/>
          </p:nvPr>
        </p:nvSpPr>
        <p:spPr>
          <a:xfrm>
            <a:off x="549600" y="361375"/>
            <a:ext cx="7497000" cy="5496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AU" dirty="0"/>
              <a:t>EXPLANATION OF KEY TERMS</a:t>
            </a:r>
          </a:p>
        </p:txBody>
      </p:sp>
      <p:sp>
        <p:nvSpPr>
          <p:cNvPr id="166" name="Shape 166"/>
          <p:cNvSpPr txBox="1">
            <a:spLocks noGrp="1"/>
          </p:cNvSpPr>
          <p:nvPr>
            <p:ph type="body" idx="2"/>
          </p:nvPr>
        </p:nvSpPr>
        <p:spPr>
          <a:xfrm>
            <a:off x="4407604" y="1669700"/>
            <a:ext cx="3639000" cy="3108300"/>
          </a:xfrm>
          <a:prstGeom prst="rect">
            <a:avLst/>
          </a:prstGeom>
        </p:spPr>
        <p:txBody>
          <a:bodyPr spcFirstLastPara="1" wrap="square" lIns="91425" tIns="91425" rIns="91425" bIns="91425" anchor="t" anchorCtr="0">
            <a:noAutofit/>
          </a:bodyPr>
          <a:lstStyle/>
          <a:p>
            <a:pPr marL="0" lvl="0" indent="0" rtl="0">
              <a:spcBef>
                <a:spcPts val="600"/>
              </a:spcBef>
              <a:spcAft>
                <a:spcPts val="0"/>
              </a:spcAft>
              <a:buNone/>
            </a:pPr>
            <a:r>
              <a:rPr lang="en-AU" sz="1800" b="1" dirty="0"/>
              <a:t>Personal Recovery </a:t>
            </a:r>
            <a:endParaRPr sz="1800" b="1" dirty="0"/>
          </a:p>
          <a:p>
            <a:pPr marL="0" lvl="0" indent="0">
              <a:buNone/>
            </a:pPr>
            <a:r>
              <a:rPr lang="en-AU" sz="1600" i="1" dirty="0"/>
              <a:t>There are two types of recovery—the clinical and </a:t>
            </a:r>
            <a:r>
              <a:rPr lang="en-AU" sz="1600" i="1" dirty="0">
                <a:solidFill>
                  <a:srgbClr val="FF6600"/>
                </a:solidFill>
              </a:rPr>
              <a:t>personal.</a:t>
            </a:r>
            <a:r>
              <a:rPr lang="en-AU" sz="1600" i="1" dirty="0"/>
              <a:t>  Personal recovery emphasises a movement away from pathology and illness, toward that of wellness and personal resilience—that which prioritises </a:t>
            </a:r>
            <a:r>
              <a:rPr lang="en-AU" sz="1600" i="1" dirty="0">
                <a:solidFill>
                  <a:srgbClr val="FF6600"/>
                </a:solidFill>
              </a:rPr>
              <a:t>recovery as a process </a:t>
            </a:r>
            <a:r>
              <a:rPr lang="en-AU" sz="1600" i="1" dirty="0"/>
              <a:t>over clinical outcome. </a:t>
            </a:r>
            <a:endParaRPr sz="1600" i="1" dirty="0"/>
          </a:p>
        </p:txBody>
      </p:sp>
      <p:sp>
        <p:nvSpPr>
          <p:cNvPr id="167" name="Shape 167"/>
          <p:cNvSpPr txBox="1">
            <a:spLocks noGrp="1"/>
          </p:cNvSpPr>
          <p:nvPr>
            <p:ph type="sldNum" idx="12"/>
          </p:nvPr>
        </p:nvSpPr>
        <p:spPr>
          <a:xfrm>
            <a:off x="8046600" y="4593850"/>
            <a:ext cx="1097400" cy="549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6</a:t>
            </a:fld>
            <a:endParaRPr/>
          </a:p>
        </p:txBody>
      </p:sp>
      <p:sp>
        <p:nvSpPr>
          <p:cNvPr id="14" name="Shape 396"/>
          <p:cNvSpPr/>
          <p:nvPr/>
        </p:nvSpPr>
        <p:spPr>
          <a:xfrm>
            <a:off x="2929967" y="910975"/>
            <a:ext cx="1385045" cy="1234644"/>
          </a:xfrm>
          <a:custGeom>
            <a:avLst/>
            <a:gdLst/>
            <a:ahLst/>
            <a:cxnLst/>
            <a:rect l="0" t="0" r="0" b="0"/>
            <a:pathLst>
              <a:path w="16218" h="14752" extrusionOk="0">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9" name="TextBox 8"/>
          <p:cNvSpPr txBox="1"/>
          <p:nvPr/>
        </p:nvSpPr>
        <p:spPr>
          <a:xfrm>
            <a:off x="2929967" y="1103427"/>
            <a:ext cx="1385045" cy="954107"/>
          </a:xfrm>
          <a:prstGeom prst="rect">
            <a:avLst/>
          </a:prstGeom>
          <a:noFill/>
        </p:spPr>
        <p:txBody>
          <a:bodyPr wrap="square" rtlCol="0">
            <a:spAutoFit/>
          </a:bodyPr>
          <a:lstStyle/>
          <a:p>
            <a:pPr algn="ctr"/>
            <a:r>
              <a:rPr lang="en-AU" sz="1050" b="1" dirty="0">
                <a:solidFill>
                  <a:schemeClr val="tx1"/>
                </a:solidFill>
                <a:latin typeface="Encode Sans ExtraLight" panose="020B0604020202020204" charset="0"/>
              </a:rPr>
              <a:t>National Mental Health Consumer and Carer Forum (2011)</a:t>
            </a:r>
          </a:p>
          <a:p>
            <a:endParaRPr lang="en-AU" dirty="0"/>
          </a:p>
        </p:txBody>
      </p:sp>
      <p:sp>
        <p:nvSpPr>
          <p:cNvPr id="16" name="Shape 396"/>
          <p:cNvSpPr/>
          <p:nvPr/>
        </p:nvSpPr>
        <p:spPr>
          <a:xfrm>
            <a:off x="6660600" y="763491"/>
            <a:ext cx="1386000" cy="1188000"/>
          </a:xfrm>
          <a:custGeom>
            <a:avLst/>
            <a:gdLst/>
            <a:ahLst/>
            <a:cxnLst/>
            <a:rect l="0" t="0" r="0" b="0"/>
            <a:pathLst>
              <a:path w="16218" h="14752" extrusionOk="0">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17" name="TextBox 16"/>
          <p:cNvSpPr txBox="1"/>
          <p:nvPr/>
        </p:nvSpPr>
        <p:spPr>
          <a:xfrm>
            <a:off x="6705742" y="1103427"/>
            <a:ext cx="1295715" cy="461665"/>
          </a:xfrm>
          <a:prstGeom prst="rect">
            <a:avLst/>
          </a:prstGeom>
          <a:noFill/>
        </p:spPr>
        <p:txBody>
          <a:bodyPr wrap="square" rtlCol="0">
            <a:spAutoFit/>
          </a:bodyPr>
          <a:lstStyle/>
          <a:p>
            <a:pPr algn="ctr"/>
            <a:r>
              <a:rPr lang="en-AU" sz="1200" b="1" dirty="0">
                <a:latin typeface="Encode Sans ExtraLight" panose="020B0604020202020204" charset="0"/>
              </a:rPr>
              <a:t>Larry Davidson (2012)</a:t>
            </a:r>
          </a:p>
        </p:txBody>
      </p:sp>
      <p:sp>
        <p:nvSpPr>
          <p:cNvPr id="5" name="TextBox 4">
            <a:extLst>
              <a:ext uri="{FF2B5EF4-FFF2-40B4-BE49-F238E27FC236}">
                <a16:creationId xmlns:a16="http://schemas.microsoft.com/office/drawing/2014/main" id="{BAE1E1DD-E032-264B-8059-017D1C5DEEFF}"/>
              </a:ext>
            </a:extLst>
          </p:cNvPr>
          <p:cNvSpPr txBox="1"/>
          <p:nvPr/>
        </p:nvSpPr>
        <p:spPr>
          <a:xfrm rot="20526326">
            <a:off x="182545" y="1244649"/>
            <a:ext cx="1590805" cy="461665"/>
          </a:xfrm>
          <a:prstGeom prst="rect">
            <a:avLst/>
          </a:prstGeom>
          <a:noFill/>
        </p:spPr>
        <p:txBody>
          <a:bodyPr wrap="square" rtlCol="0">
            <a:spAutoFit/>
          </a:bodyPr>
          <a:lstStyle/>
          <a:p>
            <a:r>
              <a:rPr lang="en-AU" sz="2400" b="1" i="1" dirty="0">
                <a:solidFill>
                  <a:srgbClr val="FF0000"/>
                </a:solidFill>
              </a:rPr>
              <a:t>Episodic</a:t>
            </a:r>
            <a:endParaRPr lang="en-US" sz="2400" b="1" dirty="0">
              <a:solidFill>
                <a:srgbClr val="FF0000"/>
              </a:solidFill>
            </a:endParaRPr>
          </a:p>
        </p:txBody>
      </p:sp>
    </p:spTree>
    <p:extLst>
      <p:ext uri="{BB962C8B-B14F-4D97-AF65-F5344CB8AC3E}">
        <p14:creationId xmlns:p14="http://schemas.microsoft.com/office/powerpoint/2010/main" val="12878950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600" y="228600"/>
            <a:ext cx="7497000" cy="682375"/>
          </a:xfrm>
        </p:spPr>
        <p:txBody>
          <a:bodyPr/>
          <a:lstStyle/>
          <a:p>
            <a:r>
              <a:rPr lang="en-AU" sz="2400" dirty="0">
                <a:solidFill>
                  <a:schemeClr val="bg1"/>
                </a:solidFill>
                <a:latin typeface="Encode Sans ExtraLight" panose="020B0604020202020204" charset="0"/>
              </a:rPr>
              <a:t>RESEARCH AIMS</a:t>
            </a:r>
            <a:endParaRPr lang="en-AU" dirty="0"/>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7</a:t>
            </a:fld>
            <a:endParaRPr lang="en"/>
          </a:p>
        </p:txBody>
      </p:sp>
      <p:sp>
        <p:nvSpPr>
          <p:cNvPr id="4" name="Rectangle 3"/>
          <p:cNvSpPr/>
          <p:nvPr/>
        </p:nvSpPr>
        <p:spPr>
          <a:xfrm>
            <a:off x="549600" y="968546"/>
            <a:ext cx="6954786" cy="3785652"/>
          </a:xfrm>
          <a:prstGeom prst="rect">
            <a:avLst/>
          </a:prstGeom>
        </p:spPr>
        <p:txBody>
          <a:bodyPr wrap="square">
            <a:spAutoFit/>
          </a:bodyPr>
          <a:lstStyle/>
          <a:p>
            <a:pPr marL="285750" indent="-285750">
              <a:buClr>
                <a:srgbClr val="FF6600"/>
              </a:buClr>
              <a:buFont typeface="Wingdings" panose="05000000000000000000" pitchFamily="2" charset="2"/>
              <a:buChar char="§"/>
            </a:pPr>
            <a:r>
              <a:rPr lang="en-AU" sz="2400" dirty="0">
                <a:solidFill>
                  <a:schemeClr val="bg1"/>
                </a:solidFill>
                <a:latin typeface="Encode Sans ExtraLight" panose="020B0604020202020204" charset="0"/>
              </a:rPr>
              <a:t>generate insights for future policy and practice by highlighting the consequences of NDIS design, rules and regulations and eligibility determinations for  people experiencing mental illness</a:t>
            </a:r>
          </a:p>
          <a:p>
            <a:pPr marL="285750" indent="-285750">
              <a:buClr>
                <a:srgbClr val="FF6600"/>
              </a:buClr>
              <a:buFont typeface="Wingdings" panose="05000000000000000000" pitchFamily="2" charset="2"/>
              <a:buChar char="§"/>
            </a:pPr>
            <a:endParaRPr lang="en-AU" sz="2400" dirty="0">
              <a:solidFill>
                <a:schemeClr val="bg1"/>
              </a:solidFill>
              <a:latin typeface="Encode Sans ExtraLight" panose="020B0604020202020204" charset="0"/>
            </a:endParaRPr>
          </a:p>
          <a:p>
            <a:pPr marL="285750" indent="-285750">
              <a:buClr>
                <a:srgbClr val="FF6600"/>
              </a:buClr>
              <a:buFont typeface="Wingdings" panose="05000000000000000000" pitchFamily="2" charset="2"/>
              <a:buChar char="§"/>
            </a:pPr>
            <a:r>
              <a:rPr lang="en-AU" sz="2400" dirty="0">
                <a:solidFill>
                  <a:schemeClr val="bg1"/>
                </a:solidFill>
                <a:latin typeface="Encode Sans ExtraLight" panose="020B0604020202020204" charset="0"/>
              </a:rPr>
              <a:t>contribute new knowledge regarding access and equity, choice and control, recovery and social inclusion in the National Disability Insurance Scheme</a:t>
            </a:r>
            <a:endParaRPr lang="en-AU" sz="2400" dirty="0">
              <a:latin typeface="Encode Sans ExtraLight" panose="020B0604020202020204" charset="0"/>
            </a:endParaRPr>
          </a:p>
          <a:p>
            <a:pPr marL="285750" indent="-285750">
              <a:buClr>
                <a:srgbClr val="FF6600"/>
              </a:buClr>
              <a:buFont typeface="Wingdings" panose="05000000000000000000" pitchFamily="2" charset="2"/>
              <a:buChar char="§"/>
            </a:pPr>
            <a:endParaRPr lang="en-AU" sz="2400" dirty="0">
              <a:solidFill>
                <a:schemeClr val="bg1"/>
              </a:solidFill>
              <a:latin typeface="Encode Sans ExtraLight" panose="020B0604020202020204" charset="0"/>
            </a:endParaRPr>
          </a:p>
        </p:txBody>
      </p:sp>
    </p:spTree>
    <p:extLst>
      <p:ext uri="{BB962C8B-B14F-4D97-AF65-F5344CB8AC3E}">
        <p14:creationId xmlns:p14="http://schemas.microsoft.com/office/powerpoint/2010/main" val="28564375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Shape 245"/>
          <p:cNvSpPr txBox="1">
            <a:spLocks noGrp="1"/>
          </p:cNvSpPr>
          <p:nvPr>
            <p:ph type="title"/>
          </p:nvPr>
        </p:nvSpPr>
        <p:spPr>
          <a:xfrm>
            <a:off x="549600" y="361375"/>
            <a:ext cx="7497000" cy="549600"/>
          </a:xfrm>
          <a:prstGeom prst="rect">
            <a:avLst/>
          </a:prstGeom>
        </p:spPr>
        <p:txBody>
          <a:bodyPr spcFirstLastPara="1" wrap="square" lIns="91425" tIns="91425" rIns="91425" bIns="91425" anchor="b" anchorCtr="0">
            <a:noAutofit/>
          </a:bodyPr>
          <a:lstStyle/>
          <a:p>
            <a:pPr lvl="0"/>
            <a:r>
              <a:rPr lang="en-AU" dirty="0"/>
              <a:t>RESEARCH QUESTIONS</a:t>
            </a:r>
          </a:p>
        </p:txBody>
      </p:sp>
      <p:sp>
        <p:nvSpPr>
          <p:cNvPr id="246" name="Shape 246"/>
          <p:cNvSpPr txBox="1">
            <a:spLocks noGrp="1"/>
          </p:cNvSpPr>
          <p:nvPr>
            <p:ph type="sldNum" idx="12"/>
          </p:nvPr>
        </p:nvSpPr>
        <p:spPr>
          <a:xfrm>
            <a:off x="8046600" y="4593850"/>
            <a:ext cx="1097400" cy="549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8</a:t>
            </a:fld>
            <a:endParaRPr/>
          </a:p>
        </p:txBody>
      </p:sp>
      <p:sp>
        <p:nvSpPr>
          <p:cNvPr id="247" name="Shape 247"/>
          <p:cNvSpPr/>
          <p:nvPr/>
        </p:nvSpPr>
        <p:spPr>
          <a:xfrm>
            <a:off x="326571" y="2417861"/>
            <a:ext cx="2430201" cy="2034396"/>
          </a:xfrm>
          <a:prstGeom prst="rect">
            <a:avLst/>
          </a:prstGeom>
          <a:noFill/>
          <a:ln w="19050" cap="flat" cmpd="sng">
            <a:solidFill>
              <a:srgbClr val="BA3B21"/>
            </a:solidFill>
            <a:prstDash val="solid"/>
            <a:miter lim="8000"/>
            <a:headEnd type="none" w="sm" len="sm"/>
            <a:tailEnd type="none" w="sm" len="sm"/>
          </a:ln>
        </p:spPr>
        <p:txBody>
          <a:bodyPr spcFirstLastPara="1" wrap="square" lIns="91425" tIns="91425" rIns="91425" bIns="91425" anchor="ctr" anchorCtr="0">
            <a:noAutofit/>
          </a:bodyPr>
          <a:lstStyle/>
          <a:p>
            <a:pPr lvl="0">
              <a:lnSpc>
                <a:spcPct val="115000"/>
              </a:lnSpc>
              <a:spcBef>
                <a:spcPts val="600"/>
              </a:spcBef>
              <a:buClr>
                <a:srgbClr val="F55C21"/>
              </a:buClr>
              <a:buSzPts val="1800"/>
            </a:pPr>
            <a:r>
              <a:rPr lang="en-AU" sz="1600" dirty="0">
                <a:solidFill>
                  <a:srgbClr val="FFFFFF"/>
                </a:solidFill>
                <a:latin typeface="Encode Sans ExtraLight"/>
                <a:sym typeface="Encode Sans ExtraLight"/>
              </a:rPr>
              <a:t>How is access to the NDIS negotiated and understood? </a:t>
            </a:r>
          </a:p>
        </p:txBody>
      </p:sp>
      <p:sp>
        <p:nvSpPr>
          <p:cNvPr id="248" name="Shape 248"/>
          <p:cNvSpPr/>
          <p:nvPr/>
        </p:nvSpPr>
        <p:spPr>
          <a:xfrm>
            <a:off x="5886858" y="2417863"/>
            <a:ext cx="2430201" cy="2034396"/>
          </a:xfrm>
          <a:prstGeom prst="rect">
            <a:avLst/>
          </a:prstGeom>
          <a:noFill/>
          <a:ln w="19050" cap="flat" cmpd="sng">
            <a:solidFill>
              <a:srgbClr val="BA3B21"/>
            </a:solidFill>
            <a:prstDash val="solid"/>
            <a:miter lim="8000"/>
            <a:headEnd type="none" w="sm" len="sm"/>
            <a:tailEnd type="none" w="sm" len="sm"/>
          </a:ln>
        </p:spPr>
        <p:txBody>
          <a:bodyPr spcFirstLastPara="1" wrap="square" lIns="91425" tIns="91425" rIns="91425" bIns="91425" anchor="ctr" anchorCtr="0">
            <a:noAutofit/>
          </a:bodyPr>
          <a:lstStyle/>
          <a:p>
            <a:pPr marL="114300" lvl="0">
              <a:lnSpc>
                <a:spcPct val="115000"/>
              </a:lnSpc>
              <a:spcBef>
                <a:spcPts val="600"/>
              </a:spcBef>
              <a:buClr>
                <a:srgbClr val="F55C21"/>
              </a:buClr>
              <a:buSzPts val="1800"/>
            </a:pPr>
            <a:r>
              <a:rPr lang="en-AU" sz="1600" dirty="0">
                <a:solidFill>
                  <a:srgbClr val="FFFFFF"/>
                </a:solidFill>
                <a:latin typeface="Encode Sans ExtraLight"/>
                <a:sym typeface="Encode Sans ExtraLight"/>
              </a:rPr>
              <a:t>What are the social justice implications of NDIS access and eligibility determinations for people experiencing episodic mental illness?</a:t>
            </a:r>
          </a:p>
        </p:txBody>
      </p:sp>
      <p:sp>
        <p:nvSpPr>
          <p:cNvPr id="249" name="Shape 249"/>
          <p:cNvSpPr/>
          <p:nvPr/>
        </p:nvSpPr>
        <p:spPr>
          <a:xfrm>
            <a:off x="3106715" y="2417864"/>
            <a:ext cx="2430201" cy="2034396"/>
          </a:xfrm>
          <a:prstGeom prst="rect">
            <a:avLst/>
          </a:prstGeom>
          <a:noFill/>
          <a:ln w="19050" cap="flat" cmpd="sng">
            <a:solidFill>
              <a:srgbClr val="BA3B21"/>
            </a:solidFill>
            <a:prstDash val="solid"/>
            <a:miter lim="8000"/>
            <a:headEnd type="none" w="sm" len="sm"/>
            <a:tailEnd type="none" w="sm" len="sm"/>
          </a:ln>
        </p:spPr>
        <p:txBody>
          <a:bodyPr spcFirstLastPara="1" wrap="square" lIns="91425" tIns="91425" rIns="91425" bIns="91425" anchor="ctr" anchorCtr="0">
            <a:noAutofit/>
          </a:bodyPr>
          <a:lstStyle/>
          <a:p>
            <a:pPr marL="114300" lvl="0">
              <a:lnSpc>
                <a:spcPct val="115000"/>
              </a:lnSpc>
              <a:spcBef>
                <a:spcPts val="600"/>
              </a:spcBef>
              <a:buClr>
                <a:srgbClr val="F55C21"/>
              </a:buClr>
              <a:buSzPts val="1800"/>
            </a:pPr>
            <a:r>
              <a:rPr lang="en-AU" sz="1600" dirty="0">
                <a:solidFill>
                  <a:srgbClr val="FFFFFF"/>
                </a:solidFill>
                <a:latin typeface="Encode Sans ExtraLight"/>
                <a:sym typeface="Encode Sans ExtraLight"/>
              </a:rPr>
              <a:t>What are the barriers to and facilitators of:</a:t>
            </a:r>
          </a:p>
          <a:p>
            <a:pPr marL="114300" lvl="0">
              <a:lnSpc>
                <a:spcPct val="115000"/>
              </a:lnSpc>
              <a:spcBef>
                <a:spcPts val="600"/>
              </a:spcBef>
              <a:buClr>
                <a:srgbClr val="F55C21"/>
              </a:buClr>
              <a:buSzPts val="1800"/>
            </a:pPr>
            <a:r>
              <a:rPr lang="en-AU" sz="1600" dirty="0">
                <a:solidFill>
                  <a:srgbClr val="FFFFFF"/>
                </a:solidFill>
                <a:latin typeface="Encode Sans ExtraLight"/>
                <a:sym typeface="Encode Sans ExtraLight"/>
              </a:rPr>
              <a:t>- choice and control?</a:t>
            </a:r>
          </a:p>
          <a:p>
            <a:pPr marL="114300" lvl="0">
              <a:lnSpc>
                <a:spcPct val="115000"/>
              </a:lnSpc>
              <a:spcBef>
                <a:spcPts val="600"/>
              </a:spcBef>
              <a:buClr>
                <a:srgbClr val="F55C21"/>
              </a:buClr>
              <a:buSzPts val="1800"/>
            </a:pPr>
            <a:r>
              <a:rPr lang="en-AU" sz="1600" dirty="0">
                <a:solidFill>
                  <a:srgbClr val="FFFFFF"/>
                </a:solidFill>
                <a:latin typeface="Encode Sans ExtraLight"/>
                <a:sym typeface="Encode Sans ExtraLight"/>
              </a:rPr>
              <a:t>- personal recovery?</a:t>
            </a:r>
          </a:p>
        </p:txBody>
      </p:sp>
      <p:cxnSp>
        <p:nvCxnSpPr>
          <p:cNvPr id="250" name="Shape 250"/>
          <p:cNvCxnSpPr>
            <a:cxnSpLocks/>
            <a:stCxn id="247" idx="3"/>
            <a:endCxn id="249" idx="1"/>
          </p:cNvCxnSpPr>
          <p:nvPr/>
        </p:nvCxnSpPr>
        <p:spPr>
          <a:xfrm>
            <a:off x="2756772" y="3435059"/>
            <a:ext cx="349943" cy="3"/>
          </a:xfrm>
          <a:prstGeom prst="straightConnector1">
            <a:avLst/>
          </a:prstGeom>
          <a:noFill/>
          <a:ln w="9525" cap="flat" cmpd="sng">
            <a:solidFill>
              <a:srgbClr val="F55C21"/>
            </a:solidFill>
            <a:prstDash val="dash"/>
            <a:round/>
            <a:headEnd type="diamond" w="lg" len="lg"/>
            <a:tailEnd type="diamond" w="lg" len="lg"/>
          </a:ln>
        </p:spPr>
      </p:cxnSp>
      <p:cxnSp>
        <p:nvCxnSpPr>
          <p:cNvPr id="251" name="Shape 251"/>
          <p:cNvCxnSpPr>
            <a:cxnSpLocks/>
            <a:stCxn id="249" idx="3"/>
            <a:endCxn id="248" idx="1"/>
          </p:cNvCxnSpPr>
          <p:nvPr/>
        </p:nvCxnSpPr>
        <p:spPr>
          <a:xfrm flipV="1">
            <a:off x="5536916" y="3435061"/>
            <a:ext cx="349942" cy="1"/>
          </a:xfrm>
          <a:prstGeom prst="straightConnector1">
            <a:avLst/>
          </a:prstGeom>
          <a:noFill/>
          <a:ln w="9525" cap="flat" cmpd="sng">
            <a:solidFill>
              <a:srgbClr val="F55C21"/>
            </a:solidFill>
            <a:prstDash val="dash"/>
            <a:round/>
            <a:headEnd type="diamond" w="lg" len="lg"/>
            <a:tailEnd type="diamond" w="lg" len="lg"/>
          </a:ln>
        </p:spPr>
      </p:cxnSp>
      <p:sp>
        <p:nvSpPr>
          <p:cNvPr id="9" name="Shape 247"/>
          <p:cNvSpPr/>
          <p:nvPr/>
        </p:nvSpPr>
        <p:spPr>
          <a:xfrm>
            <a:off x="2059320" y="959991"/>
            <a:ext cx="4679575" cy="1309899"/>
          </a:xfrm>
          <a:prstGeom prst="rect">
            <a:avLst/>
          </a:prstGeom>
          <a:noFill/>
          <a:ln w="19050" cap="flat" cmpd="sng">
            <a:solidFill>
              <a:srgbClr val="BA3B21"/>
            </a:solidFill>
            <a:prstDash val="solid"/>
            <a:miter lim="8000"/>
            <a:headEnd type="none" w="sm" len="sm"/>
            <a:tailEnd type="none" w="sm" len="sm"/>
          </a:ln>
        </p:spPr>
        <p:txBody>
          <a:bodyPr spcFirstLastPara="1" wrap="square" lIns="91425" tIns="91425" rIns="91425" bIns="91425" anchor="ctr" anchorCtr="0">
            <a:noAutofit/>
          </a:bodyPr>
          <a:lstStyle/>
          <a:p>
            <a:pPr lvl="0" algn="ctr"/>
            <a:r>
              <a:rPr lang="en-AU" sz="2000" dirty="0">
                <a:solidFill>
                  <a:schemeClr val="bg1"/>
                </a:solidFill>
              </a:rPr>
              <a:t>How are people who experience episodic mental illness affected by the NDIS design and governing processes? </a:t>
            </a:r>
            <a:endParaRPr sz="2000" dirty="0">
              <a:solidFill>
                <a:schemeClr val="bg1"/>
              </a:solidFill>
              <a:latin typeface="Encode Sans ExtraLight"/>
              <a:ea typeface="Encode Sans ExtraLight"/>
              <a:cs typeface="Encode Sans ExtraLight"/>
              <a:sym typeface="Encode Sans ExtraLight"/>
            </a:endParaRPr>
          </a:p>
        </p:txBody>
      </p:sp>
    </p:spTree>
    <p:extLst>
      <p:ext uri="{BB962C8B-B14F-4D97-AF65-F5344CB8AC3E}">
        <p14:creationId xmlns:p14="http://schemas.microsoft.com/office/powerpoint/2010/main" val="15298622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599" y="516835"/>
            <a:ext cx="8223339" cy="490330"/>
          </a:xfrm>
        </p:spPr>
        <p:txBody>
          <a:bodyPr/>
          <a:lstStyle/>
          <a:p>
            <a:r>
              <a:rPr lang="en-AU" sz="2400" dirty="0"/>
              <a:t/>
            </a:r>
            <a:br>
              <a:rPr lang="en-AU" sz="2400" dirty="0"/>
            </a:br>
            <a:r>
              <a:rPr lang="en-AU" sz="2400" dirty="0"/>
              <a:t>MAIN FINDINGS - </a:t>
            </a:r>
            <a:r>
              <a:rPr lang="en-AU" dirty="0">
                <a:solidFill>
                  <a:srgbClr val="FF0000"/>
                </a:solidFill>
                <a:latin typeface="Encode Sans ExtraLight" panose="020B0604020202020204" charset="0"/>
              </a:rPr>
              <a:t>have policy implications for the design of the NDIS. </a:t>
            </a:r>
            <a:br>
              <a:rPr lang="en-AU" dirty="0">
                <a:solidFill>
                  <a:srgbClr val="FF0000"/>
                </a:solidFill>
                <a:latin typeface="Encode Sans ExtraLight" panose="020B0604020202020204" charset="0"/>
              </a:rPr>
            </a:br>
            <a:endParaRPr lang="en-AU" dirty="0"/>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9</a:t>
            </a:fld>
            <a:endParaRPr lang="en"/>
          </a:p>
        </p:txBody>
      </p:sp>
      <p:sp>
        <p:nvSpPr>
          <p:cNvPr id="4" name="Rectangle 3"/>
          <p:cNvSpPr/>
          <p:nvPr/>
        </p:nvSpPr>
        <p:spPr>
          <a:xfrm>
            <a:off x="218662" y="1292088"/>
            <a:ext cx="7894200" cy="3231654"/>
          </a:xfrm>
          <a:prstGeom prst="rect">
            <a:avLst/>
          </a:prstGeom>
        </p:spPr>
        <p:txBody>
          <a:bodyPr wrap="square">
            <a:spAutoFit/>
          </a:bodyPr>
          <a:lstStyle/>
          <a:p>
            <a:pPr marL="342900" indent="-342900">
              <a:spcAft>
                <a:spcPts val="2400"/>
              </a:spcAft>
              <a:buClr>
                <a:srgbClr val="FF6600"/>
              </a:buClr>
              <a:buFont typeface="+mj-lt"/>
              <a:buAutoNum type="arabicPeriod"/>
            </a:pPr>
            <a:r>
              <a:rPr lang="en-AU" sz="1800" dirty="0">
                <a:solidFill>
                  <a:schemeClr val="bg1"/>
                </a:solidFill>
                <a:latin typeface="Encode Sans ExtraLight" panose="020B0604020202020204" charset="0"/>
              </a:rPr>
              <a:t>System-level structural barriers and rationing decisions applied by NDIS professionals (who serve as gateway operators to the scheme) lead to different pathways for people experiencing mental illness</a:t>
            </a:r>
          </a:p>
          <a:p>
            <a:pPr>
              <a:spcAft>
                <a:spcPts val="2400"/>
              </a:spcAft>
              <a:buClr>
                <a:srgbClr val="FF6600"/>
              </a:buClr>
            </a:pPr>
            <a:endParaRPr lang="en-AU" sz="1800" dirty="0">
              <a:solidFill>
                <a:schemeClr val="bg1"/>
              </a:solidFill>
              <a:latin typeface="Encode Sans ExtraLight" panose="020B0604020202020204" charset="0"/>
            </a:endParaRPr>
          </a:p>
          <a:p>
            <a:pPr marL="342900" indent="-342900">
              <a:spcAft>
                <a:spcPts val="2400"/>
              </a:spcAft>
              <a:buClr>
                <a:srgbClr val="FF6600"/>
              </a:buClr>
              <a:buFont typeface="+mj-lt"/>
              <a:buAutoNum type="arabicPeriod"/>
            </a:pPr>
            <a:endParaRPr lang="en-AU" sz="1800" dirty="0">
              <a:solidFill>
                <a:schemeClr val="bg1"/>
              </a:solidFill>
              <a:latin typeface="Encode Sans ExtraLight" panose="020B0604020202020204" charset="0"/>
            </a:endParaRPr>
          </a:p>
          <a:p>
            <a:pPr marL="342900" indent="-342900">
              <a:spcAft>
                <a:spcPts val="2400"/>
              </a:spcAft>
              <a:buClr>
                <a:srgbClr val="FF6600"/>
              </a:buClr>
              <a:buFont typeface="+mj-lt"/>
              <a:buAutoNum type="arabicPeriod"/>
            </a:pPr>
            <a:endParaRPr lang="en-AU" sz="1800" dirty="0">
              <a:solidFill>
                <a:schemeClr val="bg1"/>
              </a:solidFill>
              <a:latin typeface="Encode Sans ExtraLight" panose="020B0604020202020204" charset="0"/>
            </a:endParaRPr>
          </a:p>
          <a:p>
            <a:pPr>
              <a:buClr>
                <a:srgbClr val="FF6600"/>
              </a:buClr>
            </a:pPr>
            <a:endParaRPr lang="en-AU" sz="1600" dirty="0">
              <a:solidFill>
                <a:schemeClr val="bg1"/>
              </a:solidFill>
              <a:latin typeface="Encode Sans ExtraLight" panose="020B0604020202020204" charset="0"/>
            </a:endParaRPr>
          </a:p>
        </p:txBody>
      </p:sp>
      <p:sp>
        <p:nvSpPr>
          <p:cNvPr id="5" name="Shape 247"/>
          <p:cNvSpPr/>
          <p:nvPr/>
        </p:nvSpPr>
        <p:spPr>
          <a:xfrm>
            <a:off x="378485" y="2673465"/>
            <a:ext cx="3358628" cy="1328692"/>
          </a:xfrm>
          <a:prstGeom prst="rect">
            <a:avLst/>
          </a:prstGeom>
          <a:noFill/>
          <a:ln w="19050" cap="flat" cmpd="sng">
            <a:solidFill>
              <a:srgbClr val="BA3B21"/>
            </a:solidFill>
            <a:prstDash val="solid"/>
            <a:miter lim="8000"/>
            <a:headEnd type="none" w="sm" len="sm"/>
            <a:tailEnd type="none" w="sm" len="sm"/>
          </a:ln>
        </p:spPr>
        <p:txBody>
          <a:bodyPr spcFirstLastPara="1" wrap="square" lIns="91425" tIns="91425" rIns="91425" bIns="91425" anchor="ctr" anchorCtr="1">
            <a:noAutofit/>
          </a:bodyPr>
          <a:lstStyle/>
          <a:p>
            <a:pPr marL="101600" lvl="0" algn="ctr">
              <a:lnSpc>
                <a:spcPct val="115000"/>
              </a:lnSpc>
              <a:spcBef>
                <a:spcPts val="600"/>
              </a:spcBef>
              <a:buClr>
                <a:srgbClr val="F55C21"/>
              </a:buClr>
              <a:buSzPts val="2000"/>
            </a:pPr>
            <a:r>
              <a:rPr lang="en-AU" dirty="0">
                <a:solidFill>
                  <a:srgbClr val="FF0000"/>
                </a:solidFill>
                <a:latin typeface="Encode Sans ExtraLight" panose="020B0604020202020204" charset="0"/>
              </a:rPr>
              <a:t>one pathway </a:t>
            </a:r>
            <a:r>
              <a:rPr lang="en-AU" dirty="0" smtClean="0">
                <a:solidFill>
                  <a:schemeClr val="bg1"/>
                </a:solidFill>
                <a:latin typeface="Encode Sans ExtraLight" panose="020B0604020202020204" charset="0"/>
              </a:rPr>
              <a:t>for </a:t>
            </a:r>
            <a:r>
              <a:rPr lang="en-AU" dirty="0">
                <a:solidFill>
                  <a:schemeClr val="bg1"/>
                </a:solidFill>
                <a:latin typeface="Encode Sans ExtraLight" panose="020B0604020202020204" charset="0"/>
              </a:rPr>
              <a:t>those who are NDIS </a:t>
            </a:r>
            <a:r>
              <a:rPr lang="en-AU" dirty="0" smtClean="0">
                <a:solidFill>
                  <a:schemeClr val="bg1"/>
                </a:solidFill>
                <a:latin typeface="Encode Sans ExtraLight" panose="020B0604020202020204" charset="0"/>
              </a:rPr>
              <a:t>eligible </a:t>
            </a:r>
            <a:r>
              <a:rPr lang="en-AU" dirty="0">
                <a:solidFill>
                  <a:schemeClr val="bg1"/>
                </a:solidFill>
                <a:latin typeface="Encode Sans ExtraLight" panose="020B0604020202020204" charset="0"/>
              </a:rPr>
              <a:t>is to greater access to choice and control and social inclusion</a:t>
            </a:r>
            <a:endParaRPr sz="1600" dirty="0">
              <a:solidFill>
                <a:srgbClr val="FFFFFF"/>
              </a:solidFill>
              <a:latin typeface="Encode Sans ExtraLight"/>
              <a:ea typeface="Encode Sans ExtraLight"/>
              <a:cs typeface="Encode Sans ExtraLight"/>
              <a:sym typeface="Encode Sans ExtraLight"/>
            </a:endParaRPr>
          </a:p>
        </p:txBody>
      </p:sp>
      <p:sp>
        <p:nvSpPr>
          <p:cNvPr id="6" name="Shape 249"/>
          <p:cNvSpPr/>
          <p:nvPr/>
        </p:nvSpPr>
        <p:spPr>
          <a:xfrm>
            <a:off x="4446104" y="2685836"/>
            <a:ext cx="3725628" cy="1306221"/>
          </a:xfrm>
          <a:prstGeom prst="rect">
            <a:avLst/>
          </a:prstGeom>
          <a:noFill/>
          <a:ln w="19050" cap="flat" cmpd="sng">
            <a:solidFill>
              <a:srgbClr val="BA3B21"/>
            </a:solidFill>
            <a:prstDash val="solid"/>
            <a:miter lim="8000"/>
            <a:headEnd type="none" w="sm" len="sm"/>
            <a:tailEnd type="none" w="sm" len="sm"/>
          </a:ln>
        </p:spPr>
        <p:txBody>
          <a:bodyPr spcFirstLastPara="1" wrap="square" lIns="91425" tIns="91425" rIns="91425" bIns="91425" anchor="ctr" anchorCtr="0">
            <a:noAutofit/>
          </a:bodyPr>
          <a:lstStyle/>
          <a:p>
            <a:pPr marL="413100">
              <a:spcAft>
                <a:spcPts val="2400"/>
              </a:spcAft>
              <a:buClr>
                <a:srgbClr val="FF6600"/>
              </a:buClr>
            </a:pPr>
            <a:endParaRPr lang="en-AU" dirty="0">
              <a:solidFill>
                <a:schemeClr val="bg1"/>
              </a:solidFill>
              <a:latin typeface="Encode Sans ExtraLight" panose="020B0604020202020204" charset="0"/>
            </a:endParaRPr>
          </a:p>
          <a:p>
            <a:pPr marL="413100" algn="ctr">
              <a:spcAft>
                <a:spcPts val="2400"/>
              </a:spcAft>
              <a:buClr>
                <a:srgbClr val="FF6600"/>
              </a:buClr>
            </a:pPr>
            <a:r>
              <a:rPr lang="en-AU" dirty="0">
                <a:solidFill>
                  <a:schemeClr val="bg1"/>
                </a:solidFill>
                <a:latin typeface="Encode Sans ExtraLight" panose="020B0604020202020204" charset="0"/>
              </a:rPr>
              <a:t>the </a:t>
            </a:r>
            <a:r>
              <a:rPr lang="en-AU" dirty="0">
                <a:solidFill>
                  <a:srgbClr val="FF0000"/>
                </a:solidFill>
                <a:latin typeface="Encode Sans ExtraLight" panose="020B0604020202020204" charset="0"/>
              </a:rPr>
              <a:t>other pathway</a:t>
            </a:r>
            <a:r>
              <a:rPr lang="en-AU" dirty="0">
                <a:solidFill>
                  <a:schemeClr val="bg1"/>
                </a:solidFill>
                <a:latin typeface="Encode Sans ExtraLight" panose="020B0604020202020204" charset="0"/>
              </a:rPr>
              <a:t>; for those ineligible the future is less certain,  as funds are being directed away from existing services toward the NDIS highlighting a service gap.</a:t>
            </a:r>
          </a:p>
        </p:txBody>
      </p:sp>
      <p:sp>
        <p:nvSpPr>
          <p:cNvPr id="7" name="Down Arrow 6"/>
          <p:cNvSpPr/>
          <p:nvPr/>
        </p:nvSpPr>
        <p:spPr>
          <a:xfrm>
            <a:off x="1338470" y="2186446"/>
            <a:ext cx="1000539" cy="404191"/>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Down Arrow 7"/>
          <p:cNvSpPr/>
          <p:nvPr/>
        </p:nvSpPr>
        <p:spPr>
          <a:xfrm>
            <a:off x="5808648" y="2174180"/>
            <a:ext cx="1000539" cy="404191"/>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41351933"/>
      </p:ext>
    </p:extLst>
  </p:cSld>
  <p:clrMapOvr>
    <a:masterClrMapping/>
  </p:clrMapOvr>
</p:sld>
</file>

<file path=ppt/theme/theme1.xml><?xml version="1.0" encoding="utf-8"?>
<a:theme xmlns:a="http://schemas.openxmlformats.org/drawingml/2006/main" name="Laertes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1892</TotalTime>
  <Words>4286</Words>
  <Application>Microsoft Office PowerPoint</Application>
  <PresentationFormat>On-screen Show (16:9)</PresentationFormat>
  <Paragraphs>330</Paragraphs>
  <Slides>34</Slides>
  <Notes>29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Encode Sans</vt:lpstr>
      <vt:lpstr>Wingdings</vt:lpstr>
      <vt:lpstr>Arial</vt:lpstr>
      <vt:lpstr>Times New Roman</vt:lpstr>
      <vt:lpstr>Ogilvy Sans</vt:lpstr>
      <vt:lpstr>Encode Sans ExtraLight</vt:lpstr>
      <vt:lpstr>맑은 고딕</vt:lpstr>
      <vt:lpstr>Laertes template</vt:lpstr>
      <vt:lpstr>Gateways and Gatekeepers: An exploration of the issues facing people with episodic mental illness – during transition to the  National Disability Insurance Scheme  Dr Elizabeth (Liz) Hudson Presentation to Advocacy Sector Conversation Forum 9th June 2021</vt:lpstr>
      <vt:lpstr>690,000</vt:lpstr>
      <vt:lpstr>PROJECT TIMELINE</vt:lpstr>
      <vt:lpstr> INTERVIEWS WITH PEOPLE EXPERIENCING MENTAL ILLNESS (n=20)</vt:lpstr>
      <vt:lpstr>INTERVIEWS WITH NDIS PROFESSIONALS (N=10) </vt:lpstr>
      <vt:lpstr>EXPLANATION OF KEY TERMS</vt:lpstr>
      <vt:lpstr>RESEARCH AIMS</vt:lpstr>
      <vt:lpstr>RESEARCH QUESTIONS</vt:lpstr>
      <vt:lpstr> MAIN FINDINGS - have policy implications for the design of the NDIS.  </vt:lpstr>
      <vt:lpstr>MAIN FINDINGS cntd</vt:lpstr>
      <vt:lpstr>THEMES -RESEARCH QUESTIONS addressed by  3 emergent major themes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Assessments – what does the future look like? </vt:lpstr>
      <vt:lpstr>PowerPoint Presentation</vt:lpstr>
      <vt:lpstr>PowerPoint Presentation</vt:lpstr>
      <vt:lpstr>PowerPoint Presentation</vt:lpstr>
      <vt:lpstr>PowerPoint Presentation</vt:lpstr>
      <vt:lpstr>PowerPoint Presentation</vt:lpstr>
      <vt:lpstr>PowerPoint Presentation</vt:lpstr>
      <vt:lpstr>APPROACHES TO RECOVERY</vt:lpstr>
      <vt:lpstr>PowerPoint Presentation</vt:lpstr>
      <vt:lpstr>PowerPoint Presentation</vt:lpstr>
      <vt:lpstr>Sub Theme- That’s not very-insurancey</vt:lpstr>
      <vt:lpstr> MAIN FINDINGS - have policy implications for the design of the NDIS.  </vt:lpstr>
      <vt:lpstr>MAIN FINDINGS cntd</vt:lpstr>
      <vt:lpstr>PowerPoint Presentation</vt:lpstr>
      <vt:lpstr>PowerPoint Presentation</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Liz Hudson</dc:creator>
  <cp:lastModifiedBy>Liz Hudson</cp:lastModifiedBy>
  <cp:revision>82</cp:revision>
  <cp:lastPrinted>2020-08-17T00:12:41Z</cp:lastPrinted>
  <dcterms:modified xsi:type="dcterms:W3CDTF">2021-06-06T22:21:35Z</dcterms:modified>
</cp:coreProperties>
</file>