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3" r:id="rId1"/>
  </p:sldMasterIdLst>
  <p:notesMasterIdLst>
    <p:notesMasterId r:id="rId34"/>
  </p:notesMasterIdLst>
  <p:sldIdLst>
    <p:sldId id="256" r:id="rId2"/>
    <p:sldId id="477" r:id="rId3"/>
    <p:sldId id="467" r:id="rId4"/>
    <p:sldId id="466" r:id="rId5"/>
    <p:sldId id="260" r:id="rId6"/>
    <p:sldId id="444" r:id="rId7"/>
    <p:sldId id="468" r:id="rId8"/>
    <p:sldId id="257" r:id="rId9"/>
    <p:sldId id="258" r:id="rId10"/>
    <p:sldId id="469" r:id="rId11"/>
    <p:sldId id="478" r:id="rId12"/>
    <p:sldId id="470" r:id="rId13"/>
    <p:sldId id="479" r:id="rId14"/>
    <p:sldId id="471" r:id="rId15"/>
    <p:sldId id="480" r:id="rId16"/>
    <p:sldId id="481" r:id="rId17"/>
    <p:sldId id="483" r:id="rId18"/>
    <p:sldId id="482" r:id="rId19"/>
    <p:sldId id="484" r:id="rId20"/>
    <p:sldId id="473" r:id="rId21"/>
    <p:sldId id="485" r:id="rId22"/>
    <p:sldId id="488" r:id="rId23"/>
    <p:sldId id="486" r:id="rId24"/>
    <p:sldId id="474" r:id="rId25"/>
    <p:sldId id="494" r:id="rId26"/>
    <p:sldId id="476" r:id="rId27"/>
    <p:sldId id="487" r:id="rId28"/>
    <p:sldId id="490" r:id="rId29"/>
    <p:sldId id="491" r:id="rId30"/>
    <p:sldId id="493" r:id="rId31"/>
    <p:sldId id="492" r:id="rId32"/>
    <p:sldId id="48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69"/>
    <p:restoredTop sz="82059"/>
  </p:normalViewPr>
  <p:slideViewPr>
    <p:cSldViewPr snapToGrid="0" snapToObjects="1">
      <p:cViewPr varScale="1">
        <p:scale>
          <a:sx n="90" d="100"/>
          <a:sy n="90" d="100"/>
        </p:scale>
        <p:origin x="51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76E94D-E195-4AD9-9E90-CAC6E2CE53F7}"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7E8B46BE-3F6D-46EC-BC3D-BF9081D14D10}">
      <dgm:prSet/>
      <dgm:spPr/>
      <dgm:t>
        <a:bodyPr/>
        <a:lstStyle/>
        <a:p>
          <a:r>
            <a:rPr lang="en-AU" dirty="0"/>
            <a:t>Where the needs of people with disability are mentioned, they:</a:t>
          </a:r>
          <a:endParaRPr lang="en-US" dirty="0"/>
        </a:p>
      </dgm:t>
    </dgm:pt>
    <dgm:pt modelId="{1BD89647-ACDE-4A7C-9D96-3C147D28A4CC}" type="parTrans" cxnId="{39894CA4-EBE4-4D94-B074-73D6E43DDDB0}">
      <dgm:prSet/>
      <dgm:spPr/>
      <dgm:t>
        <a:bodyPr/>
        <a:lstStyle/>
        <a:p>
          <a:endParaRPr lang="en-US"/>
        </a:p>
      </dgm:t>
    </dgm:pt>
    <dgm:pt modelId="{F428612E-7779-402E-BCB8-2DC38A450DA1}" type="sibTrans" cxnId="{39894CA4-EBE4-4D94-B074-73D6E43DDDB0}">
      <dgm:prSet/>
      <dgm:spPr/>
      <dgm:t>
        <a:bodyPr/>
        <a:lstStyle/>
        <a:p>
          <a:endParaRPr lang="en-US"/>
        </a:p>
      </dgm:t>
    </dgm:pt>
    <dgm:pt modelId="{AED28F25-88A1-470F-A8D3-8AF4FF24A28B}">
      <dgm:prSet/>
      <dgm:spPr/>
      <dgm:t>
        <a:bodyPr/>
        <a:lstStyle/>
        <a:p>
          <a:r>
            <a:rPr lang="en-AU" dirty="0"/>
            <a:t>are assumed by non-disabled professionals without adequate consultation;</a:t>
          </a:r>
          <a:endParaRPr lang="en-US" dirty="0"/>
        </a:p>
      </dgm:t>
    </dgm:pt>
    <dgm:pt modelId="{48ED08C4-C30F-4253-BA65-8B9D016331BA}" type="parTrans" cxnId="{B5E75991-FA7A-4140-9FE5-FD2EF2F94A5B}">
      <dgm:prSet/>
      <dgm:spPr/>
      <dgm:t>
        <a:bodyPr/>
        <a:lstStyle/>
        <a:p>
          <a:endParaRPr lang="en-US"/>
        </a:p>
      </dgm:t>
    </dgm:pt>
    <dgm:pt modelId="{001E1B80-28BF-4A58-A6CF-5987721A628E}" type="sibTrans" cxnId="{B5E75991-FA7A-4140-9FE5-FD2EF2F94A5B}">
      <dgm:prSet/>
      <dgm:spPr/>
      <dgm:t>
        <a:bodyPr/>
        <a:lstStyle/>
        <a:p>
          <a:endParaRPr lang="en-US"/>
        </a:p>
      </dgm:t>
    </dgm:pt>
    <dgm:pt modelId="{9AF4F292-4675-4A81-BFEB-AFA0E026C870}">
      <dgm:prSet/>
      <dgm:spPr/>
      <dgm:t>
        <a:bodyPr/>
        <a:lstStyle/>
        <a:p>
          <a:r>
            <a:rPr lang="en-AU" dirty="0"/>
            <a:t>focus narrowly on one aspect of disability</a:t>
          </a:r>
          <a:r>
            <a:rPr lang="en-AU" b="1" dirty="0"/>
            <a:t> </a:t>
          </a:r>
          <a:r>
            <a:rPr lang="en-AU" dirty="0"/>
            <a:t>(e.g., physical impairment);</a:t>
          </a:r>
          <a:endParaRPr lang="en-US" dirty="0"/>
        </a:p>
      </dgm:t>
    </dgm:pt>
    <dgm:pt modelId="{24956F45-CF88-4F73-884E-835BA799BCA8}" type="parTrans" cxnId="{D0A40E53-C8E9-4517-8C4E-BB5930318BB9}">
      <dgm:prSet/>
      <dgm:spPr/>
      <dgm:t>
        <a:bodyPr/>
        <a:lstStyle/>
        <a:p>
          <a:endParaRPr lang="en-US"/>
        </a:p>
      </dgm:t>
    </dgm:pt>
    <dgm:pt modelId="{E55CF99E-9776-412D-BBBB-9C939B028346}" type="sibTrans" cxnId="{D0A40E53-C8E9-4517-8C4E-BB5930318BB9}">
      <dgm:prSet/>
      <dgm:spPr/>
      <dgm:t>
        <a:bodyPr/>
        <a:lstStyle/>
        <a:p>
          <a:endParaRPr lang="en-US"/>
        </a:p>
      </dgm:t>
    </dgm:pt>
    <dgm:pt modelId="{80657654-A387-45AF-A474-F27BE34E9F09}">
      <dgm:prSet/>
      <dgm:spPr/>
      <dgm:t>
        <a:bodyPr/>
        <a:lstStyle/>
        <a:p>
          <a:r>
            <a:rPr lang="en-AU" dirty="0"/>
            <a:t>are limited to the response phase of emergency management with limited attention on preparedness and recovery phases;</a:t>
          </a:r>
          <a:endParaRPr lang="en-US" dirty="0"/>
        </a:p>
      </dgm:t>
    </dgm:pt>
    <dgm:pt modelId="{5EA313AF-5D11-46AC-B96C-A198CDC1D8E1}" type="parTrans" cxnId="{A0B72904-527E-4498-914A-9D51EB7F3F67}">
      <dgm:prSet/>
      <dgm:spPr/>
      <dgm:t>
        <a:bodyPr/>
        <a:lstStyle/>
        <a:p>
          <a:endParaRPr lang="en-US"/>
        </a:p>
      </dgm:t>
    </dgm:pt>
    <dgm:pt modelId="{18FB95EF-B250-4FF4-BB39-662BC0C415D4}" type="sibTrans" cxnId="{A0B72904-527E-4498-914A-9D51EB7F3F67}">
      <dgm:prSet/>
      <dgm:spPr/>
      <dgm:t>
        <a:bodyPr/>
        <a:lstStyle/>
        <a:p>
          <a:endParaRPr lang="en-US"/>
        </a:p>
      </dgm:t>
    </dgm:pt>
    <dgm:pt modelId="{FA468FC6-DBD1-40A9-9B03-6237CF339017}">
      <dgm:prSet/>
      <dgm:spPr/>
      <dgm:t>
        <a:bodyPr/>
        <a:lstStyle/>
        <a:p>
          <a:r>
            <a:rPr lang="en-AU" dirty="0"/>
            <a:t>emphasise doing for, not with people with disability.</a:t>
          </a:r>
          <a:endParaRPr lang="en-US" dirty="0"/>
        </a:p>
      </dgm:t>
    </dgm:pt>
    <dgm:pt modelId="{90B4A26D-CC1F-42F4-B1EE-7DF7277615B2}" type="parTrans" cxnId="{55434DFF-11E2-4F23-A0ED-0E537353B22E}">
      <dgm:prSet/>
      <dgm:spPr/>
      <dgm:t>
        <a:bodyPr/>
        <a:lstStyle/>
        <a:p>
          <a:endParaRPr lang="en-US"/>
        </a:p>
      </dgm:t>
    </dgm:pt>
    <dgm:pt modelId="{E1F19D72-D153-441C-8E66-D4ED5F649E5B}" type="sibTrans" cxnId="{55434DFF-11E2-4F23-A0ED-0E537353B22E}">
      <dgm:prSet/>
      <dgm:spPr/>
      <dgm:t>
        <a:bodyPr/>
        <a:lstStyle/>
        <a:p>
          <a:endParaRPr lang="en-US"/>
        </a:p>
      </dgm:t>
    </dgm:pt>
    <dgm:pt modelId="{1B750EEC-9C76-7B46-A430-D8187E2672D7}" type="pres">
      <dgm:prSet presAssocID="{D776E94D-E195-4AD9-9E90-CAC6E2CE53F7}" presName="vert0" presStyleCnt="0">
        <dgm:presLayoutVars>
          <dgm:dir/>
          <dgm:animOne val="branch"/>
          <dgm:animLvl val="lvl"/>
        </dgm:presLayoutVars>
      </dgm:prSet>
      <dgm:spPr/>
    </dgm:pt>
    <dgm:pt modelId="{2826A396-188B-2044-968D-90CAAF9EF5E5}" type="pres">
      <dgm:prSet presAssocID="{7E8B46BE-3F6D-46EC-BC3D-BF9081D14D10}" presName="thickLine" presStyleLbl="alignNode1" presStyleIdx="0" presStyleCnt="1"/>
      <dgm:spPr/>
    </dgm:pt>
    <dgm:pt modelId="{FF580AF7-F31B-C14F-91CE-E8E871A3E7D0}" type="pres">
      <dgm:prSet presAssocID="{7E8B46BE-3F6D-46EC-BC3D-BF9081D14D10}" presName="horz1" presStyleCnt="0"/>
      <dgm:spPr/>
    </dgm:pt>
    <dgm:pt modelId="{3AFA157A-FA44-2C4D-8424-3761F68E845C}" type="pres">
      <dgm:prSet presAssocID="{7E8B46BE-3F6D-46EC-BC3D-BF9081D14D10}" presName="tx1" presStyleLbl="revTx" presStyleIdx="0" presStyleCnt="5"/>
      <dgm:spPr/>
    </dgm:pt>
    <dgm:pt modelId="{74743C5A-EAFB-2E4C-AFE5-72D5E6804E87}" type="pres">
      <dgm:prSet presAssocID="{7E8B46BE-3F6D-46EC-BC3D-BF9081D14D10}" presName="vert1" presStyleCnt="0"/>
      <dgm:spPr/>
    </dgm:pt>
    <dgm:pt modelId="{7F3E5D69-462B-2941-A933-31FFE18D3C60}" type="pres">
      <dgm:prSet presAssocID="{AED28F25-88A1-470F-A8D3-8AF4FF24A28B}" presName="vertSpace2a" presStyleCnt="0"/>
      <dgm:spPr/>
    </dgm:pt>
    <dgm:pt modelId="{3C67477A-661E-624B-A9DA-FAB93F5FFE4E}" type="pres">
      <dgm:prSet presAssocID="{AED28F25-88A1-470F-A8D3-8AF4FF24A28B}" presName="horz2" presStyleCnt="0"/>
      <dgm:spPr/>
    </dgm:pt>
    <dgm:pt modelId="{D9C7F8FF-BE31-DB4C-86CA-7F39F3DBF840}" type="pres">
      <dgm:prSet presAssocID="{AED28F25-88A1-470F-A8D3-8AF4FF24A28B}" presName="horzSpace2" presStyleCnt="0"/>
      <dgm:spPr/>
    </dgm:pt>
    <dgm:pt modelId="{2A53D7FB-8EB2-2A4B-87DB-35BE1F97E07A}" type="pres">
      <dgm:prSet presAssocID="{AED28F25-88A1-470F-A8D3-8AF4FF24A28B}" presName="tx2" presStyleLbl="revTx" presStyleIdx="1" presStyleCnt="5"/>
      <dgm:spPr/>
    </dgm:pt>
    <dgm:pt modelId="{9A9C0C76-7D3A-344E-B4E4-E1677698EBE8}" type="pres">
      <dgm:prSet presAssocID="{AED28F25-88A1-470F-A8D3-8AF4FF24A28B}" presName="vert2" presStyleCnt="0"/>
      <dgm:spPr/>
    </dgm:pt>
    <dgm:pt modelId="{8BC3021D-4036-D142-86FF-F4435F739906}" type="pres">
      <dgm:prSet presAssocID="{AED28F25-88A1-470F-A8D3-8AF4FF24A28B}" presName="thinLine2b" presStyleLbl="callout" presStyleIdx="0" presStyleCnt="4"/>
      <dgm:spPr/>
    </dgm:pt>
    <dgm:pt modelId="{B687AD29-16C4-E549-A486-8F5ED556E36A}" type="pres">
      <dgm:prSet presAssocID="{AED28F25-88A1-470F-A8D3-8AF4FF24A28B}" presName="vertSpace2b" presStyleCnt="0"/>
      <dgm:spPr/>
    </dgm:pt>
    <dgm:pt modelId="{0DABB37A-8815-9744-A7F5-CBE6B18B3D35}" type="pres">
      <dgm:prSet presAssocID="{9AF4F292-4675-4A81-BFEB-AFA0E026C870}" presName="horz2" presStyleCnt="0"/>
      <dgm:spPr/>
    </dgm:pt>
    <dgm:pt modelId="{1AAFC0C6-8A01-C54C-B045-DEBF82CADF32}" type="pres">
      <dgm:prSet presAssocID="{9AF4F292-4675-4A81-BFEB-AFA0E026C870}" presName="horzSpace2" presStyleCnt="0"/>
      <dgm:spPr/>
    </dgm:pt>
    <dgm:pt modelId="{7991D174-52EB-5244-8066-76E5F8CF3D0E}" type="pres">
      <dgm:prSet presAssocID="{9AF4F292-4675-4A81-BFEB-AFA0E026C870}" presName="tx2" presStyleLbl="revTx" presStyleIdx="2" presStyleCnt="5"/>
      <dgm:spPr/>
    </dgm:pt>
    <dgm:pt modelId="{152F9BF8-10B5-3A4F-AFEE-A204A1D40F2F}" type="pres">
      <dgm:prSet presAssocID="{9AF4F292-4675-4A81-BFEB-AFA0E026C870}" presName="vert2" presStyleCnt="0"/>
      <dgm:spPr/>
    </dgm:pt>
    <dgm:pt modelId="{32C80040-EFD6-AC4F-B678-C45D3CB2EAEE}" type="pres">
      <dgm:prSet presAssocID="{9AF4F292-4675-4A81-BFEB-AFA0E026C870}" presName="thinLine2b" presStyleLbl="callout" presStyleIdx="1" presStyleCnt="4"/>
      <dgm:spPr/>
    </dgm:pt>
    <dgm:pt modelId="{357D4457-5A49-F145-A262-786E722B44E9}" type="pres">
      <dgm:prSet presAssocID="{9AF4F292-4675-4A81-BFEB-AFA0E026C870}" presName="vertSpace2b" presStyleCnt="0"/>
      <dgm:spPr/>
    </dgm:pt>
    <dgm:pt modelId="{10DB02A0-1262-1541-9D83-2B19292B9DE5}" type="pres">
      <dgm:prSet presAssocID="{80657654-A387-45AF-A474-F27BE34E9F09}" presName="horz2" presStyleCnt="0"/>
      <dgm:spPr/>
    </dgm:pt>
    <dgm:pt modelId="{53127C75-406D-D844-8847-8F69CF2F78C4}" type="pres">
      <dgm:prSet presAssocID="{80657654-A387-45AF-A474-F27BE34E9F09}" presName="horzSpace2" presStyleCnt="0"/>
      <dgm:spPr/>
    </dgm:pt>
    <dgm:pt modelId="{3EE9265B-ED0E-AA40-9939-21871FA26705}" type="pres">
      <dgm:prSet presAssocID="{80657654-A387-45AF-A474-F27BE34E9F09}" presName="tx2" presStyleLbl="revTx" presStyleIdx="3" presStyleCnt="5"/>
      <dgm:spPr/>
    </dgm:pt>
    <dgm:pt modelId="{3BAC8923-603F-B14F-B97E-01E30A1B6FA2}" type="pres">
      <dgm:prSet presAssocID="{80657654-A387-45AF-A474-F27BE34E9F09}" presName="vert2" presStyleCnt="0"/>
      <dgm:spPr/>
    </dgm:pt>
    <dgm:pt modelId="{A9D555BA-C843-F541-9915-F96D98FBB534}" type="pres">
      <dgm:prSet presAssocID="{80657654-A387-45AF-A474-F27BE34E9F09}" presName="thinLine2b" presStyleLbl="callout" presStyleIdx="2" presStyleCnt="4"/>
      <dgm:spPr/>
    </dgm:pt>
    <dgm:pt modelId="{87F8BC13-EF4A-B841-B030-A34A19C0D814}" type="pres">
      <dgm:prSet presAssocID="{80657654-A387-45AF-A474-F27BE34E9F09}" presName="vertSpace2b" presStyleCnt="0"/>
      <dgm:spPr/>
    </dgm:pt>
    <dgm:pt modelId="{8E9324A1-57FC-2246-8F91-5C4082420EE9}" type="pres">
      <dgm:prSet presAssocID="{FA468FC6-DBD1-40A9-9B03-6237CF339017}" presName="horz2" presStyleCnt="0"/>
      <dgm:spPr/>
    </dgm:pt>
    <dgm:pt modelId="{FE08C4D3-D6B8-B04E-A26E-1A0852DDC03B}" type="pres">
      <dgm:prSet presAssocID="{FA468FC6-DBD1-40A9-9B03-6237CF339017}" presName="horzSpace2" presStyleCnt="0"/>
      <dgm:spPr/>
    </dgm:pt>
    <dgm:pt modelId="{86603062-B19D-3946-8D41-5FDAE1435719}" type="pres">
      <dgm:prSet presAssocID="{FA468FC6-DBD1-40A9-9B03-6237CF339017}" presName="tx2" presStyleLbl="revTx" presStyleIdx="4" presStyleCnt="5"/>
      <dgm:spPr/>
    </dgm:pt>
    <dgm:pt modelId="{322F0A42-0466-024D-85C5-8E7E3326EB6F}" type="pres">
      <dgm:prSet presAssocID="{FA468FC6-DBD1-40A9-9B03-6237CF339017}" presName="vert2" presStyleCnt="0"/>
      <dgm:spPr/>
    </dgm:pt>
    <dgm:pt modelId="{23B80416-CC83-EE44-BE59-B2B85E9EC67E}" type="pres">
      <dgm:prSet presAssocID="{FA468FC6-DBD1-40A9-9B03-6237CF339017}" presName="thinLine2b" presStyleLbl="callout" presStyleIdx="3" presStyleCnt="4"/>
      <dgm:spPr/>
    </dgm:pt>
    <dgm:pt modelId="{B8971165-F14F-954E-9CA1-B5832D10FD1F}" type="pres">
      <dgm:prSet presAssocID="{FA468FC6-DBD1-40A9-9B03-6237CF339017}" presName="vertSpace2b" presStyleCnt="0"/>
      <dgm:spPr/>
    </dgm:pt>
  </dgm:ptLst>
  <dgm:cxnLst>
    <dgm:cxn modelId="{A0B72904-527E-4498-914A-9D51EB7F3F67}" srcId="{7E8B46BE-3F6D-46EC-BC3D-BF9081D14D10}" destId="{80657654-A387-45AF-A474-F27BE34E9F09}" srcOrd="2" destOrd="0" parTransId="{5EA313AF-5D11-46AC-B96C-A198CDC1D8E1}" sibTransId="{18FB95EF-B250-4FF4-BB39-662BC0C415D4}"/>
    <dgm:cxn modelId="{3812D80C-399F-4841-9D14-6133B4357E35}" type="presOf" srcId="{7E8B46BE-3F6D-46EC-BC3D-BF9081D14D10}" destId="{3AFA157A-FA44-2C4D-8424-3761F68E845C}" srcOrd="0" destOrd="0" presId="urn:microsoft.com/office/officeart/2008/layout/LinedList"/>
    <dgm:cxn modelId="{8D3EB833-D7C7-0F4C-8998-9660C935AF3F}" type="presOf" srcId="{80657654-A387-45AF-A474-F27BE34E9F09}" destId="{3EE9265B-ED0E-AA40-9939-21871FA26705}" srcOrd="0" destOrd="0" presId="urn:microsoft.com/office/officeart/2008/layout/LinedList"/>
    <dgm:cxn modelId="{D0A40E53-C8E9-4517-8C4E-BB5930318BB9}" srcId="{7E8B46BE-3F6D-46EC-BC3D-BF9081D14D10}" destId="{9AF4F292-4675-4A81-BFEB-AFA0E026C870}" srcOrd="1" destOrd="0" parTransId="{24956F45-CF88-4F73-884E-835BA799BCA8}" sibTransId="{E55CF99E-9776-412D-BBBB-9C939B028346}"/>
    <dgm:cxn modelId="{4A0B6286-96D3-594E-B73D-0DC7837E760F}" type="presOf" srcId="{AED28F25-88A1-470F-A8D3-8AF4FF24A28B}" destId="{2A53D7FB-8EB2-2A4B-87DB-35BE1F97E07A}" srcOrd="0" destOrd="0" presId="urn:microsoft.com/office/officeart/2008/layout/LinedList"/>
    <dgm:cxn modelId="{CCF00F88-4BF3-3346-8554-EEEDECFC5982}" type="presOf" srcId="{D776E94D-E195-4AD9-9E90-CAC6E2CE53F7}" destId="{1B750EEC-9C76-7B46-A430-D8187E2672D7}" srcOrd="0" destOrd="0" presId="urn:microsoft.com/office/officeart/2008/layout/LinedList"/>
    <dgm:cxn modelId="{B5E75991-FA7A-4140-9FE5-FD2EF2F94A5B}" srcId="{7E8B46BE-3F6D-46EC-BC3D-BF9081D14D10}" destId="{AED28F25-88A1-470F-A8D3-8AF4FF24A28B}" srcOrd="0" destOrd="0" parTransId="{48ED08C4-C30F-4253-BA65-8B9D016331BA}" sibTransId="{001E1B80-28BF-4A58-A6CF-5987721A628E}"/>
    <dgm:cxn modelId="{39894CA4-EBE4-4D94-B074-73D6E43DDDB0}" srcId="{D776E94D-E195-4AD9-9E90-CAC6E2CE53F7}" destId="{7E8B46BE-3F6D-46EC-BC3D-BF9081D14D10}" srcOrd="0" destOrd="0" parTransId="{1BD89647-ACDE-4A7C-9D96-3C147D28A4CC}" sibTransId="{F428612E-7779-402E-BCB8-2DC38A450DA1}"/>
    <dgm:cxn modelId="{C763E7E0-6E1E-074C-B295-6B2A3927B1AA}" type="presOf" srcId="{9AF4F292-4675-4A81-BFEB-AFA0E026C870}" destId="{7991D174-52EB-5244-8066-76E5F8CF3D0E}" srcOrd="0" destOrd="0" presId="urn:microsoft.com/office/officeart/2008/layout/LinedList"/>
    <dgm:cxn modelId="{B31406FB-65A1-8D45-A661-9DADB846E5DC}" type="presOf" srcId="{FA468FC6-DBD1-40A9-9B03-6237CF339017}" destId="{86603062-B19D-3946-8D41-5FDAE1435719}" srcOrd="0" destOrd="0" presId="urn:microsoft.com/office/officeart/2008/layout/LinedList"/>
    <dgm:cxn modelId="{55434DFF-11E2-4F23-A0ED-0E537353B22E}" srcId="{7E8B46BE-3F6D-46EC-BC3D-BF9081D14D10}" destId="{FA468FC6-DBD1-40A9-9B03-6237CF339017}" srcOrd="3" destOrd="0" parTransId="{90B4A26D-CC1F-42F4-B1EE-7DF7277615B2}" sibTransId="{E1F19D72-D153-441C-8E66-D4ED5F649E5B}"/>
    <dgm:cxn modelId="{4872D7D1-3B41-C54C-9A6C-3384180D14A7}" type="presParOf" srcId="{1B750EEC-9C76-7B46-A430-D8187E2672D7}" destId="{2826A396-188B-2044-968D-90CAAF9EF5E5}" srcOrd="0" destOrd="0" presId="urn:microsoft.com/office/officeart/2008/layout/LinedList"/>
    <dgm:cxn modelId="{EB9197D2-A477-6042-B061-E51899F63D1A}" type="presParOf" srcId="{1B750EEC-9C76-7B46-A430-D8187E2672D7}" destId="{FF580AF7-F31B-C14F-91CE-E8E871A3E7D0}" srcOrd="1" destOrd="0" presId="urn:microsoft.com/office/officeart/2008/layout/LinedList"/>
    <dgm:cxn modelId="{E3EC11DA-CA19-7448-B933-7265AA6A439A}" type="presParOf" srcId="{FF580AF7-F31B-C14F-91CE-E8E871A3E7D0}" destId="{3AFA157A-FA44-2C4D-8424-3761F68E845C}" srcOrd="0" destOrd="0" presId="urn:microsoft.com/office/officeart/2008/layout/LinedList"/>
    <dgm:cxn modelId="{42282CDF-9C6D-DC44-B2CA-991532ACD88A}" type="presParOf" srcId="{FF580AF7-F31B-C14F-91CE-E8E871A3E7D0}" destId="{74743C5A-EAFB-2E4C-AFE5-72D5E6804E87}" srcOrd="1" destOrd="0" presId="urn:microsoft.com/office/officeart/2008/layout/LinedList"/>
    <dgm:cxn modelId="{9655C53A-DF67-2448-A631-ED5BD5FE8643}" type="presParOf" srcId="{74743C5A-EAFB-2E4C-AFE5-72D5E6804E87}" destId="{7F3E5D69-462B-2941-A933-31FFE18D3C60}" srcOrd="0" destOrd="0" presId="urn:microsoft.com/office/officeart/2008/layout/LinedList"/>
    <dgm:cxn modelId="{517227AF-D1F3-8043-A1B0-2AC5BDA4CE28}" type="presParOf" srcId="{74743C5A-EAFB-2E4C-AFE5-72D5E6804E87}" destId="{3C67477A-661E-624B-A9DA-FAB93F5FFE4E}" srcOrd="1" destOrd="0" presId="urn:microsoft.com/office/officeart/2008/layout/LinedList"/>
    <dgm:cxn modelId="{5594FB45-9311-A541-AEB1-20BBD54362EC}" type="presParOf" srcId="{3C67477A-661E-624B-A9DA-FAB93F5FFE4E}" destId="{D9C7F8FF-BE31-DB4C-86CA-7F39F3DBF840}" srcOrd="0" destOrd="0" presId="urn:microsoft.com/office/officeart/2008/layout/LinedList"/>
    <dgm:cxn modelId="{23958E67-9E25-8E43-BCC2-265CA191A87C}" type="presParOf" srcId="{3C67477A-661E-624B-A9DA-FAB93F5FFE4E}" destId="{2A53D7FB-8EB2-2A4B-87DB-35BE1F97E07A}" srcOrd="1" destOrd="0" presId="urn:microsoft.com/office/officeart/2008/layout/LinedList"/>
    <dgm:cxn modelId="{4DE76CE1-8946-E84E-8127-170DD3C8DA6F}" type="presParOf" srcId="{3C67477A-661E-624B-A9DA-FAB93F5FFE4E}" destId="{9A9C0C76-7D3A-344E-B4E4-E1677698EBE8}" srcOrd="2" destOrd="0" presId="urn:microsoft.com/office/officeart/2008/layout/LinedList"/>
    <dgm:cxn modelId="{212D95EE-F76E-FB4F-910B-64400AD22D2B}" type="presParOf" srcId="{74743C5A-EAFB-2E4C-AFE5-72D5E6804E87}" destId="{8BC3021D-4036-D142-86FF-F4435F739906}" srcOrd="2" destOrd="0" presId="urn:microsoft.com/office/officeart/2008/layout/LinedList"/>
    <dgm:cxn modelId="{21B28F15-CF56-4D4E-BC93-49F9670FA712}" type="presParOf" srcId="{74743C5A-EAFB-2E4C-AFE5-72D5E6804E87}" destId="{B687AD29-16C4-E549-A486-8F5ED556E36A}" srcOrd="3" destOrd="0" presId="urn:microsoft.com/office/officeart/2008/layout/LinedList"/>
    <dgm:cxn modelId="{0C6BF324-075B-7241-8CA3-92B2A74D5CEF}" type="presParOf" srcId="{74743C5A-EAFB-2E4C-AFE5-72D5E6804E87}" destId="{0DABB37A-8815-9744-A7F5-CBE6B18B3D35}" srcOrd="4" destOrd="0" presId="urn:microsoft.com/office/officeart/2008/layout/LinedList"/>
    <dgm:cxn modelId="{6794215E-E464-4F41-BECC-DF9A005D4992}" type="presParOf" srcId="{0DABB37A-8815-9744-A7F5-CBE6B18B3D35}" destId="{1AAFC0C6-8A01-C54C-B045-DEBF82CADF32}" srcOrd="0" destOrd="0" presId="urn:microsoft.com/office/officeart/2008/layout/LinedList"/>
    <dgm:cxn modelId="{4BAD70A6-E901-4E42-BD9C-C4582271950A}" type="presParOf" srcId="{0DABB37A-8815-9744-A7F5-CBE6B18B3D35}" destId="{7991D174-52EB-5244-8066-76E5F8CF3D0E}" srcOrd="1" destOrd="0" presId="urn:microsoft.com/office/officeart/2008/layout/LinedList"/>
    <dgm:cxn modelId="{FB32AEAC-2869-624C-9A75-B5BBCBC25F28}" type="presParOf" srcId="{0DABB37A-8815-9744-A7F5-CBE6B18B3D35}" destId="{152F9BF8-10B5-3A4F-AFEE-A204A1D40F2F}" srcOrd="2" destOrd="0" presId="urn:microsoft.com/office/officeart/2008/layout/LinedList"/>
    <dgm:cxn modelId="{58218EED-139F-1542-A0C8-2699F09D8680}" type="presParOf" srcId="{74743C5A-EAFB-2E4C-AFE5-72D5E6804E87}" destId="{32C80040-EFD6-AC4F-B678-C45D3CB2EAEE}" srcOrd="5" destOrd="0" presId="urn:microsoft.com/office/officeart/2008/layout/LinedList"/>
    <dgm:cxn modelId="{07002205-141D-4546-A623-A70E62F5DAA3}" type="presParOf" srcId="{74743C5A-EAFB-2E4C-AFE5-72D5E6804E87}" destId="{357D4457-5A49-F145-A262-786E722B44E9}" srcOrd="6" destOrd="0" presId="urn:microsoft.com/office/officeart/2008/layout/LinedList"/>
    <dgm:cxn modelId="{C887C23D-8F31-6944-ABC4-101C01FFA780}" type="presParOf" srcId="{74743C5A-EAFB-2E4C-AFE5-72D5E6804E87}" destId="{10DB02A0-1262-1541-9D83-2B19292B9DE5}" srcOrd="7" destOrd="0" presId="urn:microsoft.com/office/officeart/2008/layout/LinedList"/>
    <dgm:cxn modelId="{62AE2603-79BA-0448-9260-14D373447F61}" type="presParOf" srcId="{10DB02A0-1262-1541-9D83-2B19292B9DE5}" destId="{53127C75-406D-D844-8847-8F69CF2F78C4}" srcOrd="0" destOrd="0" presId="urn:microsoft.com/office/officeart/2008/layout/LinedList"/>
    <dgm:cxn modelId="{0C25B501-B9BA-EF40-83CC-E8A428F00577}" type="presParOf" srcId="{10DB02A0-1262-1541-9D83-2B19292B9DE5}" destId="{3EE9265B-ED0E-AA40-9939-21871FA26705}" srcOrd="1" destOrd="0" presId="urn:microsoft.com/office/officeart/2008/layout/LinedList"/>
    <dgm:cxn modelId="{EA00A392-0C55-D447-BFF1-83660DD37CF8}" type="presParOf" srcId="{10DB02A0-1262-1541-9D83-2B19292B9DE5}" destId="{3BAC8923-603F-B14F-B97E-01E30A1B6FA2}" srcOrd="2" destOrd="0" presId="urn:microsoft.com/office/officeart/2008/layout/LinedList"/>
    <dgm:cxn modelId="{73A7EEB0-ECBD-9247-B837-EC4608EADCE8}" type="presParOf" srcId="{74743C5A-EAFB-2E4C-AFE5-72D5E6804E87}" destId="{A9D555BA-C843-F541-9915-F96D98FBB534}" srcOrd="8" destOrd="0" presId="urn:microsoft.com/office/officeart/2008/layout/LinedList"/>
    <dgm:cxn modelId="{E4304CD5-C673-F645-A785-02E1567F9C8D}" type="presParOf" srcId="{74743C5A-EAFB-2E4C-AFE5-72D5E6804E87}" destId="{87F8BC13-EF4A-B841-B030-A34A19C0D814}" srcOrd="9" destOrd="0" presId="urn:microsoft.com/office/officeart/2008/layout/LinedList"/>
    <dgm:cxn modelId="{E4D09155-00E1-AB44-B524-DE24CE57EED8}" type="presParOf" srcId="{74743C5A-EAFB-2E4C-AFE5-72D5E6804E87}" destId="{8E9324A1-57FC-2246-8F91-5C4082420EE9}" srcOrd="10" destOrd="0" presId="urn:microsoft.com/office/officeart/2008/layout/LinedList"/>
    <dgm:cxn modelId="{20FE46A0-FCEB-B644-9C48-681B08B81D15}" type="presParOf" srcId="{8E9324A1-57FC-2246-8F91-5C4082420EE9}" destId="{FE08C4D3-D6B8-B04E-A26E-1A0852DDC03B}" srcOrd="0" destOrd="0" presId="urn:microsoft.com/office/officeart/2008/layout/LinedList"/>
    <dgm:cxn modelId="{64EEF176-77D6-AB4D-B165-D3F52BCCDECA}" type="presParOf" srcId="{8E9324A1-57FC-2246-8F91-5C4082420EE9}" destId="{86603062-B19D-3946-8D41-5FDAE1435719}" srcOrd="1" destOrd="0" presId="urn:microsoft.com/office/officeart/2008/layout/LinedList"/>
    <dgm:cxn modelId="{3EE49F15-7F9D-814E-947A-3A495A8637F9}" type="presParOf" srcId="{8E9324A1-57FC-2246-8F91-5C4082420EE9}" destId="{322F0A42-0466-024D-85C5-8E7E3326EB6F}" srcOrd="2" destOrd="0" presId="urn:microsoft.com/office/officeart/2008/layout/LinedList"/>
    <dgm:cxn modelId="{6DED9616-DEC1-2046-A490-EFA986D53E35}" type="presParOf" srcId="{74743C5A-EAFB-2E4C-AFE5-72D5E6804E87}" destId="{23B80416-CC83-EE44-BE59-B2B85E9EC67E}" srcOrd="11" destOrd="0" presId="urn:microsoft.com/office/officeart/2008/layout/LinedList"/>
    <dgm:cxn modelId="{27543997-28D0-D84D-AD30-663A528DA635}" type="presParOf" srcId="{74743C5A-EAFB-2E4C-AFE5-72D5E6804E87}" destId="{B8971165-F14F-954E-9CA1-B5832D10FD1F}"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409BBD-86E4-45CF-862D-7C3493037BE3}"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24804409-27EA-4688-B167-38116D05E90B}">
      <dgm:prSet/>
      <dgm:spPr/>
      <dgm:t>
        <a:bodyPr/>
        <a:lstStyle/>
        <a:p>
          <a:r>
            <a:rPr lang="en-GB" dirty="0"/>
            <a:t>Personal emergency preparedness:</a:t>
          </a:r>
          <a:endParaRPr lang="en-US" dirty="0"/>
        </a:p>
      </dgm:t>
    </dgm:pt>
    <dgm:pt modelId="{A8E232D5-AD4A-4B9C-AE3A-29EB19099B65}" type="parTrans" cxnId="{2C56687D-7CAB-4253-9DED-C28E8E2574F2}">
      <dgm:prSet/>
      <dgm:spPr/>
      <dgm:t>
        <a:bodyPr/>
        <a:lstStyle/>
        <a:p>
          <a:endParaRPr lang="en-US"/>
        </a:p>
      </dgm:t>
    </dgm:pt>
    <dgm:pt modelId="{F4E2412A-70B3-4CAC-837B-9619E65A6687}" type="sibTrans" cxnId="{2C56687D-7CAB-4253-9DED-C28E8E2574F2}">
      <dgm:prSet/>
      <dgm:spPr/>
      <dgm:t>
        <a:bodyPr/>
        <a:lstStyle/>
        <a:p>
          <a:endParaRPr lang="en-US"/>
        </a:p>
      </dgm:t>
    </dgm:pt>
    <dgm:pt modelId="{DFE3B506-3BCC-438F-B7B2-FE3A0E835E4B}">
      <dgm:prSet/>
      <dgm:spPr/>
      <dgm:t>
        <a:bodyPr/>
        <a:lstStyle/>
        <a:p>
          <a:r>
            <a:rPr lang="en-GB" dirty="0"/>
            <a:t>renew every time support needs or situation changes</a:t>
          </a:r>
          <a:endParaRPr lang="en-US" dirty="0"/>
        </a:p>
      </dgm:t>
    </dgm:pt>
    <dgm:pt modelId="{696CB112-21AB-4BE8-9D2C-2C2C6432A211}" type="parTrans" cxnId="{27354204-E582-4BEE-8505-E23A32A573B5}">
      <dgm:prSet/>
      <dgm:spPr/>
      <dgm:t>
        <a:bodyPr/>
        <a:lstStyle/>
        <a:p>
          <a:endParaRPr lang="en-US"/>
        </a:p>
      </dgm:t>
    </dgm:pt>
    <dgm:pt modelId="{09480C03-6DAC-448F-84D8-C027E81F3095}" type="sibTrans" cxnId="{27354204-E582-4BEE-8505-E23A32A573B5}">
      <dgm:prSet/>
      <dgm:spPr/>
      <dgm:t>
        <a:bodyPr/>
        <a:lstStyle/>
        <a:p>
          <a:endParaRPr lang="en-US"/>
        </a:p>
      </dgm:t>
    </dgm:pt>
    <dgm:pt modelId="{648967F1-9590-49EA-A273-1FFF95705723}">
      <dgm:prSet/>
      <dgm:spPr/>
      <dgm:t>
        <a:bodyPr/>
        <a:lstStyle/>
        <a:p>
          <a:r>
            <a:rPr lang="en-GB" dirty="0"/>
            <a:t>backdrop of changing policies, systems and services</a:t>
          </a:r>
          <a:endParaRPr lang="en-US" dirty="0"/>
        </a:p>
      </dgm:t>
    </dgm:pt>
    <dgm:pt modelId="{5C23B75A-8FE9-45C3-820B-96732D203B49}" type="parTrans" cxnId="{C8DDC69D-E893-4A46-9E09-8B1CCDE0605E}">
      <dgm:prSet/>
      <dgm:spPr/>
      <dgm:t>
        <a:bodyPr/>
        <a:lstStyle/>
        <a:p>
          <a:endParaRPr lang="en-US"/>
        </a:p>
      </dgm:t>
    </dgm:pt>
    <dgm:pt modelId="{7CC2C9D8-EFFE-4830-8CE0-4A0D86A54A2F}" type="sibTrans" cxnId="{C8DDC69D-E893-4A46-9E09-8B1CCDE0605E}">
      <dgm:prSet/>
      <dgm:spPr/>
      <dgm:t>
        <a:bodyPr/>
        <a:lstStyle/>
        <a:p>
          <a:endParaRPr lang="en-US"/>
        </a:p>
      </dgm:t>
    </dgm:pt>
    <dgm:pt modelId="{0C4081EE-702A-40E6-BB8D-741EF894C50C}">
      <dgm:prSet/>
      <dgm:spPr/>
      <dgm:t>
        <a:bodyPr/>
        <a:lstStyle/>
        <a:p>
          <a:r>
            <a:rPr lang="en-GB" dirty="0"/>
            <a:t>(re)negotiation with others</a:t>
          </a:r>
          <a:endParaRPr lang="en-US" dirty="0"/>
        </a:p>
      </dgm:t>
    </dgm:pt>
    <dgm:pt modelId="{2CFE2093-D30E-493E-B307-CC1A0A4C6BCB}" type="parTrans" cxnId="{3866580F-ACC2-4934-A4B1-B01C8FAD10A3}">
      <dgm:prSet/>
      <dgm:spPr/>
      <dgm:t>
        <a:bodyPr/>
        <a:lstStyle/>
        <a:p>
          <a:endParaRPr lang="en-US"/>
        </a:p>
      </dgm:t>
    </dgm:pt>
    <dgm:pt modelId="{545F03D4-99B0-480E-89C9-C4FEC4CD7E18}" type="sibTrans" cxnId="{3866580F-ACC2-4934-A4B1-B01C8FAD10A3}">
      <dgm:prSet/>
      <dgm:spPr/>
      <dgm:t>
        <a:bodyPr/>
        <a:lstStyle/>
        <a:p>
          <a:endParaRPr lang="en-US"/>
        </a:p>
      </dgm:t>
    </dgm:pt>
    <dgm:pt modelId="{047CB27E-5124-44D1-8343-91D487E18FF8}">
      <dgm:prSet/>
      <dgm:spPr/>
      <dgm:t>
        <a:bodyPr/>
        <a:lstStyle/>
        <a:p>
          <a:r>
            <a:rPr lang="en-GB" dirty="0"/>
            <a:t>multiple service providers operating across distributed networks; each with varying capacity</a:t>
          </a:r>
          <a:endParaRPr lang="en-US" dirty="0"/>
        </a:p>
      </dgm:t>
    </dgm:pt>
    <dgm:pt modelId="{93A231FF-F9C4-4A7E-B810-DDB355EECD94}" type="parTrans" cxnId="{A2882E8B-94B2-4FBC-909B-D144252316B1}">
      <dgm:prSet/>
      <dgm:spPr/>
      <dgm:t>
        <a:bodyPr/>
        <a:lstStyle/>
        <a:p>
          <a:endParaRPr lang="en-US"/>
        </a:p>
      </dgm:t>
    </dgm:pt>
    <dgm:pt modelId="{1F662535-F293-449C-81B0-48DA66B65C11}" type="sibTrans" cxnId="{A2882E8B-94B2-4FBC-909B-D144252316B1}">
      <dgm:prSet/>
      <dgm:spPr/>
      <dgm:t>
        <a:bodyPr/>
        <a:lstStyle/>
        <a:p>
          <a:endParaRPr lang="en-US"/>
        </a:p>
      </dgm:t>
    </dgm:pt>
    <dgm:pt modelId="{83140A2E-50B7-431A-ADB4-A93C243AC1AC}">
      <dgm:prSet/>
      <dgm:spPr/>
      <dgm:t>
        <a:bodyPr/>
        <a:lstStyle/>
        <a:p>
          <a:r>
            <a:rPr lang="en-GB" dirty="0"/>
            <a:t>information, resources and warnings not available in accessible formats that people can understand and use</a:t>
          </a:r>
          <a:endParaRPr lang="en-US" dirty="0"/>
        </a:p>
      </dgm:t>
    </dgm:pt>
    <dgm:pt modelId="{D853AEB9-D7FF-4A9D-AEA7-FB8C30E3424A}" type="parTrans" cxnId="{0004556C-D1B1-4EA6-A3E7-93344842A896}">
      <dgm:prSet/>
      <dgm:spPr/>
      <dgm:t>
        <a:bodyPr/>
        <a:lstStyle/>
        <a:p>
          <a:endParaRPr lang="en-US"/>
        </a:p>
      </dgm:t>
    </dgm:pt>
    <dgm:pt modelId="{17F2B15A-46AD-4BA1-B7B9-2C9766BC3D7F}" type="sibTrans" cxnId="{0004556C-D1B1-4EA6-A3E7-93344842A896}">
      <dgm:prSet/>
      <dgm:spPr/>
      <dgm:t>
        <a:bodyPr/>
        <a:lstStyle/>
        <a:p>
          <a:endParaRPr lang="en-US"/>
        </a:p>
      </dgm:t>
    </dgm:pt>
    <dgm:pt modelId="{F272EC0D-74AE-40B4-9AC2-F6537CDA7F7D}">
      <dgm:prSet custT="1"/>
      <dgm:spPr/>
      <dgm:t>
        <a:bodyPr/>
        <a:lstStyle/>
        <a:p>
          <a:r>
            <a:rPr lang="en-GB" sz="1300" dirty="0"/>
            <a:t>brings to the surface barriers that restrict choices for people with disability and that impact their sense of safety and well-being</a:t>
          </a:r>
          <a:endParaRPr lang="en-US" sz="1300" dirty="0"/>
        </a:p>
      </dgm:t>
    </dgm:pt>
    <dgm:pt modelId="{1D7E217D-FDF5-4E3B-8588-A0FF38B58A1C}" type="parTrans" cxnId="{1CDA05F2-D4F3-4386-AC14-19B87A9E62E1}">
      <dgm:prSet/>
      <dgm:spPr/>
      <dgm:t>
        <a:bodyPr/>
        <a:lstStyle/>
        <a:p>
          <a:endParaRPr lang="en-US"/>
        </a:p>
      </dgm:t>
    </dgm:pt>
    <dgm:pt modelId="{16F1F570-52B3-4C5A-B280-A3FF9B54967E}" type="sibTrans" cxnId="{1CDA05F2-D4F3-4386-AC14-19B87A9E62E1}">
      <dgm:prSet/>
      <dgm:spPr/>
      <dgm:t>
        <a:bodyPr/>
        <a:lstStyle/>
        <a:p>
          <a:endParaRPr lang="en-US"/>
        </a:p>
      </dgm:t>
    </dgm:pt>
    <dgm:pt modelId="{A5F12FE5-702B-3145-8AC5-31387D4DAB8D}" type="pres">
      <dgm:prSet presAssocID="{3E409BBD-86E4-45CF-862D-7C3493037BE3}" presName="vert0" presStyleCnt="0">
        <dgm:presLayoutVars>
          <dgm:dir/>
          <dgm:animOne val="branch"/>
          <dgm:animLvl val="lvl"/>
        </dgm:presLayoutVars>
      </dgm:prSet>
      <dgm:spPr/>
    </dgm:pt>
    <dgm:pt modelId="{412BE692-9F41-1945-9537-7CB390D7433F}" type="pres">
      <dgm:prSet presAssocID="{24804409-27EA-4688-B167-38116D05E90B}" presName="thickLine" presStyleLbl="alignNode1" presStyleIdx="0" presStyleCnt="1"/>
      <dgm:spPr/>
    </dgm:pt>
    <dgm:pt modelId="{4CCCAE8A-41DE-5F41-A667-DD1E05FE36FA}" type="pres">
      <dgm:prSet presAssocID="{24804409-27EA-4688-B167-38116D05E90B}" presName="horz1" presStyleCnt="0"/>
      <dgm:spPr/>
    </dgm:pt>
    <dgm:pt modelId="{C1671C7C-FEE4-754B-B3AA-AF9BFC2A9FB0}" type="pres">
      <dgm:prSet presAssocID="{24804409-27EA-4688-B167-38116D05E90B}" presName="tx1" presStyleLbl="revTx" presStyleIdx="0" presStyleCnt="7"/>
      <dgm:spPr/>
    </dgm:pt>
    <dgm:pt modelId="{463B6EA7-E254-F543-A951-E2E44E9C95A6}" type="pres">
      <dgm:prSet presAssocID="{24804409-27EA-4688-B167-38116D05E90B}" presName="vert1" presStyleCnt="0"/>
      <dgm:spPr/>
    </dgm:pt>
    <dgm:pt modelId="{82FFA3F2-1DD0-664A-BEB6-0796A855E8DB}" type="pres">
      <dgm:prSet presAssocID="{DFE3B506-3BCC-438F-B7B2-FE3A0E835E4B}" presName="vertSpace2a" presStyleCnt="0"/>
      <dgm:spPr/>
    </dgm:pt>
    <dgm:pt modelId="{4D77648A-B897-424A-B31C-A3941F206256}" type="pres">
      <dgm:prSet presAssocID="{DFE3B506-3BCC-438F-B7B2-FE3A0E835E4B}" presName="horz2" presStyleCnt="0"/>
      <dgm:spPr/>
    </dgm:pt>
    <dgm:pt modelId="{A2BA00C3-B987-CB47-B7B7-2C038F639349}" type="pres">
      <dgm:prSet presAssocID="{DFE3B506-3BCC-438F-B7B2-FE3A0E835E4B}" presName="horzSpace2" presStyleCnt="0"/>
      <dgm:spPr/>
    </dgm:pt>
    <dgm:pt modelId="{554F2274-63C2-F94D-8033-3A9F4056CE7D}" type="pres">
      <dgm:prSet presAssocID="{DFE3B506-3BCC-438F-B7B2-FE3A0E835E4B}" presName="tx2" presStyleLbl="revTx" presStyleIdx="1" presStyleCnt="7"/>
      <dgm:spPr/>
    </dgm:pt>
    <dgm:pt modelId="{66FB0293-A86B-4E4D-A676-C62FC4187A0D}" type="pres">
      <dgm:prSet presAssocID="{DFE3B506-3BCC-438F-B7B2-FE3A0E835E4B}" presName="vert2" presStyleCnt="0"/>
      <dgm:spPr/>
    </dgm:pt>
    <dgm:pt modelId="{8D65B08B-397F-2C46-9768-A5B5B892C896}" type="pres">
      <dgm:prSet presAssocID="{DFE3B506-3BCC-438F-B7B2-FE3A0E835E4B}" presName="thinLine2b" presStyleLbl="callout" presStyleIdx="0" presStyleCnt="6"/>
      <dgm:spPr/>
    </dgm:pt>
    <dgm:pt modelId="{4893D6A5-CB43-F547-97F0-AFD34AB84165}" type="pres">
      <dgm:prSet presAssocID="{DFE3B506-3BCC-438F-B7B2-FE3A0E835E4B}" presName="vertSpace2b" presStyleCnt="0"/>
      <dgm:spPr/>
    </dgm:pt>
    <dgm:pt modelId="{AF52E813-3495-D245-B635-40F91C2DCBF2}" type="pres">
      <dgm:prSet presAssocID="{648967F1-9590-49EA-A273-1FFF95705723}" presName="horz2" presStyleCnt="0"/>
      <dgm:spPr/>
    </dgm:pt>
    <dgm:pt modelId="{C41ABB8E-B311-1549-9E50-84E106FA82EF}" type="pres">
      <dgm:prSet presAssocID="{648967F1-9590-49EA-A273-1FFF95705723}" presName="horzSpace2" presStyleCnt="0"/>
      <dgm:spPr/>
    </dgm:pt>
    <dgm:pt modelId="{9A24468C-BE3F-2D4E-8D8D-85922E8F383A}" type="pres">
      <dgm:prSet presAssocID="{648967F1-9590-49EA-A273-1FFF95705723}" presName="tx2" presStyleLbl="revTx" presStyleIdx="2" presStyleCnt="7"/>
      <dgm:spPr/>
    </dgm:pt>
    <dgm:pt modelId="{726978C5-09F0-634C-AE51-B58FCC582D72}" type="pres">
      <dgm:prSet presAssocID="{648967F1-9590-49EA-A273-1FFF95705723}" presName="vert2" presStyleCnt="0"/>
      <dgm:spPr/>
    </dgm:pt>
    <dgm:pt modelId="{314A9F0C-DAB7-1443-AEC4-03A3D220089C}" type="pres">
      <dgm:prSet presAssocID="{648967F1-9590-49EA-A273-1FFF95705723}" presName="thinLine2b" presStyleLbl="callout" presStyleIdx="1" presStyleCnt="6"/>
      <dgm:spPr/>
    </dgm:pt>
    <dgm:pt modelId="{53FF512D-7DEB-7241-BFDD-E79D35E06C67}" type="pres">
      <dgm:prSet presAssocID="{648967F1-9590-49EA-A273-1FFF95705723}" presName="vertSpace2b" presStyleCnt="0"/>
      <dgm:spPr/>
    </dgm:pt>
    <dgm:pt modelId="{55A88025-FEEA-2F4C-8227-BC5BA9DD2B26}" type="pres">
      <dgm:prSet presAssocID="{0C4081EE-702A-40E6-BB8D-741EF894C50C}" presName="horz2" presStyleCnt="0"/>
      <dgm:spPr/>
    </dgm:pt>
    <dgm:pt modelId="{4AC69181-118A-0541-87A8-1A294AC2FA30}" type="pres">
      <dgm:prSet presAssocID="{0C4081EE-702A-40E6-BB8D-741EF894C50C}" presName="horzSpace2" presStyleCnt="0"/>
      <dgm:spPr/>
    </dgm:pt>
    <dgm:pt modelId="{D379613C-FBC6-C74A-B49A-E2D43593E101}" type="pres">
      <dgm:prSet presAssocID="{0C4081EE-702A-40E6-BB8D-741EF894C50C}" presName="tx2" presStyleLbl="revTx" presStyleIdx="3" presStyleCnt="7"/>
      <dgm:spPr/>
    </dgm:pt>
    <dgm:pt modelId="{401C731B-1062-584D-86A7-52445F784EA1}" type="pres">
      <dgm:prSet presAssocID="{0C4081EE-702A-40E6-BB8D-741EF894C50C}" presName="vert2" presStyleCnt="0"/>
      <dgm:spPr/>
    </dgm:pt>
    <dgm:pt modelId="{6AB55E33-03F9-724B-91C3-BD3A1E67219E}" type="pres">
      <dgm:prSet presAssocID="{0C4081EE-702A-40E6-BB8D-741EF894C50C}" presName="thinLine2b" presStyleLbl="callout" presStyleIdx="2" presStyleCnt="6"/>
      <dgm:spPr/>
    </dgm:pt>
    <dgm:pt modelId="{74ED34D4-B135-6842-A48F-5B3C8DAAB174}" type="pres">
      <dgm:prSet presAssocID="{0C4081EE-702A-40E6-BB8D-741EF894C50C}" presName="vertSpace2b" presStyleCnt="0"/>
      <dgm:spPr/>
    </dgm:pt>
    <dgm:pt modelId="{BF1CAA63-5C1D-0341-95A0-813382DFAE9A}" type="pres">
      <dgm:prSet presAssocID="{047CB27E-5124-44D1-8343-91D487E18FF8}" presName="horz2" presStyleCnt="0"/>
      <dgm:spPr/>
    </dgm:pt>
    <dgm:pt modelId="{A2757B8A-EE45-4A4B-A153-BA9AA0B6A28B}" type="pres">
      <dgm:prSet presAssocID="{047CB27E-5124-44D1-8343-91D487E18FF8}" presName="horzSpace2" presStyleCnt="0"/>
      <dgm:spPr/>
    </dgm:pt>
    <dgm:pt modelId="{DD5EDD38-0B0F-7E41-BD39-407CA9F4BB69}" type="pres">
      <dgm:prSet presAssocID="{047CB27E-5124-44D1-8343-91D487E18FF8}" presName="tx2" presStyleLbl="revTx" presStyleIdx="4" presStyleCnt="7"/>
      <dgm:spPr/>
    </dgm:pt>
    <dgm:pt modelId="{662A48D1-5224-AF4C-926F-C9A79AD98B00}" type="pres">
      <dgm:prSet presAssocID="{047CB27E-5124-44D1-8343-91D487E18FF8}" presName="vert2" presStyleCnt="0"/>
      <dgm:spPr/>
    </dgm:pt>
    <dgm:pt modelId="{CC7F7FFA-835B-9D4C-959A-89E7E517176E}" type="pres">
      <dgm:prSet presAssocID="{047CB27E-5124-44D1-8343-91D487E18FF8}" presName="thinLine2b" presStyleLbl="callout" presStyleIdx="3" presStyleCnt="6"/>
      <dgm:spPr/>
    </dgm:pt>
    <dgm:pt modelId="{7E8345F4-BBA8-2741-BF9F-A07C23295E65}" type="pres">
      <dgm:prSet presAssocID="{047CB27E-5124-44D1-8343-91D487E18FF8}" presName="vertSpace2b" presStyleCnt="0"/>
      <dgm:spPr/>
    </dgm:pt>
    <dgm:pt modelId="{9D50A9F7-7C94-7742-B628-87C2628755F9}" type="pres">
      <dgm:prSet presAssocID="{83140A2E-50B7-431A-ADB4-A93C243AC1AC}" presName="horz2" presStyleCnt="0"/>
      <dgm:spPr/>
    </dgm:pt>
    <dgm:pt modelId="{4C059062-D3C2-D146-BCCF-FC97284DE108}" type="pres">
      <dgm:prSet presAssocID="{83140A2E-50B7-431A-ADB4-A93C243AC1AC}" presName="horzSpace2" presStyleCnt="0"/>
      <dgm:spPr/>
    </dgm:pt>
    <dgm:pt modelId="{0DAB7B12-A8A9-AC4D-B8F1-C3462E51A4B8}" type="pres">
      <dgm:prSet presAssocID="{83140A2E-50B7-431A-ADB4-A93C243AC1AC}" presName="tx2" presStyleLbl="revTx" presStyleIdx="5" presStyleCnt="7"/>
      <dgm:spPr/>
    </dgm:pt>
    <dgm:pt modelId="{8336B98E-4A61-3741-894B-FCB06227DFB3}" type="pres">
      <dgm:prSet presAssocID="{83140A2E-50B7-431A-ADB4-A93C243AC1AC}" presName="vert2" presStyleCnt="0"/>
      <dgm:spPr/>
    </dgm:pt>
    <dgm:pt modelId="{442B1F9B-F28E-1E4B-81D4-1730EDCD28CA}" type="pres">
      <dgm:prSet presAssocID="{83140A2E-50B7-431A-ADB4-A93C243AC1AC}" presName="thinLine2b" presStyleLbl="callout" presStyleIdx="4" presStyleCnt="6"/>
      <dgm:spPr/>
    </dgm:pt>
    <dgm:pt modelId="{BEED8839-1C40-2841-A831-A3CC961B0680}" type="pres">
      <dgm:prSet presAssocID="{83140A2E-50B7-431A-ADB4-A93C243AC1AC}" presName="vertSpace2b" presStyleCnt="0"/>
      <dgm:spPr/>
    </dgm:pt>
    <dgm:pt modelId="{832993E2-131D-4D43-A063-3AECEB084717}" type="pres">
      <dgm:prSet presAssocID="{F272EC0D-74AE-40B4-9AC2-F6537CDA7F7D}" presName="horz2" presStyleCnt="0"/>
      <dgm:spPr/>
    </dgm:pt>
    <dgm:pt modelId="{6AC0D985-89DC-C942-B709-4AEEFAE737C8}" type="pres">
      <dgm:prSet presAssocID="{F272EC0D-74AE-40B4-9AC2-F6537CDA7F7D}" presName="horzSpace2" presStyleCnt="0"/>
      <dgm:spPr/>
    </dgm:pt>
    <dgm:pt modelId="{820AA4B0-7B43-5C4B-886F-0C58509E3822}" type="pres">
      <dgm:prSet presAssocID="{F272EC0D-74AE-40B4-9AC2-F6537CDA7F7D}" presName="tx2" presStyleLbl="revTx" presStyleIdx="6" presStyleCnt="7"/>
      <dgm:spPr/>
    </dgm:pt>
    <dgm:pt modelId="{DE7D0FBE-36F7-7041-B36E-9675D9B1EE40}" type="pres">
      <dgm:prSet presAssocID="{F272EC0D-74AE-40B4-9AC2-F6537CDA7F7D}" presName="vert2" presStyleCnt="0"/>
      <dgm:spPr/>
    </dgm:pt>
    <dgm:pt modelId="{426FE776-813E-D148-B3B8-3E9FA436B455}" type="pres">
      <dgm:prSet presAssocID="{F272EC0D-74AE-40B4-9AC2-F6537CDA7F7D}" presName="thinLine2b" presStyleLbl="callout" presStyleIdx="5" presStyleCnt="6"/>
      <dgm:spPr/>
    </dgm:pt>
    <dgm:pt modelId="{68207471-6241-C147-B143-B8C7B54B6E00}" type="pres">
      <dgm:prSet presAssocID="{F272EC0D-74AE-40B4-9AC2-F6537CDA7F7D}" presName="vertSpace2b" presStyleCnt="0"/>
      <dgm:spPr/>
    </dgm:pt>
  </dgm:ptLst>
  <dgm:cxnLst>
    <dgm:cxn modelId="{27354204-E582-4BEE-8505-E23A32A573B5}" srcId="{24804409-27EA-4688-B167-38116D05E90B}" destId="{DFE3B506-3BCC-438F-B7B2-FE3A0E835E4B}" srcOrd="0" destOrd="0" parTransId="{696CB112-21AB-4BE8-9D2C-2C2C6432A211}" sibTransId="{09480C03-6DAC-448F-84D8-C027E81F3095}"/>
    <dgm:cxn modelId="{3866580F-ACC2-4934-A4B1-B01C8FAD10A3}" srcId="{24804409-27EA-4688-B167-38116D05E90B}" destId="{0C4081EE-702A-40E6-BB8D-741EF894C50C}" srcOrd="2" destOrd="0" parTransId="{2CFE2093-D30E-493E-B307-CC1A0A4C6BCB}" sibTransId="{545F03D4-99B0-480E-89C9-C4FEC4CD7E18}"/>
    <dgm:cxn modelId="{45922039-F736-0347-ABAE-DADD560BA896}" type="presOf" srcId="{0C4081EE-702A-40E6-BB8D-741EF894C50C}" destId="{D379613C-FBC6-C74A-B49A-E2D43593E101}" srcOrd="0" destOrd="0" presId="urn:microsoft.com/office/officeart/2008/layout/LinedList"/>
    <dgm:cxn modelId="{D89C1A3E-5E32-9543-83B9-E7A5D85439BE}" type="presOf" srcId="{24804409-27EA-4688-B167-38116D05E90B}" destId="{C1671C7C-FEE4-754B-B3AA-AF9BFC2A9FB0}" srcOrd="0" destOrd="0" presId="urn:microsoft.com/office/officeart/2008/layout/LinedList"/>
    <dgm:cxn modelId="{0004556C-D1B1-4EA6-A3E7-93344842A896}" srcId="{24804409-27EA-4688-B167-38116D05E90B}" destId="{83140A2E-50B7-431A-ADB4-A93C243AC1AC}" srcOrd="4" destOrd="0" parTransId="{D853AEB9-D7FF-4A9D-AEA7-FB8C30E3424A}" sibTransId="{17F2B15A-46AD-4BA1-B7B9-2C9766BC3D7F}"/>
    <dgm:cxn modelId="{2C56687D-7CAB-4253-9DED-C28E8E2574F2}" srcId="{3E409BBD-86E4-45CF-862D-7C3493037BE3}" destId="{24804409-27EA-4688-B167-38116D05E90B}" srcOrd="0" destOrd="0" parTransId="{A8E232D5-AD4A-4B9C-AE3A-29EB19099B65}" sibTransId="{F4E2412A-70B3-4CAC-837B-9619E65A6687}"/>
    <dgm:cxn modelId="{A963818A-7736-FC4F-8FC6-ED90950C4A1E}" type="presOf" srcId="{648967F1-9590-49EA-A273-1FFF95705723}" destId="{9A24468C-BE3F-2D4E-8D8D-85922E8F383A}" srcOrd="0" destOrd="0" presId="urn:microsoft.com/office/officeart/2008/layout/LinedList"/>
    <dgm:cxn modelId="{A2882E8B-94B2-4FBC-909B-D144252316B1}" srcId="{24804409-27EA-4688-B167-38116D05E90B}" destId="{047CB27E-5124-44D1-8343-91D487E18FF8}" srcOrd="3" destOrd="0" parTransId="{93A231FF-F9C4-4A7E-B810-DDB355EECD94}" sibTransId="{1F662535-F293-449C-81B0-48DA66B65C11}"/>
    <dgm:cxn modelId="{5EC0459C-14ED-864A-A5E4-F4CF64628892}" type="presOf" srcId="{F272EC0D-74AE-40B4-9AC2-F6537CDA7F7D}" destId="{820AA4B0-7B43-5C4B-886F-0C58509E3822}" srcOrd="0" destOrd="0" presId="urn:microsoft.com/office/officeart/2008/layout/LinedList"/>
    <dgm:cxn modelId="{C8DDC69D-E893-4A46-9E09-8B1CCDE0605E}" srcId="{24804409-27EA-4688-B167-38116D05E90B}" destId="{648967F1-9590-49EA-A273-1FFF95705723}" srcOrd="1" destOrd="0" parTransId="{5C23B75A-8FE9-45C3-820B-96732D203B49}" sibTransId="{7CC2C9D8-EFFE-4830-8CE0-4A0D86A54A2F}"/>
    <dgm:cxn modelId="{1274EAB8-2B3A-FE48-8880-01A2BAFC912C}" type="presOf" srcId="{3E409BBD-86E4-45CF-862D-7C3493037BE3}" destId="{A5F12FE5-702B-3145-8AC5-31387D4DAB8D}" srcOrd="0" destOrd="0" presId="urn:microsoft.com/office/officeart/2008/layout/LinedList"/>
    <dgm:cxn modelId="{A63FAFC2-4E70-B947-A651-8BA37FF3427F}" type="presOf" srcId="{83140A2E-50B7-431A-ADB4-A93C243AC1AC}" destId="{0DAB7B12-A8A9-AC4D-B8F1-C3462E51A4B8}" srcOrd="0" destOrd="0" presId="urn:microsoft.com/office/officeart/2008/layout/LinedList"/>
    <dgm:cxn modelId="{9A13CDCB-6ED2-E643-926D-3AD23C918A6B}" type="presOf" srcId="{DFE3B506-3BCC-438F-B7B2-FE3A0E835E4B}" destId="{554F2274-63C2-F94D-8033-3A9F4056CE7D}" srcOrd="0" destOrd="0" presId="urn:microsoft.com/office/officeart/2008/layout/LinedList"/>
    <dgm:cxn modelId="{5E8155E6-A0B7-EC4D-9034-6CA996087D94}" type="presOf" srcId="{047CB27E-5124-44D1-8343-91D487E18FF8}" destId="{DD5EDD38-0B0F-7E41-BD39-407CA9F4BB69}" srcOrd="0" destOrd="0" presId="urn:microsoft.com/office/officeart/2008/layout/LinedList"/>
    <dgm:cxn modelId="{1CDA05F2-D4F3-4386-AC14-19B87A9E62E1}" srcId="{24804409-27EA-4688-B167-38116D05E90B}" destId="{F272EC0D-74AE-40B4-9AC2-F6537CDA7F7D}" srcOrd="5" destOrd="0" parTransId="{1D7E217D-FDF5-4E3B-8588-A0FF38B58A1C}" sibTransId="{16F1F570-52B3-4C5A-B280-A3FF9B54967E}"/>
    <dgm:cxn modelId="{DC0EFACC-D24A-8E4E-AE43-28827458284E}" type="presParOf" srcId="{A5F12FE5-702B-3145-8AC5-31387D4DAB8D}" destId="{412BE692-9F41-1945-9537-7CB390D7433F}" srcOrd="0" destOrd="0" presId="urn:microsoft.com/office/officeart/2008/layout/LinedList"/>
    <dgm:cxn modelId="{F00B74F7-CBB5-DD41-A1C1-3504E9713C39}" type="presParOf" srcId="{A5F12FE5-702B-3145-8AC5-31387D4DAB8D}" destId="{4CCCAE8A-41DE-5F41-A667-DD1E05FE36FA}" srcOrd="1" destOrd="0" presId="urn:microsoft.com/office/officeart/2008/layout/LinedList"/>
    <dgm:cxn modelId="{E5721FF0-A273-0643-8372-0499A17B03B3}" type="presParOf" srcId="{4CCCAE8A-41DE-5F41-A667-DD1E05FE36FA}" destId="{C1671C7C-FEE4-754B-B3AA-AF9BFC2A9FB0}" srcOrd="0" destOrd="0" presId="urn:microsoft.com/office/officeart/2008/layout/LinedList"/>
    <dgm:cxn modelId="{5FB7263D-B3FB-0F4A-9C50-C7FE9EEB64E3}" type="presParOf" srcId="{4CCCAE8A-41DE-5F41-A667-DD1E05FE36FA}" destId="{463B6EA7-E254-F543-A951-E2E44E9C95A6}" srcOrd="1" destOrd="0" presId="urn:microsoft.com/office/officeart/2008/layout/LinedList"/>
    <dgm:cxn modelId="{53695859-CFA4-C747-80D0-678239645238}" type="presParOf" srcId="{463B6EA7-E254-F543-A951-E2E44E9C95A6}" destId="{82FFA3F2-1DD0-664A-BEB6-0796A855E8DB}" srcOrd="0" destOrd="0" presId="urn:microsoft.com/office/officeart/2008/layout/LinedList"/>
    <dgm:cxn modelId="{2F21A748-F963-444A-9CF1-4C1704B7F270}" type="presParOf" srcId="{463B6EA7-E254-F543-A951-E2E44E9C95A6}" destId="{4D77648A-B897-424A-B31C-A3941F206256}" srcOrd="1" destOrd="0" presId="urn:microsoft.com/office/officeart/2008/layout/LinedList"/>
    <dgm:cxn modelId="{79C45647-E987-2249-A27D-672D777E6204}" type="presParOf" srcId="{4D77648A-B897-424A-B31C-A3941F206256}" destId="{A2BA00C3-B987-CB47-B7B7-2C038F639349}" srcOrd="0" destOrd="0" presId="urn:microsoft.com/office/officeart/2008/layout/LinedList"/>
    <dgm:cxn modelId="{21836AFF-C149-E844-B1F3-0615CAF18EA1}" type="presParOf" srcId="{4D77648A-B897-424A-B31C-A3941F206256}" destId="{554F2274-63C2-F94D-8033-3A9F4056CE7D}" srcOrd="1" destOrd="0" presId="urn:microsoft.com/office/officeart/2008/layout/LinedList"/>
    <dgm:cxn modelId="{9E2F7968-141D-024A-B8EB-22B3AED04EF9}" type="presParOf" srcId="{4D77648A-B897-424A-B31C-A3941F206256}" destId="{66FB0293-A86B-4E4D-A676-C62FC4187A0D}" srcOrd="2" destOrd="0" presId="urn:microsoft.com/office/officeart/2008/layout/LinedList"/>
    <dgm:cxn modelId="{4ECA7EEA-351E-984B-AA20-F8FA30BB463A}" type="presParOf" srcId="{463B6EA7-E254-F543-A951-E2E44E9C95A6}" destId="{8D65B08B-397F-2C46-9768-A5B5B892C896}" srcOrd="2" destOrd="0" presId="urn:microsoft.com/office/officeart/2008/layout/LinedList"/>
    <dgm:cxn modelId="{EA6CD05E-5D52-5B41-B317-D41196733E19}" type="presParOf" srcId="{463B6EA7-E254-F543-A951-E2E44E9C95A6}" destId="{4893D6A5-CB43-F547-97F0-AFD34AB84165}" srcOrd="3" destOrd="0" presId="urn:microsoft.com/office/officeart/2008/layout/LinedList"/>
    <dgm:cxn modelId="{44DAFF54-6EDA-8145-A74D-EE324DA9DE4A}" type="presParOf" srcId="{463B6EA7-E254-F543-A951-E2E44E9C95A6}" destId="{AF52E813-3495-D245-B635-40F91C2DCBF2}" srcOrd="4" destOrd="0" presId="urn:microsoft.com/office/officeart/2008/layout/LinedList"/>
    <dgm:cxn modelId="{C6956BB1-F90D-C74E-A6D6-CF1FC4DF3F3B}" type="presParOf" srcId="{AF52E813-3495-D245-B635-40F91C2DCBF2}" destId="{C41ABB8E-B311-1549-9E50-84E106FA82EF}" srcOrd="0" destOrd="0" presId="urn:microsoft.com/office/officeart/2008/layout/LinedList"/>
    <dgm:cxn modelId="{5370B484-1B84-3E42-95F2-D6FB5E788D08}" type="presParOf" srcId="{AF52E813-3495-D245-B635-40F91C2DCBF2}" destId="{9A24468C-BE3F-2D4E-8D8D-85922E8F383A}" srcOrd="1" destOrd="0" presId="urn:microsoft.com/office/officeart/2008/layout/LinedList"/>
    <dgm:cxn modelId="{45327416-8E48-B24C-BA62-C5162BE90863}" type="presParOf" srcId="{AF52E813-3495-D245-B635-40F91C2DCBF2}" destId="{726978C5-09F0-634C-AE51-B58FCC582D72}" srcOrd="2" destOrd="0" presId="urn:microsoft.com/office/officeart/2008/layout/LinedList"/>
    <dgm:cxn modelId="{7F80625F-79D2-EF4D-AFC0-82EAA327DDE3}" type="presParOf" srcId="{463B6EA7-E254-F543-A951-E2E44E9C95A6}" destId="{314A9F0C-DAB7-1443-AEC4-03A3D220089C}" srcOrd="5" destOrd="0" presId="urn:microsoft.com/office/officeart/2008/layout/LinedList"/>
    <dgm:cxn modelId="{B847E585-9AC4-DF42-B8D0-20E021743932}" type="presParOf" srcId="{463B6EA7-E254-F543-A951-E2E44E9C95A6}" destId="{53FF512D-7DEB-7241-BFDD-E79D35E06C67}" srcOrd="6" destOrd="0" presId="urn:microsoft.com/office/officeart/2008/layout/LinedList"/>
    <dgm:cxn modelId="{3DA677F4-2744-E34E-8DB1-E2323806AF2E}" type="presParOf" srcId="{463B6EA7-E254-F543-A951-E2E44E9C95A6}" destId="{55A88025-FEEA-2F4C-8227-BC5BA9DD2B26}" srcOrd="7" destOrd="0" presId="urn:microsoft.com/office/officeart/2008/layout/LinedList"/>
    <dgm:cxn modelId="{B82528CE-82EB-9C45-A485-8541B3E4B7BE}" type="presParOf" srcId="{55A88025-FEEA-2F4C-8227-BC5BA9DD2B26}" destId="{4AC69181-118A-0541-87A8-1A294AC2FA30}" srcOrd="0" destOrd="0" presId="urn:microsoft.com/office/officeart/2008/layout/LinedList"/>
    <dgm:cxn modelId="{D6DDB2A5-8ED3-C74D-9795-494B56DED0CF}" type="presParOf" srcId="{55A88025-FEEA-2F4C-8227-BC5BA9DD2B26}" destId="{D379613C-FBC6-C74A-B49A-E2D43593E101}" srcOrd="1" destOrd="0" presId="urn:microsoft.com/office/officeart/2008/layout/LinedList"/>
    <dgm:cxn modelId="{38D30811-4E1A-514A-8C28-F1DDB256A2DC}" type="presParOf" srcId="{55A88025-FEEA-2F4C-8227-BC5BA9DD2B26}" destId="{401C731B-1062-584D-86A7-52445F784EA1}" srcOrd="2" destOrd="0" presId="urn:microsoft.com/office/officeart/2008/layout/LinedList"/>
    <dgm:cxn modelId="{43FD5436-4746-9447-BE57-E18FF072347B}" type="presParOf" srcId="{463B6EA7-E254-F543-A951-E2E44E9C95A6}" destId="{6AB55E33-03F9-724B-91C3-BD3A1E67219E}" srcOrd="8" destOrd="0" presId="urn:microsoft.com/office/officeart/2008/layout/LinedList"/>
    <dgm:cxn modelId="{077C4B3B-F10C-DB4F-B1A5-06DF4A11F594}" type="presParOf" srcId="{463B6EA7-E254-F543-A951-E2E44E9C95A6}" destId="{74ED34D4-B135-6842-A48F-5B3C8DAAB174}" srcOrd="9" destOrd="0" presId="urn:microsoft.com/office/officeart/2008/layout/LinedList"/>
    <dgm:cxn modelId="{C5EDD88B-BB5A-0E4F-BC85-D8D9AE56F1E5}" type="presParOf" srcId="{463B6EA7-E254-F543-A951-E2E44E9C95A6}" destId="{BF1CAA63-5C1D-0341-95A0-813382DFAE9A}" srcOrd="10" destOrd="0" presId="urn:microsoft.com/office/officeart/2008/layout/LinedList"/>
    <dgm:cxn modelId="{7358E527-0235-944F-949A-E7AF39AAD1A2}" type="presParOf" srcId="{BF1CAA63-5C1D-0341-95A0-813382DFAE9A}" destId="{A2757B8A-EE45-4A4B-A153-BA9AA0B6A28B}" srcOrd="0" destOrd="0" presId="urn:microsoft.com/office/officeart/2008/layout/LinedList"/>
    <dgm:cxn modelId="{EE5A5C4E-E2E1-3A4C-9CCE-0ED40FA47846}" type="presParOf" srcId="{BF1CAA63-5C1D-0341-95A0-813382DFAE9A}" destId="{DD5EDD38-0B0F-7E41-BD39-407CA9F4BB69}" srcOrd="1" destOrd="0" presId="urn:microsoft.com/office/officeart/2008/layout/LinedList"/>
    <dgm:cxn modelId="{C9CDCBA1-DC88-B94B-948E-2A988ACA7A7B}" type="presParOf" srcId="{BF1CAA63-5C1D-0341-95A0-813382DFAE9A}" destId="{662A48D1-5224-AF4C-926F-C9A79AD98B00}" srcOrd="2" destOrd="0" presId="urn:microsoft.com/office/officeart/2008/layout/LinedList"/>
    <dgm:cxn modelId="{918EE074-1C11-F049-BC0C-812BE42E2059}" type="presParOf" srcId="{463B6EA7-E254-F543-A951-E2E44E9C95A6}" destId="{CC7F7FFA-835B-9D4C-959A-89E7E517176E}" srcOrd="11" destOrd="0" presId="urn:microsoft.com/office/officeart/2008/layout/LinedList"/>
    <dgm:cxn modelId="{8EEDB615-1F2F-6040-A290-8DDA23229E6A}" type="presParOf" srcId="{463B6EA7-E254-F543-A951-E2E44E9C95A6}" destId="{7E8345F4-BBA8-2741-BF9F-A07C23295E65}" srcOrd="12" destOrd="0" presId="urn:microsoft.com/office/officeart/2008/layout/LinedList"/>
    <dgm:cxn modelId="{B74BE48A-7D56-6D46-B002-A6534798F849}" type="presParOf" srcId="{463B6EA7-E254-F543-A951-E2E44E9C95A6}" destId="{9D50A9F7-7C94-7742-B628-87C2628755F9}" srcOrd="13" destOrd="0" presId="urn:microsoft.com/office/officeart/2008/layout/LinedList"/>
    <dgm:cxn modelId="{8DBD3693-8A77-3B46-AA98-A4835AAC27F7}" type="presParOf" srcId="{9D50A9F7-7C94-7742-B628-87C2628755F9}" destId="{4C059062-D3C2-D146-BCCF-FC97284DE108}" srcOrd="0" destOrd="0" presId="urn:microsoft.com/office/officeart/2008/layout/LinedList"/>
    <dgm:cxn modelId="{1A08BCF3-BDCA-5542-A9AB-3D24377C9E1B}" type="presParOf" srcId="{9D50A9F7-7C94-7742-B628-87C2628755F9}" destId="{0DAB7B12-A8A9-AC4D-B8F1-C3462E51A4B8}" srcOrd="1" destOrd="0" presId="urn:microsoft.com/office/officeart/2008/layout/LinedList"/>
    <dgm:cxn modelId="{B0745DAA-4B2B-854A-B920-85F2339AB433}" type="presParOf" srcId="{9D50A9F7-7C94-7742-B628-87C2628755F9}" destId="{8336B98E-4A61-3741-894B-FCB06227DFB3}" srcOrd="2" destOrd="0" presId="urn:microsoft.com/office/officeart/2008/layout/LinedList"/>
    <dgm:cxn modelId="{34F04216-9112-384A-81E5-4D725E8936E2}" type="presParOf" srcId="{463B6EA7-E254-F543-A951-E2E44E9C95A6}" destId="{442B1F9B-F28E-1E4B-81D4-1730EDCD28CA}" srcOrd="14" destOrd="0" presId="urn:microsoft.com/office/officeart/2008/layout/LinedList"/>
    <dgm:cxn modelId="{9B1B613E-0211-5B4F-96C3-10AD40D2E432}" type="presParOf" srcId="{463B6EA7-E254-F543-A951-E2E44E9C95A6}" destId="{BEED8839-1C40-2841-A831-A3CC961B0680}" srcOrd="15" destOrd="0" presId="urn:microsoft.com/office/officeart/2008/layout/LinedList"/>
    <dgm:cxn modelId="{7C4E261E-4146-5647-9781-84A061832975}" type="presParOf" srcId="{463B6EA7-E254-F543-A951-E2E44E9C95A6}" destId="{832993E2-131D-4D43-A063-3AECEB084717}" srcOrd="16" destOrd="0" presId="urn:microsoft.com/office/officeart/2008/layout/LinedList"/>
    <dgm:cxn modelId="{B7D082F9-72B3-F441-BB3A-81FECFE125FE}" type="presParOf" srcId="{832993E2-131D-4D43-A063-3AECEB084717}" destId="{6AC0D985-89DC-C942-B709-4AEEFAE737C8}" srcOrd="0" destOrd="0" presId="urn:microsoft.com/office/officeart/2008/layout/LinedList"/>
    <dgm:cxn modelId="{946FF875-C010-FA40-BD15-DD259D922589}" type="presParOf" srcId="{832993E2-131D-4D43-A063-3AECEB084717}" destId="{820AA4B0-7B43-5C4B-886F-0C58509E3822}" srcOrd="1" destOrd="0" presId="urn:microsoft.com/office/officeart/2008/layout/LinedList"/>
    <dgm:cxn modelId="{7C6C3F64-FD50-6B4F-8EBA-9AD2DF00DF11}" type="presParOf" srcId="{832993E2-131D-4D43-A063-3AECEB084717}" destId="{DE7D0FBE-36F7-7041-B36E-9675D9B1EE40}" srcOrd="2" destOrd="0" presId="urn:microsoft.com/office/officeart/2008/layout/LinedList"/>
    <dgm:cxn modelId="{95D88234-85EB-0647-B340-575E2209D082}" type="presParOf" srcId="{463B6EA7-E254-F543-A951-E2E44E9C95A6}" destId="{426FE776-813E-D148-B3B8-3E9FA436B455}" srcOrd="17" destOrd="0" presId="urn:microsoft.com/office/officeart/2008/layout/LinedList"/>
    <dgm:cxn modelId="{50E9B872-CD9A-8241-9F24-DA9A7C3AFC22}" type="presParOf" srcId="{463B6EA7-E254-F543-A951-E2E44E9C95A6}" destId="{68207471-6241-C147-B143-B8C7B54B6E00}" srcOrd="18"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C757BD-7ECE-4F5C-B3B2-CE6345F32BA6}"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96565BD7-0C98-4BFA-BD87-C76A7BB4259F}">
      <dgm:prSet/>
      <dgm:spPr/>
      <dgm:t>
        <a:bodyPr/>
        <a:lstStyle/>
        <a:p>
          <a:r>
            <a:rPr lang="en-US" dirty="0"/>
            <a:t>An untapped local community asset:</a:t>
          </a:r>
        </a:p>
      </dgm:t>
    </dgm:pt>
    <dgm:pt modelId="{E3819183-986E-47AE-B841-28B268BBF748}" type="parTrans" cxnId="{E75E7E43-F677-4B16-848C-20BDDB8B8733}">
      <dgm:prSet/>
      <dgm:spPr/>
      <dgm:t>
        <a:bodyPr/>
        <a:lstStyle/>
        <a:p>
          <a:endParaRPr lang="en-US"/>
        </a:p>
      </dgm:t>
    </dgm:pt>
    <dgm:pt modelId="{1F814420-7F8D-48FC-ABBA-C06A4CE7A6A7}" type="sibTrans" cxnId="{E75E7E43-F677-4B16-848C-20BDDB8B8733}">
      <dgm:prSet/>
      <dgm:spPr/>
      <dgm:t>
        <a:bodyPr/>
        <a:lstStyle/>
        <a:p>
          <a:endParaRPr lang="en-US"/>
        </a:p>
      </dgm:t>
    </dgm:pt>
    <dgm:pt modelId="{20A19EBD-63A2-4B58-82D3-8456F4D1A053}">
      <dgm:prSet/>
      <dgm:spPr/>
      <dgm:t>
        <a:bodyPr/>
        <a:lstStyle/>
        <a:p>
          <a:r>
            <a:rPr lang="en-US" dirty="0"/>
            <a:t>Not integrated into emergency planning</a:t>
          </a:r>
        </a:p>
      </dgm:t>
    </dgm:pt>
    <dgm:pt modelId="{7D9DC29D-0814-489D-AC9A-3FF8847A0B60}" type="parTrans" cxnId="{F785EA96-0D1F-47E8-8761-5E5E648E7F1B}">
      <dgm:prSet/>
      <dgm:spPr/>
      <dgm:t>
        <a:bodyPr/>
        <a:lstStyle/>
        <a:p>
          <a:endParaRPr lang="en-US"/>
        </a:p>
      </dgm:t>
    </dgm:pt>
    <dgm:pt modelId="{47BBFE9A-AE59-4E39-8127-36E9170DB759}" type="sibTrans" cxnId="{F785EA96-0D1F-47E8-8761-5E5E648E7F1B}">
      <dgm:prSet/>
      <dgm:spPr/>
      <dgm:t>
        <a:bodyPr/>
        <a:lstStyle/>
        <a:p>
          <a:endParaRPr lang="en-US"/>
        </a:p>
      </dgm:t>
    </dgm:pt>
    <dgm:pt modelId="{90F7C72C-08B6-42BF-9B52-8DE66A27BBF0}">
      <dgm:prSet/>
      <dgm:spPr/>
      <dgm:t>
        <a:bodyPr/>
        <a:lstStyle/>
        <a:p>
          <a:r>
            <a:rPr lang="en-US" dirty="0"/>
            <a:t>Not intentionally resourced to fulfil potential role</a:t>
          </a:r>
        </a:p>
      </dgm:t>
    </dgm:pt>
    <dgm:pt modelId="{01E2A348-2524-4284-A78C-F308A4E74C5E}" type="parTrans" cxnId="{8E86CC9B-1F77-4664-AFC0-DB42269D2623}">
      <dgm:prSet/>
      <dgm:spPr/>
      <dgm:t>
        <a:bodyPr/>
        <a:lstStyle/>
        <a:p>
          <a:endParaRPr lang="en-US"/>
        </a:p>
      </dgm:t>
    </dgm:pt>
    <dgm:pt modelId="{21D529BC-5615-4940-9661-388A874B04DF}" type="sibTrans" cxnId="{8E86CC9B-1F77-4664-AFC0-DB42269D2623}">
      <dgm:prSet/>
      <dgm:spPr/>
      <dgm:t>
        <a:bodyPr/>
        <a:lstStyle/>
        <a:p>
          <a:endParaRPr lang="en-US"/>
        </a:p>
      </dgm:t>
    </dgm:pt>
    <dgm:pt modelId="{78AD6BBA-8CF5-4269-BF51-C8EBFAA43FAF}">
      <dgm:prSet/>
      <dgm:spPr/>
      <dgm:t>
        <a:bodyPr/>
        <a:lstStyle/>
        <a:p>
          <a:r>
            <a:rPr lang="en-US" dirty="0"/>
            <a:t>No explicit policy guidance for development, implementation, evaluation of role</a:t>
          </a:r>
        </a:p>
      </dgm:t>
    </dgm:pt>
    <dgm:pt modelId="{D1E0A0F5-AD01-47E3-B742-3742EB9258F5}" type="parTrans" cxnId="{0453B19E-B0D8-498D-9379-E02CFDE49458}">
      <dgm:prSet/>
      <dgm:spPr/>
      <dgm:t>
        <a:bodyPr/>
        <a:lstStyle/>
        <a:p>
          <a:endParaRPr lang="en-US"/>
        </a:p>
      </dgm:t>
    </dgm:pt>
    <dgm:pt modelId="{5330C421-1CC6-46C9-A965-F6C42D9036D8}" type="sibTrans" cxnId="{0453B19E-B0D8-498D-9379-E02CFDE49458}">
      <dgm:prSet/>
      <dgm:spPr/>
      <dgm:t>
        <a:bodyPr/>
        <a:lstStyle/>
        <a:p>
          <a:endParaRPr lang="en-US"/>
        </a:p>
      </dgm:t>
    </dgm:pt>
    <dgm:pt modelId="{C8D0D135-4B3D-9B4E-B9CF-B61EB005E5A6}" type="pres">
      <dgm:prSet presAssocID="{17C757BD-7ECE-4F5C-B3B2-CE6345F32BA6}" presName="vert0" presStyleCnt="0">
        <dgm:presLayoutVars>
          <dgm:dir/>
          <dgm:animOne val="branch"/>
          <dgm:animLvl val="lvl"/>
        </dgm:presLayoutVars>
      </dgm:prSet>
      <dgm:spPr/>
    </dgm:pt>
    <dgm:pt modelId="{E6A9A322-262B-4648-AFFC-62EBD1C45DA4}" type="pres">
      <dgm:prSet presAssocID="{96565BD7-0C98-4BFA-BD87-C76A7BB4259F}" presName="thickLine" presStyleLbl="alignNode1" presStyleIdx="0" presStyleCnt="1"/>
      <dgm:spPr/>
    </dgm:pt>
    <dgm:pt modelId="{FAA767FE-A155-1D42-87D5-A8E641465BCA}" type="pres">
      <dgm:prSet presAssocID="{96565BD7-0C98-4BFA-BD87-C76A7BB4259F}" presName="horz1" presStyleCnt="0"/>
      <dgm:spPr/>
    </dgm:pt>
    <dgm:pt modelId="{3FFB7D65-011B-6944-B65E-08EC0834EFC7}" type="pres">
      <dgm:prSet presAssocID="{96565BD7-0C98-4BFA-BD87-C76A7BB4259F}" presName="tx1" presStyleLbl="revTx" presStyleIdx="0" presStyleCnt="4"/>
      <dgm:spPr/>
    </dgm:pt>
    <dgm:pt modelId="{2D6C2EBD-6B8A-8C40-AFB9-1519FFBC8269}" type="pres">
      <dgm:prSet presAssocID="{96565BD7-0C98-4BFA-BD87-C76A7BB4259F}" presName="vert1" presStyleCnt="0"/>
      <dgm:spPr/>
    </dgm:pt>
    <dgm:pt modelId="{38F2CF24-5D55-0740-A4AD-DF2FA542F995}" type="pres">
      <dgm:prSet presAssocID="{20A19EBD-63A2-4B58-82D3-8456F4D1A053}" presName="vertSpace2a" presStyleCnt="0"/>
      <dgm:spPr/>
    </dgm:pt>
    <dgm:pt modelId="{EC4C3444-0DF6-5A40-AF64-214BA40C0A54}" type="pres">
      <dgm:prSet presAssocID="{20A19EBD-63A2-4B58-82D3-8456F4D1A053}" presName="horz2" presStyleCnt="0"/>
      <dgm:spPr/>
    </dgm:pt>
    <dgm:pt modelId="{1F078324-4882-0D49-81F0-0DB377000AEA}" type="pres">
      <dgm:prSet presAssocID="{20A19EBD-63A2-4B58-82D3-8456F4D1A053}" presName="horzSpace2" presStyleCnt="0"/>
      <dgm:spPr/>
    </dgm:pt>
    <dgm:pt modelId="{C45BECEF-F2E9-B442-ADB3-18768E1AE248}" type="pres">
      <dgm:prSet presAssocID="{20A19EBD-63A2-4B58-82D3-8456F4D1A053}" presName="tx2" presStyleLbl="revTx" presStyleIdx="1" presStyleCnt="4"/>
      <dgm:spPr/>
    </dgm:pt>
    <dgm:pt modelId="{377AF054-A47D-034E-837E-EDE503A99DB0}" type="pres">
      <dgm:prSet presAssocID="{20A19EBD-63A2-4B58-82D3-8456F4D1A053}" presName="vert2" presStyleCnt="0"/>
      <dgm:spPr/>
    </dgm:pt>
    <dgm:pt modelId="{E2017F7E-49C0-6447-BE91-3C8A66D14A2C}" type="pres">
      <dgm:prSet presAssocID="{20A19EBD-63A2-4B58-82D3-8456F4D1A053}" presName="thinLine2b" presStyleLbl="callout" presStyleIdx="0" presStyleCnt="3"/>
      <dgm:spPr/>
    </dgm:pt>
    <dgm:pt modelId="{335B5268-0448-4743-8355-1B7800377A5E}" type="pres">
      <dgm:prSet presAssocID="{20A19EBD-63A2-4B58-82D3-8456F4D1A053}" presName="vertSpace2b" presStyleCnt="0"/>
      <dgm:spPr/>
    </dgm:pt>
    <dgm:pt modelId="{B601154B-12BF-2948-BD68-B64EF6D375EB}" type="pres">
      <dgm:prSet presAssocID="{90F7C72C-08B6-42BF-9B52-8DE66A27BBF0}" presName="horz2" presStyleCnt="0"/>
      <dgm:spPr/>
    </dgm:pt>
    <dgm:pt modelId="{1DCA65F9-CF9A-D345-93DD-B7B1BE3CFB94}" type="pres">
      <dgm:prSet presAssocID="{90F7C72C-08B6-42BF-9B52-8DE66A27BBF0}" presName="horzSpace2" presStyleCnt="0"/>
      <dgm:spPr/>
    </dgm:pt>
    <dgm:pt modelId="{AB456392-06C8-2E4A-B6B1-D3081EF2323D}" type="pres">
      <dgm:prSet presAssocID="{90F7C72C-08B6-42BF-9B52-8DE66A27BBF0}" presName="tx2" presStyleLbl="revTx" presStyleIdx="2" presStyleCnt="4"/>
      <dgm:spPr/>
    </dgm:pt>
    <dgm:pt modelId="{DF750DBF-3D6A-E449-8A41-D3BFCAB624CC}" type="pres">
      <dgm:prSet presAssocID="{90F7C72C-08B6-42BF-9B52-8DE66A27BBF0}" presName="vert2" presStyleCnt="0"/>
      <dgm:spPr/>
    </dgm:pt>
    <dgm:pt modelId="{06E9FC98-34FD-EE4A-B504-9D628B068B7B}" type="pres">
      <dgm:prSet presAssocID="{90F7C72C-08B6-42BF-9B52-8DE66A27BBF0}" presName="thinLine2b" presStyleLbl="callout" presStyleIdx="1" presStyleCnt="3"/>
      <dgm:spPr/>
    </dgm:pt>
    <dgm:pt modelId="{C16750DA-40A9-4944-ACFE-F05280993D84}" type="pres">
      <dgm:prSet presAssocID="{90F7C72C-08B6-42BF-9B52-8DE66A27BBF0}" presName="vertSpace2b" presStyleCnt="0"/>
      <dgm:spPr/>
    </dgm:pt>
    <dgm:pt modelId="{9ED49896-4B75-864B-840B-FDFB6FF9D08F}" type="pres">
      <dgm:prSet presAssocID="{78AD6BBA-8CF5-4269-BF51-C8EBFAA43FAF}" presName="horz2" presStyleCnt="0"/>
      <dgm:spPr/>
    </dgm:pt>
    <dgm:pt modelId="{3FADBE75-998C-E84E-9238-4A2ACBC157F9}" type="pres">
      <dgm:prSet presAssocID="{78AD6BBA-8CF5-4269-BF51-C8EBFAA43FAF}" presName="horzSpace2" presStyleCnt="0"/>
      <dgm:spPr/>
    </dgm:pt>
    <dgm:pt modelId="{1BD5DDA9-C820-4642-9328-F079546EF66D}" type="pres">
      <dgm:prSet presAssocID="{78AD6BBA-8CF5-4269-BF51-C8EBFAA43FAF}" presName="tx2" presStyleLbl="revTx" presStyleIdx="3" presStyleCnt="4"/>
      <dgm:spPr/>
    </dgm:pt>
    <dgm:pt modelId="{51D369FE-43CE-B34C-B99F-85C2DC02EFFC}" type="pres">
      <dgm:prSet presAssocID="{78AD6BBA-8CF5-4269-BF51-C8EBFAA43FAF}" presName="vert2" presStyleCnt="0"/>
      <dgm:spPr/>
    </dgm:pt>
    <dgm:pt modelId="{2D7C3640-0A37-E149-94CF-3D4E5496CCFE}" type="pres">
      <dgm:prSet presAssocID="{78AD6BBA-8CF5-4269-BF51-C8EBFAA43FAF}" presName="thinLine2b" presStyleLbl="callout" presStyleIdx="2" presStyleCnt="3"/>
      <dgm:spPr/>
    </dgm:pt>
    <dgm:pt modelId="{1157897A-51E4-1342-A68B-36FEC81D66D2}" type="pres">
      <dgm:prSet presAssocID="{78AD6BBA-8CF5-4269-BF51-C8EBFAA43FAF}" presName="vertSpace2b" presStyleCnt="0"/>
      <dgm:spPr/>
    </dgm:pt>
  </dgm:ptLst>
  <dgm:cxnLst>
    <dgm:cxn modelId="{E6B18302-0290-4F46-B255-4A1879F3865B}" type="presOf" srcId="{90F7C72C-08B6-42BF-9B52-8DE66A27BBF0}" destId="{AB456392-06C8-2E4A-B6B1-D3081EF2323D}" srcOrd="0" destOrd="0" presId="urn:microsoft.com/office/officeart/2008/layout/LinedList"/>
    <dgm:cxn modelId="{97E88911-9F8C-204A-B34B-4E7E4E501B11}" type="presOf" srcId="{96565BD7-0C98-4BFA-BD87-C76A7BB4259F}" destId="{3FFB7D65-011B-6944-B65E-08EC0834EFC7}" srcOrd="0" destOrd="0" presId="urn:microsoft.com/office/officeart/2008/layout/LinedList"/>
    <dgm:cxn modelId="{E75E7E43-F677-4B16-848C-20BDDB8B8733}" srcId="{17C757BD-7ECE-4F5C-B3B2-CE6345F32BA6}" destId="{96565BD7-0C98-4BFA-BD87-C76A7BB4259F}" srcOrd="0" destOrd="0" parTransId="{E3819183-986E-47AE-B841-28B268BBF748}" sibTransId="{1F814420-7F8D-48FC-ABBA-C06A4CE7A6A7}"/>
    <dgm:cxn modelId="{297F5A4A-3DAA-7849-8AF3-479BA1D18E0B}" type="presOf" srcId="{78AD6BBA-8CF5-4269-BF51-C8EBFAA43FAF}" destId="{1BD5DDA9-C820-4642-9328-F079546EF66D}" srcOrd="0" destOrd="0" presId="urn:microsoft.com/office/officeart/2008/layout/LinedList"/>
    <dgm:cxn modelId="{45542E83-C960-7242-82D3-1A2D6AC26AE6}" type="presOf" srcId="{17C757BD-7ECE-4F5C-B3B2-CE6345F32BA6}" destId="{C8D0D135-4B3D-9B4E-B9CF-B61EB005E5A6}" srcOrd="0" destOrd="0" presId="urn:microsoft.com/office/officeart/2008/layout/LinedList"/>
    <dgm:cxn modelId="{F785EA96-0D1F-47E8-8761-5E5E648E7F1B}" srcId="{96565BD7-0C98-4BFA-BD87-C76A7BB4259F}" destId="{20A19EBD-63A2-4B58-82D3-8456F4D1A053}" srcOrd="0" destOrd="0" parTransId="{7D9DC29D-0814-489D-AC9A-3FF8847A0B60}" sibTransId="{47BBFE9A-AE59-4E39-8127-36E9170DB759}"/>
    <dgm:cxn modelId="{8E86CC9B-1F77-4664-AFC0-DB42269D2623}" srcId="{96565BD7-0C98-4BFA-BD87-C76A7BB4259F}" destId="{90F7C72C-08B6-42BF-9B52-8DE66A27BBF0}" srcOrd="1" destOrd="0" parTransId="{01E2A348-2524-4284-A78C-F308A4E74C5E}" sibTransId="{21D529BC-5615-4940-9661-388A874B04DF}"/>
    <dgm:cxn modelId="{0453B19E-B0D8-498D-9379-E02CFDE49458}" srcId="{96565BD7-0C98-4BFA-BD87-C76A7BB4259F}" destId="{78AD6BBA-8CF5-4269-BF51-C8EBFAA43FAF}" srcOrd="2" destOrd="0" parTransId="{D1E0A0F5-AD01-47E3-B742-3742EB9258F5}" sibTransId="{5330C421-1CC6-46C9-A965-F6C42D9036D8}"/>
    <dgm:cxn modelId="{4F81B0BF-284C-714E-BA73-A5011159C955}" type="presOf" srcId="{20A19EBD-63A2-4B58-82D3-8456F4D1A053}" destId="{C45BECEF-F2E9-B442-ADB3-18768E1AE248}" srcOrd="0" destOrd="0" presId="urn:microsoft.com/office/officeart/2008/layout/LinedList"/>
    <dgm:cxn modelId="{53262D49-EE4E-F042-B1C3-148C198DFE08}" type="presParOf" srcId="{C8D0D135-4B3D-9B4E-B9CF-B61EB005E5A6}" destId="{E6A9A322-262B-4648-AFFC-62EBD1C45DA4}" srcOrd="0" destOrd="0" presId="urn:microsoft.com/office/officeart/2008/layout/LinedList"/>
    <dgm:cxn modelId="{C7184819-A562-2545-A2D0-EB6DBEBF3C98}" type="presParOf" srcId="{C8D0D135-4B3D-9B4E-B9CF-B61EB005E5A6}" destId="{FAA767FE-A155-1D42-87D5-A8E641465BCA}" srcOrd="1" destOrd="0" presId="urn:microsoft.com/office/officeart/2008/layout/LinedList"/>
    <dgm:cxn modelId="{3E4E806F-1494-194A-A56D-B4A7E510B8D2}" type="presParOf" srcId="{FAA767FE-A155-1D42-87D5-A8E641465BCA}" destId="{3FFB7D65-011B-6944-B65E-08EC0834EFC7}" srcOrd="0" destOrd="0" presId="urn:microsoft.com/office/officeart/2008/layout/LinedList"/>
    <dgm:cxn modelId="{40496192-7AA6-7242-A80A-F7AEF376B2A7}" type="presParOf" srcId="{FAA767FE-A155-1D42-87D5-A8E641465BCA}" destId="{2D6C2EBD-6B8A-8C40-AFB9-1519FFBC8269}" srcOrd="1" destOrd="0" presId="urn:microsoft.com/office/officeart/2008/layout/LinedList"/>
    <dgm:cxn modelId="{9FB1D959-EA9D-F14B-AC78-E817C5139D29}" type="presParOf" srcId="{2D6C2EBD-6B8A-8C40-AFB9-1519FFBC8269}" destId="{38F2CF24-5D55-0740-A4AD-DF2FA542F995}" srcOrd="0" destOrd="0" presId="urn:microsoft.com/office/officeart/2008/layout/LinedList"/>
    <dgm:cxn modelId="{E5D742B1-CBCD-1548-8AA1-6A70E9D47AD8}" type="presParOf" srcId="{2D6C2EBD-6B8A-8C40-AFB9-1519FFBC8269}" destId="{EC4C3444-0DF6-5A40-AF64-214BA40C0A54}" srcOrd="1" destOrd="0" presId="urn:microsoft.com/office/officeart/2008/layout/LinedList"/>
    <dgm:cxn modelId="{CDE3208C-7D51-B146-A788-9FA65E4D2101}" type="presParOf" srcId="{EC4C3444-0DF6-5A40-AF64-214BA40C0A54}" destId="{1F078324-4882-0D49-81F0-0DB377000AEA}" srcOrd="0" destOrd="0" presId="urn:microsoft.com/office/officeart/2008/layout/LinedList"/>
    <dgm:cxn modelId="{DBDC08C6-0187-B747-A373-CAAC5ED41972}" type="presParOf" srcId="{EC4C3444-0DF6-5A40-AF64-214BA40C0A54}" destId="{C45BECEF-F2E9-B442-ADB3-18768E1AE248}" srcOrd="1" destOrd="0" presId="urn:microsoft.com/office/officeart/2008/layout/LinedList"/>
    <dgm:cxn modelId="{6EB1F834-1F26-814C-B258-6FF12141087A}" type="presParOf" srcId="{EC4C3444-0DF6-5A40-AF64-214BA40C0A54}" destId="{377AF054-A47D-034E-837E-EDE503A99DB0}" srcOrd="2" destOrd="0" presId="urn:microsoft.com/office/officeart/2008/layout/LinedList"/>
    <dgm:cxn modelId="{508CD0AF-82F6-E547-9E9F-5E078F0A6C17}" type="presParOf" srcId="{2D6C2EBD-6B8A-8C40-AFB9-1519FFBC8269}" destId="{E2017F7E-49C0-6447-BE91-3C8A66D14A2C}" srcOrd="2" destOrd="0" presId="urn:microsoft.com/office/officeart/2008/layout/LinedList"/>
    <dgm:cxn modelId="{AFDAC23A-71B1-B04C-B2D6-468425816D86}" type="presParOf" srcId="{2D6C2EBD-6B8A-8C40-AFB9-1519FFBC8269}" destId="{335B5268-0448-4743-8355-1B7800377A5E}" srcOrd="3" destOrd="0" presId="urn:microsoft.com/office/officeart/2008/layout/LinedList"/>
    <dgm:cxn modelId="{B790D7B1-8C0C-C940-869E-B2F1A962CF48}" type="presParOf" srcId="{2D6C2EBD-6B8A-8C40-AFB9-1519FFBC8269}" destId="{B601154B-12BF-2948-BD68-B64EF6D375EB}" srcOrd="4" destOrd="0" presId="urn:microsoft.com/office/officeart/2008/layout/LinedList"/>
    <dgm:cxn modelId="{AEFA78D0-5D64-8141-BF23-10A684AA522C}" type="presParOf" srcId="{B601154B-12BF-2948-BD68-B64EF6D375EB}" destId="{1DCA65F9-CF9A-D345-93DD-B7B1BE3CFB94}" srcOrd="0" destOrd="0" presId="urn:microsoft.com/office/officeart/2008/layout/LinedList"/>
    <dgm:cxn modelId="{629038E7-E267-2E46-9D63-B5C63BB7E849}" type="presParOf" srcId="{B601154B-12BF-2948-BD68-B64EF6D375EB}" destId="{AB456392-06C8-2E4A-B6B1-D3081EF2323D}" srcOrd="1" destOrd="0" presId="urn:microsoft.com/office/officeart/2008/layout/LinedList"/>
    <dgm:cxn modelId="{AC5E42CA-1991-944F-A656-F807C10033EF}" type="presParOf" srcId="{B601154B-12BF-2948-BD68-B64EF6D375EB}" destId="{DF750DBF-3D6A-E449-8A41-D3BFCAB624CC}" srcOrd="2" destOrd="0" presId="urn:microsoft.com/office/officeart/2008/layout/LinedList"/>
    <dgm:cxn modelId="{5D0642FC-0D7C-3841-A40D-7301C97258A6}" type="presParOf" srcId="{2D6C2EBD-6B8A-8C40-AFB9-1519FFBC8269}" destId="{06E9FC98-34FD-EE4A-B504-9D628B068B7B}" srcOrd="5" destOrd="0" presId="urn:microsoft.com/office/officeart/2008/layout/LinedList"/>
    <dgm:cxn modelId="{00B3A4B8-5E02-8D4D-A92D-7BACB1963911}" type="presParOf" srcId="{2D6C2EBD-6B8A-8C40-AFB9-1519FFBC8269}" destId="{C16750DA-40A9-4944-ACFE-F05280993D84}" srcOrd="6" destOrd="0" presId="urn:microsoft.com/office/officeart/2008/layout/LinedList"/>
    <dgm:cxn modelId="{DD279E23-3A78-B24B-88D4-B54146B1E5C2}" type="presParOf" srcId="{2D6C2EBD-6B8A-8C40-AFB9-1519FFBC8269}" destId="{9ED49896-4B75-864B-840B-FDFB6FF9D08F}" srcOrd="7" destOrd="0" presId="urn:microsoft.com/office/officeart/2008/layout/LinedList"/>
    <dgm:cxn modelId="{A1963B54-286D-B446-A4D1-ECAE73D42D8C}" type="presParOf" srcId="{9ED49896-4B75-864B-840B-FDFB6FF9D08F}" destId="{3FADBE75-998C-E84E-9238-4A2ACBC157F9}" srcOrd="0" destOrd="0" presId="urn:microsoft.com/office/officeart/2008/layout/LinedList"/>
    <dgm:cxn modelId="{AF319DDF-25B7-714B-B2EC-5BC16926D19B}" type="presParOf" srcId="{9ED49896-4B75-864B-840B-FDFB6FF9D08F}" destId="{1BD5DDA9-C820-4642-9328-F079546EF66D}" srcOrd="1" destOrd="0" presId="urn:microsoft.com/office/officeart/2008/layout/LinedList"/>
    <dgm:cxn modelId="{E7D18F8F-101C-6E42-A943-6DBE9BC7D4C2}" type="presParOf" srcId="{9ED49896-4B75-864B-840B-FDFB6FF9D08F}" destId="{51D369FE-43CE-B34C-B99F-85C2DC02EFFC}" srcOrd="2" destOrd="0" presId="urn:microsoft.com/office/officeart/2008/layout/LinedList"/>
    <dgm:cxn modelId="{3686A068-1B93-884D-9448-EB8D5999723C}" type="presParOf" srcId="{2D6C2EBD-6B8A-8C40-AFB9-1519FFBC8269}" destId="{2D7C3640-0A37-E149-94CF-3D4E5496CCFE}" srcOrd="8" destOrd="0" presId="urn:microsoft.com/office/officeart/2008/layout/LinedList"/>
    <dgm:cxn modelId="{9216E12D-F76C-8945-9A57-55696F62BFD9}" type="presParOf" srcId="{2D6C2EBD-6B8A-8C40-AFB9-1519FFBC8269}" destId="{1157897A-51E4-1342-A68B-36FEC81D66D2}"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812AA8D-FBC3-4B29-9DD3-2BA0C04D83EB}"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F051FA9E-9145-43ED-AA38-4E46650E14C2}">
      <dgm:prSet/>
      <dgm:spPr/>
      <dgm:t>
        <a:bodyPr/>
        <a:lstStyle/>
        <a:p>
          <a:r>
            <a:rPr lang="en-US" b="1" baseline="0" dirty="0"/>
            <a:t>Person-</a:t>
          </a:r>
          <a:r>
            <a:rPr lang="en-US" b="1" baseline="0" dirty="0" err="1"/>
            <a:t>Centred</a:t>
          </a:r>
          <a:r>
            <a:rPr lang="en-US" b="1" baseline="0" dirty="0"/>
            <a:t> Emergency Preparedness </a:t>
          </a:r>
        </a:p>
        <a:p>
          <a:r>
            <a:rPr lang="en-US" b="1" baseline="0" dirty="0"/>
            <a:t>enabling preparedness in the people they support</a:t>
          </a:r>
          <a:endParaRPr lang="en-US" dirty="0"/>
        </a:p>
      </dgm:t>
    </dgm:pt>
    <dgm:pt modelId="{B47E31F2-7C2E-4892-B59C-B374ECB18E5D}" type="parTrans" cxnId="{2E9564A5-5983-46C6-813B-76E034D01CBD}">
      <dgm:prSet/>
      <dgm:spPr/>
      <dgm:t>
        <a:bodyPr/>
        <a:lstStyle/>
        <a:p>
          <a:endParaRPr lang="en-US"/>
        </a:p>
      </dgm:t>
    </dgm:pt>
    <dgm:pt modelId="{ADAAAA43-5276-488D-A0FE-ACC13C7008B2}" type="sibTrans" cxnId="{2E9564A5-5983-46C6-813B-76E034D01CBD}">
      <dgm:prSet/>
      <dgm:spPr/>
      <dgm:t>
        <a:bodyPr/>
        <a:lstStyle/>
        <a:p>
          <a:endParaRPr lang="en-US"/>
        </a:p>
      </dgm:t>
    </dgm:pt>
    <dgm:pt modelId="{639F6456-ABEE-4F20-8D1F-7D0CF7166A3F}">
      <dgm:prSet/>
      <dgm:spPr/>
      <dgm:t>
        <a:bodyPr/>
        <a:lstStyle/>
        <a:p>
          <a:r>
            <a:rPr lang="en-US" b="1" baseline="0" dirty="0"/>
            <a:t>Organisational Preparedness </a:t>
          </a:r>
        </a:p>
        <a:p>
          <a:endParaRPr lang="en-US" b="1" baseline="0" dirty="0"/>
        </a:p>
        <a:p>
          <a:r>
            <a:rPr lang="en-US" b="1" baseline="0" dirty="0"/>
            <a:t>ensuring continuity of services and supports</a:t>
          </a:r>
          <a:endParaRPr lang="en-US" dirty="0"/>
        </a:p>
      </dgm:t>
    </dgm:pt>
    <dgm:pt modelId="{FA95A9E4-1379-4A35-9B35-7B4F4AAE2BD5}" type="parTrans" cxnId="{425598C7-B5BA-45A3-B819-B7AACFE8A394}">
      <dgm:prSet/>
      <dgm:spPr/>
      <dgm:t>
        <a:bodyPr/>
        <a:lstStyle/>
        <a:p>
          <a:endParaRPr lang="en-US"/>
        </a:p>
      </dgm:t>
    </dgm:pt>
    <dgm:pt modelId="{B548F2F7-76E2-48DF-8C6D-975A7F15F5BF}" type="sibTrans" cxnId="{425598C7-B5BA-45A3-B819-B7AACFE8A394}">
      <dgm:prSet/>
      <dgm:spPr/>
      <dgm:t>
        <a:bodyPr/>
        <a:lstStyle/>
        <a:p>
          <a:endParaRPr lang="en-US"/>
        </a:p>
      </dgm:t>
    </dgm:pt>
    <dgm:pt modelId="{B66F0AD5-0E63-8148-85D5-29EC2C4691BF}" type="pres">
      <dgm:prSet presAssocID="{4812AA8D-FBC3-4B29-9DD3-2BA0C04D83EB}" presName="diagram" presStyleCnt="0">
        <dgm:presLayoutVars>
          <dgm:dir/>
          <dgm:resizeHandles val="exact"/>
        </dgm:presLayoutVars>
      </dgm:prSet>
      <dgm:spPr/>
    </dgm:pt>
    <dgm:pt modelId="{D5370C14-C763-E045-88E2-1A02A3274532}" type="pres">
      <dgm:prSet presAssocID="{F051FA9E-9145-43ED-AA38-4E46650E14C2}" presName="node" presStyleLbl="node1" presStyleIdx="0" presStyleCnt="2">
        <dgm:presLayoutVars>
          <dgm:bulletEnabled val="1"/>
        </dgm:presLayoutVars>
      </dgm:prSet>
      <dgm:spPr/>
    </dgm:pt>
    <dgm:pt modelId="{24C97F63-A1AA-C541-A720-946CAEDEF7D7}" type="pres">
      <dgm:prSet presAssocID="{ADAAAA43-5276-488D-A0FE-ACC13C7008B2}" presName="sibTrans" presStyleCnt="0"/>
      <dgm:spPr/>
    </dgm:pt>
    <dgm:pt modelId="{E3388D8F-2404-5646-97BB-9A10ABD2C316}" type="pres">
      <dgm:prSet presAssocID="{639F6456-ABEE-4F20-8D1F-7D0CF7166A3F}" presName="node" presStyleLbl="node1" presStyleIdx="1" presStyleCnt="2">
        <dgm:presLayoutVars>
          <dgm:bulletEnabled val="1"/>
        </dgm:presLayoutVars>
      </dgm:prSet>
      <dgm:spPr/>
    </dgm:pt>
  </dgm:ptLst>
  <dgm:cxnLst>
    <dgm:cxn modelId="{5B46DAA2-7889-404E-8585-39CEC6A82699}" type="presOf" srcId="{639F6456-ABEE-4F20-8D1F-7D0CF7166A3F}" destId="{E3388D8F-2404-5646-97BB-9A10ABD2C316}" srcOrd="0" destOrd="0" presId="urn:microsoft.com/office/officeart/2005/8/layout/default"/>
    <dgm:cxn modelId="{2E9564A5-5983-46C6-813B-76E034D01CBD}" srcId="{4812AA8D-FBC3-4B29-9DD3-2BA0C04D83EB}" destId="{F051FA9E-9145-43ED-AA38-4E46650E14C2}" srcOrd="0" destOrd="0" parTransId="{B47E31F2-7C2E-4892-B59C-B374ECB18E5D}" sibTransId="{ADAAAA43-5276-488D-A0FE-ACC13C7008B2}"/>
    <dgm:cxn modelId="{DA67BDA8-3A82-1045-8703-2C0F4944538A}" type="presOf" srcId="{4812AA8D-FBC3-4B29-9DD3-2BA0C04D83EB}" destId="{B66F0AD5-0E63-8148-85D5-29EC2C4691BF}" srcOrd="0" destOrd="0" presId="urn:microsoft.com/office/officeart/2005/8/layout/default"/>
    <dgm:cxn modelId="{F767CEAC-998B-064C-A78F-26184FBF0D3F}" type="presOf" srcId="{F051FA9E-9145-43ED-AA38-4E46650E14C2}" destId="{D5370C14-C763-E045-88E2-1A02A3274532}" srcOrd="0" destOrd="0" presId="urn:microsoft.com/office/officeart/2005/8/layout/default"/>
    <dgm:cxn modelId="{425598C7-B5BA-45A3-B819-B7AACFE8A394}" srcId="{4812AA8D-FBC3-4B29-9DD3-2BA0C04D83EB}" destId="{639F6456-ABEE-4F20-8D1F-7D0CF7166A3F}" srcOrd="1" destOrd="0" parTransId="{FA95A9E4-1379-4A35-9B35-7B4F4AAE2BD5}" sibTransId="{B548F2F7-76E2-48DF-8C6D-975A7F15F5BF}"/>
    <dgm:cxn modelId="{EE540412-4B31-7341-A95D-2F4384219ABA}" type="presParOf" srcId="{B66F0AD5-0E63-8148-85D5-29EC2C4691BF}" destId="{D5370C14-C763-E045-88E2-1A02A3274532}" srcOrd="0" destOrd="0" presId="urn:microsoft.com/office/officeart/2005/8/layout/default"/>
    <dgm:cxn modelId="{EC806675-F397-5943-9152-2549FDEF9078}" type="presParOf" srcId="{B66F0AD5-0E63-8148-85D5-29EC2C4691BF}" destId="{24C97F63-A1AA-C541-A720-946CAEDEF7D7}" srcOrd="1" destOrd="0" presId="urn:microsoft.com/office/officeart/2005/8/layout/default"/>
    <dgm:cxn modelId="{94053C95-57FB-9D46-BA6F-C2EABDD02EFF}" type="presParOf" srcId="{B66F0AD5-0E63-8148-85D5-29EC2C4691BF}" destId="{E3388D8F-2404-5646-97BB-9A10ABD2C316}"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CFA4344-7F53-44F4-865F-E81F734536D3}"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0DAC86CF-09A1-42BA-8B51-25320F755E5C}">
      <dgm:prSet/>
      <dgm:spPr/>
      <dgm:t>
        <a:bodyPr/>
        <a:lstStyle/>
        <a:p>
          <a:r>
            <a:rPr lang="en-US" b="1" baseline="0" dirty="0"/>
            <a:t>Individual level capability for emergency preparedness</a:t>
          </a:r>
          <a:endParaRPr lang="en-US" dirty="0"/>
        </a:p>
      </dgm:t>
      <dgm:extLst>
        <a:ext uri="{E40237B7-FDA0-4F09-8148-C483321AD2D9}">
          <dgm14:cNvPr xmlns:dgm14="http://schemas.microsoft.com/office/drawing/2010/diagram" id="0" name="" descr="call out says Individual level capabiltiy for emergency preparedness"/>
        </a:ext>
      </dgm:extLst>
    </dgm:pt>
    <dgm:pt modelId="{4FA95DB4-82D0-46CF-BE65-39887B475BD8}" type="parTrans" cxnId="{C3C0499E-5E6F-445A-B0E2-F1753207D981}">
      <dgm:prSet/>
      <dgm:spPr/>
      <dgm:t>
        <a:bodyPr/>
        <a:lstStyle/>
        <a:p>
          <a:endParaRPr lang="en-US"/>
        </a:p>
      </dgm:t>
    </dgm:pt>
    <dgm:pt modelId="{605DEFE2-434B-4C12-84A2-DE1AEBDDE871}" type="sibTrans" cxnId="{C3C0499E-5E6F-445A-B0E2-F1753207D981}">
      <dgm:prSet/>
      <dgm:spPr/>
      <dgm:t>
        <a:bodyPr/>
        <a:lstStyle/>
        <a:p>
          <a:endParaRPr lang="en-US"/>
        </a:p>
      </dgm:t>
    </dgm:pt>
    <dgm:pt modelId="{01F372B3-2843-43FA-B0BF-15CF5EDF436E}">
      <dgm:prSet/>
      <dgm:spPr/>
      <dgm:t>
        <a:bodyPr/>
        <a:lstStyle/>
        <a:p>
          <a:r>
            <a:rPr lang="en-US" b="1" baseline="0" dirty="0"/>
            <a:t>Inclusive emergency management policy and practice</a:t>
          </a:r>
          <a:endParaRPr lang="en-US" dirty="0"/>
        </a:p>
      </dgm:t>
      <dgm:extLst>
        <a:ext uri="{E40237B7-FDA0-4F09-8148-C483321AD2D9}">
          <dgm14:cNvPr xmlns:dgm14="http://schemas.microsoft.com/office/drawing/2010/diagram" id="0" name="" descr="call out saying inclusive emergency management policy annd practice"/>
        </a:ext>
      </dgm:extLst>
    </dgm:pt>
    <dgm:pt modelId="{9974E085-A31A-4D95-924B-62E73FF87568}" type="parTrans" cxnId="{2372D7DB-7C2D-4015-AC16-1539C0384EBB}">
      <dgm:prSet/>
      <dgm:spPr/>
      <dgm:t>
        <a:bodyPr/>
        <a:lstStyle/>
        <a:p>
          <a:endParaRPr lang="en-US"/>
        </a:p>
      </dgm:t>
    </dgm:pt>
    <dgm:pt modelId="{CC581FDF-A4B9-4DB5-991E-50D484281759}" type="sibTrans" cxnId="{2372D7DB-7C2D-4015-AC16-1539C0384EBB}">
      <dgm:prSet/>
      <dgm:spPr/>
      <dgm:t>
        <a:bodyPr/>
        <a:lstStyle/>
        <a:p>
          <a:endParaRPr lang="en-US"/>
        </a:p>
      </dgm:t>
    </dgm:pt>
    <dgm:pt modelId="{BBB5209F-E5DB-E84B-837E-95B61D046FBC}">
      <dgm:prSet/>
      <dgm:spPr/>
      <dgm:t>
        <a:bodyPr/>
        <a:lstStyle/>
        <a:p>
          <a:r>
            <a:rPr lang="en-GB" b="1" dirty="0"/>
            <a:t>Organisational level capability for service continuity</a:t>
          </a:r>
        </a:p>
      </dgm:t>
      <dgm:extLst>
        <a:ext uri="{E40237B7-FDA0-4F09-8148-C483321AD2D9}">
          <dgm14:cNvPr xmlns:dgm14="http://schemas.microsoft.com/office/drawing/2010/diagram" id="0" name="" descr="callout says organisational level capabiltiy for service continuity"/>
        </a:ext>
      </dgm:extLst>
    </dgm:pt>
    <dgm:pt modelId="{E452C630-DEA1-574E-A8BD-DB920C619375}" type="parTrans" cxnId="{CAC50A2F-F651-8A47-A862-C84585A31B08}">
      <dgm:prSet/>
      <dgm:spPr/>
      <dgm:t>
        <a:bodyPr/>
        <a:lstStyle/>
        <a:p>
          <a:endParaRPr lang="en-GB"/>
        </a:p>
      </dgm:t>
    </dgm:pt>
    <dgm:pt modelId="{D191B57E-AC1C-9245-B41A-2561CEECAA55}" type="sibTrans" cxnId="{CAC50A2F-F651-8A47-A862-C84585A31B08}">
      <dgm:prSet/>
      <dgm:spPr/>
      <dgm:t>
        <a:bodyPr/>
        <a:lstStyle/>
        <a:p>
          <a:endParaRPr lang="en-GB"/>
        </a:p>
      </dgm:t>
    </dgm:pt>
    <dgm:pt modelId="{7C7C6B81-F3E1-FB42-9930-7DEED364995A}" type="pres">
      <dgm:prSet presAssocID="{CCFA4344-7F53-44F4-865F-E81F734536D3}" presName="hierChild1" presStyleCnt="0">
        <dgm:presLayoutVars>
          <dgm:chPref val="1"/>
          <dgm:dir/>
          <dgm:animOne val="branch"/>
          <dgm:animLvl val="lvl"/>
          <dgm:resizeHandles/>
        </dgm:presLayoutVars>
      </dgm:prSet>
      <dgm:spPr/>
    </dgm:pt>
    <dgm:pt modelId="{60098810-011A-9841-ACF1-65CE93D7C467}" type="pres">
      <dgm:prSet presAssocID="{0DAC86CF-09A1-42BA-8B51-25320F755E5C}" presName="hierRoot1" presStyleCnt="0"/>
      <dgm:spPr/>
    </dgm:pt>
    <dgm:pt modelId="{2B26E285-C5CC-8D47-99BE-935E05FF2E3A}" type="pres">
      <dgm:prSet presAssocID="{0DAC86CF-09A1-42BA-8B51-25320F755E5C}" presName="composite" presStyleCnt="0"/>
      <dgm:spPr/>
    </dgm:pt>
    <dgm:pt modelId="{D9971139-5C33-A248-9259-10B2CAE41379}" type="pres">
      <dgm:prSet presAssocID="{0DAC86CF-09A1-42BA-8B51-25320F755E5C}" presName="background" presStyleLbl="node0" presStyleIdx="0" presStyleCnt="3"/>
      <dgm:spPr/>
    </dgm:pt>
    <dgm:pt modelId="{959D994C-F08F-7141-98DC-D66E72ECAB48}" type="pres">
      <dgm:prSet presAssocID="{0DAC86CF-09A1-42BA-8B51-25320F755E5C}" presName="text" presStyleLbl="fgAcc0" presStyleIdx="0" presStyleCnt="3">
        <dgm:presLayoutVars>
          <dgm:chPref val="3"/>
        </dgm:presLayoutVars>
      </dgm:prSet>
      <dgm:spPr/>
    </dgm:pt>
    <dgm:pt modelId="{95FFDC6A-E3D0-094A-854E-718C78056266}" type="pres">
      <dgm:prSet presAssocID="{0DAC86CF-09A1-42BA-8B51-25320F755E5C}" presName="hierChild2" presStyleCnt="0"/>
      <dgm:spPr/>
    </dgm:pt>
    <dgm:pt modelId="{AF1A7903-4F14-F540-9CCB-A12B9BA0DA5A}" type="pres">
      <dgm:prSet presAssocID="{BBB5209F-E5DB-E84B-837E-95B61D046FBC}" presName="hierRoot1" presStyleCnt="0"/>
      <dgm:spPr/>
    </dgm:pt>
    <dgm:pt modelId="{A66B0D71-CE2B-324E-90F1-EE8FE3ECE0B6}" type="pres">
      <dgm:prSet presAssocID="{BBB5209F-E5DB-E84B-837E-95B61D046FBC}" presName="composite" presStyleCnt="0"/>
      <dgm:spPr/>
    </dgm:pt>
    <dgm:pt modelId="{69696A7B-1FBA-954F-86EC-88CE4B31EA4B}" type="pres">
      <dgm:prSet presAssocID="{BBB5209F-E5DB-E84B-837E-95B61D046FBC}" presName="background" presStyleLbl="node0" presStyleIdx="1" presStyleCnt="3"/>
      <dgm:spPr/>
    </dgm:pt>
    <dgm:pt modelId="{DC8017CE-3392-F349-B317-1CBBD4F0152A}" type="pres">
      <dgm:prSet presAssocID="{BBB5209F-E5DB-E84B-837E-95B61D046FBC}" presName="text" presStyleLbl="fgAcc0" presStyleIdx="1" presStyleCnt="3">
        <dgm:presLayoutVars>
          <dgm:chPref val="3"/>
        </dgm:presLayoutVars>
      </dgm:prSet>
      <dgm:spPr/>
    </dgm:pt>
    <dgm:pt modelId="{A018AF7B-8B92-8D47-91B1-0DAAB5404C55}" type="pres">
      <dgm:prSet presAssocID="{BBB5209F-E5DB-E84B-837E-95B61D046FBC}" presName="hierChild2" presStyleCnt="0"/>
      <dgm:spPr/>
    </dgm:pt>
    <dgm:pt modelId="{4027AB5F-0003-E946-9320-6318E3A4E57F}" type="pres">
      <dgm:prSet presAssocID="{01F372B3-2843-43FA-B0BF-15CF5EDF436E}" presName="hierRoot1" presStyleCnt="0"/>
      <dgm:spPr/>
    </dgm:pt>
    <dgm:pt modelId="{ABACFA23-4A1B-3640-9DCA-3B31BB7A7645}" type="pres">
      <dgm:prSet presAssocID="{01F372B3-2843-43FA-B0BF-15CF5EDF436E}" presName="composite" presStyleCnt="0"/>
      <dgm:spPr/>
    </dgm:pt>
    <dgm:pt modelId="{EA7AA657-C860-7E48-BF2D-0208BCE5C78F}" type="pres">
      <dgm:prSet presAssocID="{01F372B3-2843-43FA-B0BF-15CF5EDF436E}" presName="background" presStyleLbl="node0" presStyleIdx="2" presStyleCnt="3"/>
      <dgm:spPr/>
    </dgm:pt>
    <dgm:pt modelId="{202D2EA4-66BB-4344-BB6B-2AA08DE31950}" type="pres">
      <dgm:prSet presAssocID="{01F372B3-2843-43FA-B0BF-15CF5EDF436E}" presName="text" presStyleLbl="fgAcc0" presStyleIdx="2" presStyleCnt="3">
        <dgm:presLayoutVars>
          <dgm:chPref val="3"/>
        </dgm:presLayoutVars>
      </dgm:prSet>
      <dgm:spPr/>
    </dgm:pt>
    <dgm:pt modelId="{0C34CF21-A348-314C-846B-4F8774D7CB89}" type="pres">
      <dgm:prSet presAssocID="{01F372B3-2843-43FA-B0BF-15CF5EDF436E}" presName="hierChild2" presStyleCnt="0"/>
      <dgm:spPr/>
    </dgm:pt>
  </dgm:ptLst>
  <dgm:cxnLst>
    <dgm:cxn modelId="{CAC50A2F-F651-8A47-A862-C84585A31B08}" srcId="{CCFA4344-7F53-44F4-865F-E81F734536D3}" destId="{BBB5209F-E5DB-E84B-837E-95B61D046FBC}" srcOrd="1" destOrd="0" parTransId="{E452C630-DEA1-574E-A8BD-DB920C619375}" sibTransId="{D191B57E-AC1C-9245-B41A-2561CEECAA55}"/>
    <dgm:cxn modelId="{C77E1657-885B-054B-91A4-FB6F6A676AA7}" type="presOf" srcId="{0DAC86CF-09A1-42BA-8B51-25320F755E5C}" destId="{959D994C-F08F-7141-98DC-D66E72ECAB48}" srcOrd="0" destOrd="0" presId="urn:microsoft.com/office/officeart/2005/8/layout/hierarchy1"/>
    <dgm:cxn modelId="{C3C0499E-5E6F-445A-B0E2-F1753207D981}" srcId="{CCFA4344-7F53-44F4-865F-E81F734536D3}" destId="{0DAC86CF-09A1-42BA-8B51-25320F755E5C}" srcOrd="0" destOrd="0" parTransId="{4FA95DB4-82D0-46CF-BE65-39887B475BD8}" sibTransId="{605DEFE2-434B-4C12-84A2-DE1AEBDDE871}"/>
    <dgm:cxn modelId="{ED6987A7-EE83-A248-AC8F-8854D242D3E1}" type="presOf" srcId="{CCFA4344-7F53-44F4-865F-E81F734536D3}" destId="{7C7C6B81-F3E1-FB42-9930-7DEED364995A}" srcOrd="0" destOrd="0" presId="urn:microsoft.com/office/officeart/2005/8/layout/hierarchy1"/>
    <dgm:cxn modelId="{5174D1CA-B6B1-7A45-8A3B-E9ED16297F5E}" type="presOf" srcId="{BBB5209F-E5DB-E84B-837E-95B61D046FBC}" destId="{DC8017CE-3392-F349-B317-1CBBD4F0152A}" srcOrd="0" destOrd="0" presId="urn:microsoft.com/office/officeart/2005/8/layout/hierarchy1"/>
    <dgm:cxn modelId="{2372D7DB-7C2D-4015-AC16-1539C0384EBB}" srcId="{CCFA4344-7F53-44F4-865F-E81F734536D3}" destId="{01F372B3-2843-43FA-B0BF-15CF5EDF436E}" srcOrd="2" destOrd="0" parTransId="{9974E085-A31A-4D95-924B-62E73FF87568}" sibTransId="{CC581FDF-A4B9-4DB5-991E-50D484281759}"/>
    <dgm:cxn modelId="{DDB0B4E7-5E58-9945-8CB8-8676D850C040}" type="presOf" srcId="{01F372B3-2843-43FA-B0BF-15CF5EDF436E}" destId="{202D2EA4-66BB-4344-BB6B-2AA08DE31950}" srcOrd="0" destOrd="0" presId="urn:microsoft.com/office/officeart/2005/8/layout/hierarchy1"/>
    <dgm:cxn modelId="{A73DAF57-2CDC-FA49-8586-4963A9F4F08F}" type="presParOf" srcId="{7C7C6B81-F3E1-FB42-9930-7DEED364995A}" destId="{60098810-011A-9841-ACF1-65CE93D7C467}" srcOrd="0" destOrd="0" presId="urn:microsoft.com/office/officeart/2005/8/layout/hierarchy1"/>
    <dgm:cxn modelId="{88EABC69-2853-ED4A-A1E5-B8548F935C82}" type="presParOf" srcId="{60098810-011A-9841-ACF1-65CE93D7C467}" destId="{2B26E285-C5CC-8D47-99BE-935E05FF2E3A}" srcOrd="0" destOrd="0" presId="urn:microsoft.com/office/officeart/2005/8/layout/hierarchy1"/>
    <dgm:cxn modelId="{D2B0B5D4-6CFC-FF41-9F71-BFAC99C38479}" type="presParOf" srcId="{2B26E285-C5CC-8D47-99BE-935E05FF2E3A}" destId="{D9971139-5C33-A248-9259-10B2CAE41379}" srcOrd="0" destOrd="0" presId="urn:microsoft.com/office/officeart/2005/8/layout/hierarchy1"/>
    <dgm:cxn modelId="{067B9F4B-50AD-4A48-856A-702F67F48D47}" type="presParOf" srcId="{2B26E285-C5CC-8D47-99BE-935E05FF2E3A}" destId="{959D994C-F08F-7141-98DC-D66E72ECAB48}" srcOrd="1" destOrd="0" presId="urn:microsoft.com/office/officeart/2005/8/layout/hierarchy1"/>
    <dgm:cxn modelId="{BE1012AD-3C10-5648-81A7-096729EEB283}" type="presParOf" srcId="{60098810-011A-9841-ACF1-65CE93D7C467}" destId="{95FFDC6A-E3D0-094A-854E-718C78056266}" srcOrd="1" destOrd="0" presId="urn:microsoft.com/office/officeart/2005/8/layout/hierarchy1"/>
    <dgm:cxn modelId="{1C5B7F81-3D69-8D45-B970-90DCD8282177}" type="presParOf" srcId="{7C7C6B81-F3E1-FB42-9930-7DEED364995A}" destId="{AF1A7903-4F14-F540-9CCB-A12B9BA0DA5A}" srcOrd="1" destOrd="0" presId="urn:microsoft.com/office/officeart/2005/8/layout/hierarchy1"/>
    <dgm:cxn modelId="{C14510F7-8619-5D40-9C15-411F0493CE0F}" type="presParOf" srcId="{AF1A7903-4F14-F540-9CCB-A12B9BA0DA5A}" destId="{A66B0D71-CE2B-324E-90F1-EE8FE3ECE0B6}" srcOrd="0" destOrd="0" presId="urn:microsoft.com/office/officeart/2005/8/layout/hierarchy1"/>
    <dgm:cxn modelId="{C74A7AF4-6641-674D-A72D-7EC822A63AE7}" type="presParOf" srcId="{A66B0D71-CE2B-324E-90F1-EE8FE3ECE0B6}" destId="{69696A7B-1FBA-954F-86EC-88CE4B31EA4B}" srcOrd="0" destOrd="0" presId="urn:microsoft.com/office/officeart/2005/8/layout/hierarchy1"/>
    <dgm:cxn modelId="{F769C58D-0D8A-7F4C-9ADB-451F53CA1374}" type="presParOf" srcId="{A66B0D71-CE2B-324E-90F1-EE8FE3ECE0B6}" destId="{DC8017CE-3392-F349-B317-1CBBD4F0152A}" srcOrd="1" destOrd="0" presId="urn:microsoft.com/office/officeart/2005/8/layout/hierarchy1"/>
    <dgm:cxn modelId="{7C642588-0CE4-934E-9A0E-B6BA277372AD}" type="presParOf" srcId="{AF1A7903-4F14-F540-9CCB-A12B9BA0DA5A}" destId="{A018AF7B-8B92-8D47-91B1-0DAAB5404C55}" srcOrd="1" destOrd="0" presId="urn:microsoft.com/office/officeart/2005/8/layout/hierarchy1"/>
    <dgm:cxn modelId="{49722165-9058-024A-8BFE-BD68A60AAE60}" type="presParOf" srcId="{7C7C6B81-F3E1-FB42-9930-7DEED364995A}" destId="{4027AB5F-0003-E946-9320-6318E3A4E57F}" srcOrd="2" destOrd="0" presId="urn:microsoft.com/office/officeart/2005/8/layout/hierarchy1"/>
    <dgm:cxn modelId="{AFFD6318-C3CD-0545-A6D5-FF486BA86E56}" type="presParOf" srcId="{4027AB5F-0003-E946-9320-6318E3A4E57F}" destId="{ABACFA23-4A1B-3640-9DCA-3B31BB7A7645}" srcOrd="0" destOrd="0" presId="urn:microsoft.com/office/officeart/2005/8/layout/hierarchy1"/>
    <dgm:cxn modelId="{69161789-C5DC-E14D-892F-05FBB2E5D82D}" type="presParOf" srcId="{ABACFA23-4A1B-3640-9DCA-3B31BB7A7645}" destId="{EA7AA657-C860-7E48-BF2D-0208BCE5C78F}" srcOrd="0" destOrd="0" presId="urn:microsoft.com/office/officeart/2005/8/layout/hierarchy1"/>
    <dgm:cxn modelId="{2E2B25BC-56C3-5C4D-BC50-CEFC63AEA80C}" type="presParOf" srcId="{ABACFA23-4A1B-3640-9DCA-3B31BB7A7645}" destId="{202D2EA4-66BB-4344-BB6B-2AA08DE31950}" srcOrd="1" destOrd="0" presId="urn:microsoft.com/office/officeart/2005/8/layout/hierarchy1"/>
    <dgm:cxn modelId="{F17EE0E9-4C18-5B47-B64A-2F9BD6B662CA}" type="presParOf" srcId="{4027AB5F-0003-E946-9320-6318E3A4E57F}" destId="{0C34CF21-A348-314C-846B-4F8774D7CB8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A6AF672-2333-457D-8B56-54A947268FE3}"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86F7B558-BFD6-4D8D-9A69-A66D4EC13DC1}">
      <dgm:prSet/>
      <dgm:spPr/>
      <dgm:t>
        <a:bodyPr/>
        <a:lstStyle/>
        <a:p>
          <a:r>
            <a:rPr lang="en-US" b="1" baseline="0" dirty="0"/>
            <a:t>Choice, access and opportunity</a:t>
          </a:r>
          <a:endParaRPr lang="en-US" dirty="0"/>
        </a:p>
      </dgm:t>
    </dgm:pt>
    <dgm:pt modelId="{47877EDE-B18B-4BDD-9BB4-ED05DD85DBAA}" type="parTrans" cxnId="{65E8320B-D476-45C9-807C-0CBAC75B2EED}">
      <dgm:prSet/>
      <dgm:spPr/>
      <dgm:t>
        <a:bodyPr/>
        <a:lstStyle/>
        <a:p>
          <a:endParaRPr lang="en-US"/>
        </a:p>
      </dgm:t>
    </dgm:pt>
    <dgm:pt modelId="{03351297-86C7-4256-AE06-658F4E042B43}" type="sibTrans" cxnId="{65E8320B-D476-45C9-807C-0CBAC75B2EED}">
      <dgm:prSet/>
      <dgm:spPr/>
      <dgm:t>
        <a:bodyPr/>
        <a:lstStyle/>
        <a:p>
          <a:endParaRPr lang="en-US"/>
        </a:p>
      </dgm:t>
    </dgm:pt>
    <dgm:pt modelId="{B84E7B21-D08D-4B97-9680-1EA2A859BF7B}">
      <dgm:prSet/>
      <dgm:spPr/>
      <dgm:t>
        <a:bodyPr/>
        <a:lstStyle/>
        <a:p>
          <a:r>
            <a:rPr lang="en-US" b="1" baseline="0" dirty="0"/>
            <a:t>Data and evidence-informed planning that includes disability representation</a:t>
          </a:r>
          <a:endParaRPr lang="en-US" dirty="0"/>
        </a:p>
      </dgm:t>
    </dgm:pt>
    <dgm:pt modelId="{7F5598BD-0C6E-496F-8488-ACD05ED29B04}" type="parTrans" cxnId="{CE85A75C-25FD-460E-8654-A259897DC53C}">
      <dgm:prSet/>
      <dgm:spPr/>
      <dgm:t>
        <a:bodyPr/>
        <a:lstStyle/>
        <a:p>
          <a:endParaRPr lang="en-US"/>
        </a:p>
      </dgm:t>
    </dgm:pt>
    <dgm:pt modelId="{F740DD0F-8866-479C-ABB5-291E9F9DD81D}" type="sibTrans" cxnId="{CE85A75C-25FD-460E-8654-A259897DC53C}">
      <dgm:prSet/>
      <dgm:spPr/>
      <dgm:t>
        <a:bodyPr/>
        <a:lstStyle/>
        <a:p>
          <a:endParaRPr lang="en-US"/>
        </a:p>
      </dgm:t>
    </dgm:pt>
    <dgm:pt modelId="{92FD1CF9-D968-43DA-86C8-95FE16FB7525}">
      <dgm:prSet/>
      <dgm:spPr/>
      <dgm:t>
        <a:bodyPr/>
        <a:lstStyle/>
        <a:p>
          <a:r>
            <a:rPr lang="en-US" b="1" baseline="0" dirty="0"/>
            <a:t>Shift thinking from vulnerability to capability</a:t>
          </a:r>
          <a:endParaRPr lang="en-US" dirty="0"/>
        </a:p>
      </dgm:t>
    </dgm:pt>
    <dgm:pt modelId="{11BB02B2-5507-4835-B650-637BAE9AC42B}" type="parTrans" cxnId="{8B5750A4-841B-4A94-9B31-3A349966B55B}">
      <dgm:prSet/>
      <dgm:spPr/>
      <dgm:t>
        <a:bodyPr/>
        <a:lstStyle/>
        <a:p>
          <a:endParaRPr lang="en-US"/>
        </a:p>
      </dgm:t>
    </dgm:pt>
    <dgm:pt modelId="{C097E3F9-4CED-4E27-8816-86506DBB6AA4}" type="sibTrans" cxnId="{8B5750A4-841B-4A94-9B31-3A349966B55B}">
      <dgm:prSet/>
      <dgm:spPr/>
      <dgm:t>
        <a:bodyPr/>
        <a:lstStyle/>
        <a:p>
          <a:endParaRPr lang="en-US"/>
        </a:p>
      </dgm:t>
    </dgm:pt>
    <dgm:pt modelId="{BEDC6E23-5060-4D85-9C9E-2A0002B36AAF}">
      <dgm:prSet/>
      <dgm:spPr/>
      <dgm:t>
        <a:bodyPr/>
        <a:lstStyle/>
        <a:p>
          <a:r>
            <a:rPr lang="en-US" b="1" baseline="0" dirty="0"/>
            <a:t>Coordinated, cross-sector collaborative working</a:t>
          </a:r>
          <a:endParaRPr lang="en-US" dirty="0"/>
        </a:p>
      </dgm:t>
    </dgm:pt>
    <dgm:pt modelId="{8FA5CAF5-B55C-49F3-930C-9F7D19710D7C}" type="parTrans" cxnId="{E6B33B29-9D55-42FA-87E7-E693C15A533D}">
      <dgm:prSet/>
      <dgm:spPr/>
      <dgm:t>
        <a:bodyPr/>
        <a:lstStyle/>
        <a:p>
          <a:endParaRPr lang="en-US"/>
        </a:p>
      </dgm:t>
    </dgm:pt>
    <dgm:pt modelId="{00EF8E46-C4AF-4600-BE3A-9C9171C58104}" type="sibTrans" cxnId="{E6B33B29-9D55-42FA-87E7-E693C15A533D}">
      <dgm:prSet/>
      <dgm:spPr/>
      <dgm:t>
        <a:bodyPr/>
        <a:lstStyle/>
        <a:p>
          <a:endParaRPr lang="en-US"/>
        </a:p>
      </dgm:t>
    </dgm:pt>
    <dgm:pt modelId="{1C85AFA7-45ED-4F9A-9401-9A2C861CF67C}">
      <dgm:prSet/>
      <dgm:spPr/>
      <dgm:t>
        <a:bodyPr/>
        <a:lstStyle/>
        <a:p>
          <a:r>
            <a:rPr lang="en-US" b="1" baseline="0" dirty="0"/>
            <a:t>Person-centred approaches </a:t>
          </a:r>
          <a:endParaRPr lang="en-US" dirty="0"/>
        </a:p>
      </dgm:t>
    </dgm:pt>
    <dgm:pt modelId="{87421A03-6833-4476-9781-13986346E81E}" type="parTrans" cxnId="{0FA48D51-B56A-47F2-8B4E-723B0E49E9BE}">
      <dgm:prSet/>
      <dgm:spPr/>
      <dgm:t>
        <a:bodyPr/>
        <a:lstStyle/>
        <a:p>
          <a:endParaRPr lang="en-US"/>
        </a:p>
      </dgm:t>
    </dgm:pt>
    <dgm:pt modelId="{8AD27F9D-55D0-48F8-9AD3-EB085B34F9CA}" type="sibTrans" cxnId="{0FA48D51-B56A-47F2-8B4E-723B0E49E9BE}">
      <dgm:prSet/>
      <dgm:spPr/>
      <dgm:t>
        <a:bodyPr/>
        <a:lstStyle/>
        <a:p>
          <a:endParaRPr lang="en-US"/>
        </a:p>
      </dgm:t>
    </dgm:pt>
    <dgm:pt modelId="{457BE7C4-942B-0C46-AE43-789F87232F6C}" type="pres">
      <dgm:prSet presAssocID="{4A6AF672-2333-457D-8B56-54A947268FE3}" presName="vert0" presStyleCnt="0">
        <dgm:presLayoutVars>
          <dgm:dir/>
          <dgm:animOne val="branch"/>
          <dgm:animLvl val="lvl"/>
        </dgm:presLayoutVars>
      </dgm:prSet>
      <dgm:spPr/>
    </dgm:pt>
    <dgm:pt modelId="{58AF74F4-5375-D743-974E-599C2E6BF0E2}" type="pres">
      <dgm:prSet presAssocID="{86F7B558-BFD6-4D8D-9A69-A66D4EC13DC1}" presName="thickLine" presStyleLbl="alignNode1" presStyleIdx="0" presStyleCnt="5"/>
      <dgm:spPr/>
    </dgm:pt>
    <dgm:pt modelId="{8E5A6426-BA2C-654B-B0E8-B2D852EDB790}" type="pres">
      <dgm:prSet presAssocID="{86F7B558-BFD6-4D8D-9A69-A66D4EC13DC1}" presName="horz1" presStyleCnt="0"/>
      <dgm:spPr/>
    </dgm:pt>
    <dgm:pt modelId="{CB39F5BB-597E-C649-BDAA-5ECE3C97FCDC}" type="pres">
      <dgm:prSet presAssocID="{86F7B558-BFD6-4D8D-9A69-A66D4EC13DC1}" presName="tx1" presStyleLbl="revTx" presStyleIdx="0" presStyleCnt="5"/>
      <dgm:spPr/>
    </dgm:pt>
    <dgm:pt modelId="{B8D8D6D9-22B6-2D44-B861-F8E68CBA4494}" type="pres">
      <dgm:prSet presAssocID="{86F7B558-BFD6-4D8D-9A69-A66D4EC13DC1}" presName="vert1" presStyleCnt="0"/>
      <dgm:spPr/>
    </dgm:pt>
    <dgm:pt modelId="{9C362812-B06A-F640-8088-064CF3A98AD9}" type="pres">
      <dgm:prSet presAssocID="{B84E7B21-D08D-4B97-9680-1EA2A859BF7B}" presName="thickLine" presStyleLbl="alignNode1" presStyleIdx="1" presStyleCnt="5"/>
      <dgm:spPr/>
    </dgm:pt>
    <dgm:pt modelId="{D7A327E5-8456-024F-BA72-BADA6E859EAE}" type="pres">
      <dgm:prSet presAssocID="{B84E7B21-D08D-4B97-9680-1EA2A859BF7B}" presName="horz1" presStyleCnt="0"/>
      <dgm:spPr/>
    </dgm:pt>
    <dgm:pt modelId="{2E946210-806D-1F45-9344-F456A1C1DAF0}" type="pres">
      <dgm:prSet presAssocID="{B84E7B21-D08D-4B97-9680-1EA2A859BF7B}" presName="tx1" presStyleLbl="revTx" presStyleIdx="1" presStyleCnt="5"/>
      <dgm:spPr/>
    </dgm:pt>
    <dgm:pt modelId="{29F15134-2CE6-BF4A-AD17-76FA309AFB39}" type="pres">
      <dgm:prSet presAssocID="{B84E7B21-D08D-4B97-9680-1EA2A859BF7B}" presName="vert1" presStyleCnt="0"/>
      <dgm:spPr/>
    </dgm:pt>
    <dgm:pt modelId="{945DAB1B-F7F9-5045-B401-4EAD0453387F}" type="pres">
      <dgm:prSet presAssocID="{92FD1CF9-D968-43DA-86C8-95FE16FB7525}" presName="thickLine" presStyleLbl="alignNode1" presStyleIdx="2" presStyleCnt="5"/>
      <dgm:spPr/>
    </dgm:pt>
    <dgm:pt modelId="{5052EDB7-3FD5-E44C-A270-A592B6CD7907}" type="pres">
      <dgm:prSet presAssocID="{92FD1CF9-D968-43DA-86C8-95FE16FB7525}" presName="horz1" presStyleCnt="0"/>
      <dgm:spPr/>
    </dgm:pt>
    <dgm:pt modelId="{42B58901-7837-B34F-B3EF-2682EFEB050F}" type="pres">
      <dgm:prSet presAssocID="{92FD1CF9-D968-43DA-86C8-95FE16FB7525}" presName="tx1" presStyleLbl="revTx" presStyleIdx="2" presStyleCnt="5"/>
      <dgm:spPr/>
    </dgm:pt>
    <dgm:pt modelId="{3D9F676F-CD6D-EB4F-9F42-27B99305ADDE}" type="pres">
      <dgm:prSet presAssocID="{92FD1CF9-D968-43DA-86C8-95FE16FB7525}" presName="vert1" presStyleCnt="0"/>
      <dgm:spPr/>
    </dgm:pt>
    <dgm:pt modelId="{89DCA3BC-ECD0-7443-8FD4-48D08B9D0C9E}" type="pres">
      <dgm:prSet presAssocID="{BEDC6E23-5060-4D85-9C9E-2A0002B36AAF}" presName="thickLine" presStyleLbl="alignNode1" presStyleIdx="3" presStyleCnt="5"/>
      <dgm:spPr/>
    </dgm:pt>
    <dgm:pt modelId="{0144E9D5-145D-8E44-95EC-305BB721053F}" type="pres">
      <dgm:prSet presAssocID="{BEDC6E23-5060-4D85-9C9E-2A0002B36AAF}" presName="horz1" presStyleCnt="0"/>
      <dgm:spPr/>
    </dgm:pt>
    <dgm:pt modelId="{CBD984B4-7C15-EF41-9748-FC03FB82E63C}" type="pres">
      <dgm:prSet presAssocID="{BEDC6E23-5060-4D85-9C9E-2A0002B36AAF}" presName="tx1" presStyleLbl="revTx" presStyleIdx="3" presStyleCnt="5"/>
      <dgm:spPr/>
    </dgm:pt>
    <dgm:pt modelId="{DF34C37E-5DAD-4946-8D4C-314AF6034019}" type="pres">
      <dgm:prSet presAssocID="{BEDC6E23-5060-4D85-9C9E-2A0002B36AAF}" presName="vert1" presStyleCnt="0"/>
      <dgm:spPr/>
    </dgm:pt>
    <dgm:pt modelId="{9FED4ED4-785D-1E41-A336-2A5A92981907}" type="pres">
      <dgm:prSet presAssocID="{1C85AFA7-45ED-4F9A-9401-9A2C861CF67C}" presName="thickLine" presStyleLbl="alignNode1" presStyleIdx="4" presStyleCnt="5"/>
      <dgm:spPr/>
    </dgm:pt>
    <dgm:pt modelId="{18B54F6A-A758-E945-AAC1-DA40AE4A8EF4}" type="pres">
      <dgm:prSet presAssocID="{1C85AFA7-45ED-4F9A-9401-9A2C861CF67C}" presName="horz1" presStyleCnt="0"/>
      <dgm:spPr/>
    </dgm:pt>
    <dgm:pt modelId="{A09C111D-4DB8-F04C-B0B1-71C2ACA4864E}" type="pres">
      <dgm:prSet presAssocID="{1C85AFA7-45ED-4F9A-9401-9A2C861CF67C}" presName="tx1" presStyleLbl="revTx" presStyleIdx="4" presStyleCnt="5"/>
      <dgm:spPr/>
    </dgm:pt>
    <dgm:pt modelId="{1DD66DA5-6B55-054B-9DB4-65D71C163517}" type="pres">
      <dgm:prSet presAssocID="{1C85AFA7-45ED-4F9A-9401-9A2C861CF67C}" presName="vert1" presStyleCnt="0"/>
      <dgm:spPr/>
    </dgm:pt>
  </dgm:ptLst>
  <dgm:cxnLst>
    <dgm:cxn modelId="{A5771302-7CC0-744D-BB23-9CF2A138C766}" type="presOf" srcId="{92FD1CF9-D968-43DA-86C8-95FE16FB7525}" destId="{42B58901-7837-B34F-B3EF-2682EFEB050F}" srcOrd="0" destOrd="0" presId="urn:microsoft.com/office/officeart/2008/layout/LinedList"/>
    <dgm:cxn modelId="{068AA207-5FD7-544F-9C9E-FA5F184BFA16}" type="presOf" srcId="{86F7B558-BFD6-4D8D-9A69-A66D4EC13DC1}" destId="{CB39F5BB-597E-C649-BDAA-5ECE3C97FCDC}" srcOrd="0" destOrd="0" presId="urn:microsoft.com/office/officeart/2008/layout/LinedList"/>
    <dgm:cxn modelId="{65E8320B-D476-45C9-807C-0CBAC75B2EED}" srcId="{4A6AF672-2333-457D-8B56-54A947268FE3}" destId="{86F7B558-BFD6-4D8D-9A69-A66D4EC13DC1}" srcOrd="0" destOrd="0" parTransId="{47877EDE-B18B-4BDD-9BB4-ED05DD85DBAA}" sibTransId="{03351297-86C7-4256-AE06-658F4E042B43}"/>
    <dgm:cxn modelId="{E6B33B29-9D55-42FA-87E7-E693C15A533D}" srcId="{4A6AF672-2333-457D-8B56-54A947268FE3}" destId="{BEDC6E23-5060-4D85-9C9E-2A0002B36AAF}" srcOrd="3" destOrd="0" parTransId="{8FA5CAF5-B55C-49F3-930C-9F7D19710D7C}" sibTransId="{00EF8E46-C4AF-4600-BE3A-9C9171C58104}"/>
    <dgm:cxn modelId="{0FA48D51-B56A-47F2-8B4E-723B0E49E9BE}" srcId="{4A6AF672-2333-457D-8B56-54A947268FE3}" destId="{1C85AFA7-45ED-4F9A-9401-9A2C861CF67C}" srcOrd="4" destOrd="0" parTransId="{87421A03-6833-4476-9781-13986346E81E}" sibTransId="{8AD27F9D-55D0-48F8-9AD3-EB085B34F9CA}"/>
    <dgm:cxn modelId="{CE85A75C-25FD-460E-8654-A259897DC53C}" srcId="{4A6AF672-2333-457D-8B56-54A947268FE3}" destId="{B84E7B21-D08D-4B97-9680-1EA2A859BF7B}" srcOrd="1" destOrd="0" parTransId="{7F5598BD-0C6E-496F-8488-ACD05ED29B04}" sibTransId="{F740DD0F-8866-479C-ABB5-291E9F9DD81D}"/>
    <dgm:cxn modelId="{E93CBC76-9267-4540-B929-8DA787516628}" type="presOf" srcId="{B84E7B21-D08D-4B97-9680-1EA2A859BF7B}" destId="{2E946210-806D-1F45-9344-F456A1C1DAF0}" srcOrd="0" destOrd="0" presId="urn:microsoft.com/office/officeart/2008/layout/LinedList"/>
    <dgm:cxn modelId="{8B5750A4-841B-4A94-9B31-3A349966B55B}" srcId="{4A6AF672-2333-457D-8B56-54A947268FE3}" destId="{92FD1CF9-D968-43DA-86C8-95FE16FB7525}" srcOrd="2" destOrd="0" parTransId="{11BB02B2-5507-4835-B650-637BAE9AC42B}" sibTransId="{C097E3F9-4CED-4E27-8816-86506DBB6AA4}"/>
    <dgm:cxn modelId="{15DF74A4-4F67-8B4C-B8FE-DB5F9F460E42}" type="presOf" srcId="{BEDC6E23-5060-4D85-9C9E-2A0002B36AAF}" destId="{CBD984B4-7C15-EF41-9748-FC03FB82E63C}" srcOrd="0" destOrd="0" presId="urn:microsoft.com/office/officeart/2008/layout/LinedList"/>
    <dgm:cxn modelId="{29E648A5-0676-134A-86DD-9214B2D4DA99}" type="presOf" srcId="{1C85AFA7-45ED-4F9A-9401-9A2C861CF67C}" destId="{A09C111D-4DB8-F04C-B0B1-71C2ACA4864E}" srcOrd="0" destOrd="0" presId="urn:microsoft.com/office/officeart/2008/layout/LinedList"/>
    <dgm:cxn modelId="{FE39C1DE-F56E-5147-B524-1F990A9E2A38}" type="presOf" srcId="{4A6AF672-2333-457D-8B56-54A947268FE3}" destId="{457BE7C4-942B-0C46-AE43-789F87232F6C}" srcOrd="0" destOrd="0" presId="urn:microsoft.com/office/officeart/2008/layout/LinedList"/>
    <dgm:cxn modelId="{F210FCC6-5E40-194E-9CBA-EE9AC8A890FF}" type="presParOf" srcId="{457BE7C4-942B-0C46-AE43-789F87232F6C}" destId="{58AF74F4-5375-D743-974E-599C2E6BF0E2}" srcOrd="0" destOrd="0" presId="urn:microsoft.com/office/officeart/2008/layout/LinedList"/>
    <dgm:cxn modelId="{E8804209-32F9-7A45-A66B-1450BAB24F6A}" type="presParOf" srcId="{457BE7C4-942B-0C46-AE43-789F87232F6C}" destId="{8E5A6426-BA2C-654B-B0E8-B2D852EDB790}" srcOrd="1" destOrd="0" presId="urn:microsoft.com/office/officeart/2008/layout/LinedList"/>
    <dgm:cxn modelId="{3E6EAD1C-632E-CD49-9E94-53DCF796577B}" type="presParOf" srcId="{8E5A6426-BA2C-654B-B0E8-B2D852EDB790}" destId="{CB39F5BB-597E-C649-BDAA-5ECE3C97FCDC}" srcOrd="0" destOrd="0" presId="urn:microsoft.com/office/officeart/2008/layout/LinedList"/>
    <dgm:cxn modelId="{302A988C-A87B-BF4F-A742-7356E4F793C7}" type="presParOf" srcId="{8E5A6426-BA2C-654B-B0E8-B2D852EDB790}" destId="{B8D8D6D9-22B6-2D44-B861-F8E68CBA4494}" srcOrd="1" destOrd="0" presId="urn:microsoft.com/office/officeart/2008/layout/LinedList"/>
    <dgm:cxn modelId="{E12512D7-19E7-E745-9031-9A3BC6D094D6}" type="presParOf" srcId="{457BE7C4-942B-0C46-AE43-789F87232F6C}" destId="{9C362812-B06A-F640-8088-064CF3A98AD9}" srcOrd="2" destOrd="0" presId="urn:microsoft.com/office/officeart/2008/layout/LinedList"/>
    <dgm:cxn modelId="{968D5BC6-C81D-1549-BB9B-E59AEA19747C}" type="presParOf" srcId="{457BE7C4-942B-0C46-AE43-789F87232F6C}" destId="{D7A327E5-8456-024F-BA72-BADA6E859EAE}" srcOrd="3" destOrd="0" presId="urn:microsoft.com/office/officeart/2008/layout/LinedList"/>
    <dgm:cxn modelId="{89294DB6-0D64-7A44-8882-1D8CC7CE3E20}" type="presParOf" srcId="{D7A327E5-8456-024F-BA72-BADA6E859EAE}" destId="{2E946210-806D-1F45-9344-F456A1C1DAF0}" srcOrd="0" destOrd="0" presId="urn:microsoft.com/office/officeart/2008/layout/LinedList"/>
    <dgm:cxn modelId="{7C8E1772-87B2-1249-BEC5-4E98BC989ECD}" type="presParOf" srcId="{D7A327E5-8456-024F-BA72-BADA6E859EAE}" destId="{29F15134-2CE6-BF4A-AD17-76FA309AFB39}" srcOrd="1" destOrd="0" presId="urn:microsoft.com/office/officeart/2008/layout/LinedList"/>
    <dgm:cxn modelId="{56584CFD-A66E-E34D-AD3B-90E959A7E041}" type="presParOf" srcId="{457BE7C4-942B-0C46-AE43-789F87232F6C}" destId="{945DAB1B-F7F9-5045-B401-4EAD0453387F}" srcOrd="4" destOrd="0" presId="urn:microsoft.com/office/officeart/2008/layout/LinedList"/>
    <dgm:cxn modelId="{96465211-9069-6B47-888B-F3ED2E9AD50E}" type="presParOf" srcId="{457BE7C4-942B-0C46-AE43-789F87232F6C}" destId="{5052EDB7-3FD5-E44C-A270-A592B6CD7907}" srcOrd="5" destOrd="0" presId="urn:microsoft.com/office/officeart/2008/layout/LinedList"/>
    <dgm:cxn modelId="{514D8A7B-FB28-784B-A0E6-EF4BF62C3FF8}" type="presParOf" srcId="{5052EDB7-3FD5-E44C-A270-A592B6CD7907}" destId="{42B58901-7837-B34F-B3EF-2682EFEB050F}" srcOrd="0" destOrd="0" presId="urn:microsoft.com/office/officeart/2008/layout/LinedList"/>
    <dgm:cxn modelId="{919147BF-BB09-8D4A-BF4B-EA6929857F0E}" type="presParOf" srcId="{5052EDB7-3FD5-E44C-A270-A592B6CD7907}" destId="{3D9F676F-CD6D-EB4F-9F42-27B99305ADDE}" srcOrd="1" destOrd="0" presId="urn:microsoft.com/office/officeart/2008/layout/LinedList"/>
    <dgm:cxn modelId="{B3DE8B59-7026-CC46-A555-AD98BAD3C773}" type="presParOf" srcId="{457BE7C4-942B-0C46-AE43-789F87232F6C}" destId="{89DCA3BC-ECD0-7443-8FD4-48D08B9D0C9E}" srcOrd="6" destOrd="0" presId="urn:microsoft.com/office/officeart/2008/layout/LinedList"/>
    <dgm:cxn modelId="{125B35E5-CEFF-9543-889D-2284EB4DFBD1}" type="presParOf" srcId="{457BE7C4-942B-0C46-AE43-789F87232F6C}" destId="{0144E9D5-145D-8E44-95EC-305BB721053F}" srcOrd="7" destOrd="0" presId="urn:microsoft.com/office/officeart/2008/layout/LinedList"/>
    <dgm:cxn modelId="{C4D64DBE-648D-CB47-8DD3-417B6F743E15}" type="presParOf" srcId="{0144E9D5-145D-8E44-95EC-305BB721053F}" destId="{CBD984B4-7C15-EF41-9748-FC03FB82E63C}" srcOrd="0" destOrd="0" presId="urn:microsoft.com/office/officeart/2008/layout/LinedList"/>
    <dgm:cxn modelId="{BB9F0D90-0AD8-6049-8342-9FD15D27CCCA}" type="presParOf" srcId="{0144E9D5-145D-8E44-95EC-305BB721053F}" destId="{DF34C37E-5DAD-4946-8D4C-314AF6034019}" srcOrd="1" destOrd="0" presId="urn:microsoft.com/office/officeart/2008/layout/LinedList"/>
    <dgm:cxn modelId="{74A7BFBB-3A68-0244-B827-3272ED46C811}" type="presParOf" srcId="{457BE7C4-942B-0C46-AE43-789F87232F6C}" destId="{9FED4ED4-785D-1E41-A336-2A5A92981907}" srcOrd="8" destOrd="0" presId="urn:microsoft.com/office/officeart/2008/layout/LinedList"/>
    <dgm:cxn modelId="{6D12E2B5-F0CB-5145-8783-7773A3EEA1DA}" type="presParOf" srcId="{457BE7C4-942B-0C46-AE43-789F87232F6C}" destId="{18B54F6A-A758-E945-AAC1-DA40AE4A8EF4}" srcOrd="9" destOrd="0" presId="urn:microsoft.com/office/officeart/2008/layout/LinedList"/>
    <dgm:cxn modelId="{F178DAED-63B2-3E42-9CC1-C129509D35C1}" type="presParOf" srcId="{18B54F6A-A758-E945-AAC1-DA40AE4A8EF4}" destId="{A09C111D-4DB8-F04C-B0B1-71C2ACA4864E}" srcOrd="0" destOrd="0" presId="urn:microsoft.com/office/officeart/2008/layout/LinedList"/>
    <dgm:cxn modelId="{A7B6E625-CAFE-C54B-8F6E-CFFBD10F1E0C}" type="presParOf" srcId="{18B54F6A-A758-E945-AAC1-DA40AE4A8EF4}" destId="{1DD66DA5-6B55-054B-9DB4-65D71C16351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26A396-188B-2044-968D-90CAAF9EF5E5}">
      <dsp:nvSpPr>
        <dsp:cNvPr id="0" name=""/>
        <dsp:cNvSpPr/>
      </dsp:nvSpPr>
      <dsp:spPr>
        <a:xfrm>
          <a:off x="0" y="0"/>
          <a:ext cx="6172199"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FA157A-FA44-2C4D-8424-3761F68E845C}">
      <dsp:nvSpPr>
        <dsp:cNvPr id="0" name=""/>
        <dsp:cNvSpPr/>
      </dsp:nvSpPr>
      <dsp:spPr>
        <a:xfrm>
          <a:off x="0" y="0"/>
          <a:ext cx="1234440" cy="5197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AU" sz="1500" kern="1200" dirty="0"/>
            <a:t>Where the needs of people with disability are mentioned, they:</a:t>
          </a:r>
          <a:endParaRPr lang="en-US" sz="1500" kern="1200" dirty="0"/>
        </a:p>
      </dsp:txBody>
      <dsp:txXfrm>
        <a:off x="0" y="0"/>
        <a:ext cx="1234440" cy="5197475"/>
      </dsp:txXfrm>
    </dsp:sp>
    <dsp:sp modelId="{2A53D7FB-8EB2-2A4B-87DB-35BE1F97E07A}">
      <dsp:nvSpPr>
        <dsp:cNvPr id="0" name=""/>
        <dsp:cNvSpPr/>
      </dsp:nvSpPr>
      <dsp:spPr>
        <a:xfrm>
          <a:off x="1327023" y="61098"/>
          <a:ext cx="4845176" cy="1221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AU" sz="1600" kern="1200" dirty="0"/>
            <a:t>are assumed by non-disabled professionals without adequate consultation;</a:t>
          </a:r>
          <a:endParaRPr lang="en-US" sz="1600" kern="1200" dirty="0"/>
        </a:p>
      </dsp:txBody>
      <dsp:txXfrm>
        <a:off x="1327023" y="61098"/>
        <a:ext cx="4845176" cy="1221964"/>
      </dsp:txXfrm>
    </dsp:sp>
    <dsp:sp modelId="{8BC3021D-4036-D142-86FF-F4435F739906}">
      <dsp:nvSpPr>
        <dsp:cNvPr id="0" name=""/>
        <dsp:cNvSpPr/>
      </dsp:nvSpPr>
      <dsp:spPr>
        <a:xfrm>
          <a:off x="1234440" y="1283063"/>
          <a:ext cx="4937760"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91D174-52EB-5244-8066-76E5F8CF3D0E}">
      <dsp:nvSpPr>
        <dsp:cNvPr id="0" name=""/>
        <dsp:cNvSpPr/>
      </dsp:nvSpPr>
      <dsp:spPr>
        <a:xfrm>
          <a:off x="1327023" y="1344161"/>
          <a:ext cx="4845176" cy="1221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AU" sz="1600" kern="1200" dirty="0"/>
            <a:t>focus narrowly on one aspect of disability</a:t>
          </a:r>
          <a:r>
            <a:rPr lang="en-AU" sz="1600" b="1" kern="1200" dirty="0"/>
            <a:t> </a:t>
          </a:r>
          <a:r>
            <a:rPr lang="en-AU" sz="1600" kern="1200" dirty="0"/>
            <a:t>(e.g., physical impairment);</a:t>
          </a:r>
          <a:endParaRPr lang="en-US" sz="1600" kern="1200" dirty="0"/>
        </a:p>
      </dsp:txBody>
      <dsp:txXfrm>
        <a:off x="1327023" y="1344161"/>
        <a:ext cx="4845176" cy="1221964"/>
      </dsp:txXfrm>
    </dsp:sp>
    <dsp:sp modelId="{32C80040-EFD6-AC4F-B678-C45D3CB2EAEE}">
      <dsp:nvSpPr>
        <dsp:cNvPr id="0" name=""/>
        <dsp:cNvSpPr/>
      </dsp:nvSpPr>
      <dsp:spPr>
        <a:xfrm>
          <a:off x="1234440" y="2566126"/>
          <a:ext cx="4937760"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E9265B-ED0E-AA40-9939-21871FA26705}">
      <dsp:nvSpPr>
        <dsp:cNvPr id="0" name=""/>
        <dsp:cNvSpPr/>
      </dsp:nvSpPr>
      <dsp:spPr>
        <a:xfrm>
          <a:off x="1327023" y="2627224"/>
          <a:ext cx="4845176" cy="1221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AU" sz="1600" kern="1200" dirty="0"/>
            <a:t>are limited to the response phase of emergency management with limited attention on preparedness and recovery phases;</a:t>
          </a:r>
          <a:endParaRPr lang="en-US" sz="1600" kern="1200" dirty="0"/>
        </a:p>
      </dsp:txBody>
      <dsp:txXfrm>
        <a:off x="1327023" y="2627224"/>
        <a:ext cx="4845176" cy="1221964"/>
      </dsp:txXfrm>
    </dsp:sp>
    <dsp:sp modelId="{A9D555BA-C843-F541-9915-F96D98FBB534}">
      <dsp:nvSpPr>
        <dsp:cNvPr id="0" name=""/>
        <dsp:cNvSpPr/>
      </dsp:nvSpPr>
      <dsp:spPr>
        <a:xfrm>
          <a:off x="1234440" y="3849189"/>
          <a:ext cx="4937760"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603062-B19D-3946-8D41-5FDAE1435719}">
      <dsp:nvSpPr>
        <dsp:cNvPr id="0" name=""/>
        <dsp:cNvSpPr/>
      </dsp:nvSpPr>
      <dsp:spPr>
        <a:xfrm>
          <a:off x="1327023" y="3910287"/>
          <a:ext cx="4845176" cy="1221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AU" sz="1600" kern="1200" dirty="0"/>
            <a:t>emphasise doing for, not with people with disability.</a:t>
          </a:r>
          <a:endParaRPr lang="en-US" sz="1600" kern="1200" dirty="0"/>
        </a:p>
      </dsp:txBody>
      <dsp:txXfrm>
        <a:off x="1327023" y="3910287"/>
        <a:ext cx="4845176" cy="1221964"/>
      </dsp:txXfrm>
    </dsp:sp>
    <dsp:sp modelId="{23B80416-CC83-EE44-BE59-B2B85E9EC67E}">
      <dsp:nvSpPr>
        <dsp:cNvPr id="0" name=""/>
        <dsp:cNvSpPr/>
      </dsp:nvSpPr>
      <dsp:spPr>
        <a:xfrm>
          <a:off x="1234440" y="5132252"/>
          <a:ext cx="4937760"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2BE692-9F41-1945-9537-7CB390D7433F}">
      <dsp:nvSpPr>
        <dsp:cNvPr id="0" name=""/>
        <dsp:cNvSpPr/>
      </dsp:nvSpPr>
      <dsp:spPr>
        <a:xfrm>
          <a:off x="0" y="2944"/>
          <a:ext cx="6485623"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671C7C-FEE4-754B-B3AA-AF9BFC2A9FB0}">
      <dsp:nvSpPr>
        <dsp:cNvPr id="0" name=""/>
        <dsp:cNvSpPr/>
      </dsp:nvSpPr>
      <dsp:spPr>
        <a:xfrm>
          <a:off x="0" y="2944"/>
          <a:ext cx="1297124" cy="6024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GB" sz="1300" kern="1200" dirty="0"/>
            <a:t>Personal emergency preparedness:</a:t>
          </a:r>
          <a:endParaRPr lang="en-US" sz="1300" kern="1200" dirty="0"/>
        </a:p>
      </dsp:txBody>
      <dsp:txXfrm>
        <a:off x="0" y="2944"/>
        <a:ext cx="1297124" cy="6024208"/>
      </dsp:txXfrm>
    </dsp:sp>
    <dsp:sp modelId="{554F2274-63C2-F94D-8033-3A9F4056CE7D}">
      <dsp:nvSpPr>
        <dsp:cNvPr id="0" name=""/>
        <dsp:cNvSpPr/>
      </dsp:nvSpPr>
      <dsp:spPr>
        <a:xfrm>
          <a:off x="1394408" y="50376"/>
          <a:ext cx="5091214" cy="948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dirty="0"/>
            <a:t>renew every time support needs or situation changes</a:t>
          </a:r>
          <a:endParaRPr lang="en-US" sz="1400" kern="1200" dirty="0"/>
        </a:p>
      </dsp:txBody>
      <dsp:txXfrm>
        <a:off x="1394408" y="50376"/>
        <a:ext cx="5091214" cy="948636"/>
      </dsp:txXfrm>
    </dsp:sp>
    <dsp:sp modelId="{8D65B08B-397F-2C46-9768-A5B5B892C896}">
      <dsp:nvSpPr>
        <dsp:cNvPr id="0" name=""/>
        <dsp:cNvSpPr/>
      </dsp:nvSpPr>
      <dsp:spPr>
        <a:xfrm>
          <a:off x="1297124" y="999012"/>
          <a:ext cx="5188498"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24468C-BE3F-2D4E-8D8D-85922E8F383A}">
      <dsp:nvSpPr>
        <dsp:cNvPr id="0" name=""/>
        <dsp:cNvSpPr/>
      </dsp:nvSpPr>
      <dsp:spPr>
        <a:xfrm>
          <a:off x="1394408" y="1046444"/>
          <a:ext cx="5091214" cy="948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dirty="0"/>
            <a:t>backdrop of changing policies, systems and services</a:t>
          </a:r>
          <a:endParaRPr lang="en-US" sz="1400" kern="1200" dirty="0"/>
        </a:p>
      </dsp:txBody>
      <dsp:txXfrm>
        <a:off x="1394408" y="1046444"/>
        <a:ext cx="5091214" cy="948636"/>
      </dsp:txXfrm>
    </dsp:sp>
    <dsp:sp modelId="{314A9F0C-DAB7-1443-AEC4-03A3D220089C}">
      <dsp:nvSpPr>
        <dsp:cNvPr id="0" name=""/>
        <dsp:cNvSpPr/>
      </dsp:nvSpPr>
      <dsp:spPr>
        <a:xfrm>
          <a:off x="1297124" y="1995080"/>
          <a:ext cx="5188498"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79613C-FBC6-C74A-B49A-E2D43593E101}">
      <dsp:nvSpPr>
        <dsp:cNvPr id="0" name=""/>
        <dsp:cNvSpPr/>
      </dsp:nvSpPr>
      <dsp:spPr>
        <a:xfrm>
          <a:off x="1394408" y="2042512"/>
          <a:ext cx="5091214" cy="948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dirty="0"/>
            <a:t>(re)negotiation with others</a:t>
          </a:r>
          <a:endParaRPr lang="en-US" sz="1400" kern="1200" dirty="0"/>
        </a:p>
      </dsp:txBody>
      <dsp:txXfrm>
        <a:off x="1394408" y="2042512"/>
        <a:ext cx="5091214" cy="948636"/>
      </dsp:txXfrm>
    </dsp:sp>
    <dsp:sp modelId="{6AB55E33-03F9-724B-91C3-BD3A1E67219E}">
      <dsp:nvSpPr>
        <dsp:cNvPr id="0" name=""/>
        <dsp:cNvSpPr/>
      </dsp:nvSpPr>
      <dsp:spPr>
        <a:xfrm>
          <a:off x="1297124" y="2991148"/>
          <a:ext cx="5188498"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5EDD38-0B0F-7E41-BD39-407CA9F4BB69}">
      <dsp:nvSpPr>
        <dsp:cNvPr id="0" name=""/>
        <dsp:cNvSpPr/>
      </dsp:nvSpPr>
      <dsp:spPr>
        <a:xfrm>
          <a:off x="1394408" y="3038580"/>
          <a:ext cx="5091214" cy="948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dirty="0"/>
            <a:t>multiple service providers operating across distributed networks; each with varying capacity</a:t>
          </a:r>
          <a:endParaRPr lang="en-US" sz="1400" kern="1200" dirty="0"/>
        </a:p>
      </dsp:txBody>
      <dsp:txXfrm>
        <a:off x="1394408" y="3038580"/>
        <a:ext cx="5091214" cy="948636"/>
      </dsp:txXfrm>
    </dsp:sp>
    <dsp:sp modelId="{CC7F7FFA-835B-9D4C-959A-89E7E517176E}">
      <dsp:nvSpPr>
        <dsp:cNvPr id="0" name=""/>
        <dsp:cNvSpPr/>
      </dsp:nvSpPr>
      <dsp:spPr>
        <a:xfrm>
          <a:off x="1297124" y="3987216"/>
          <a:ext cx="5188498"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AB7B12-A8A9-AC4D-B8F1-C3462E51A4B8}">
      <dsp:nvSpPr>
        <dsp:cNvPr id="0" name=""/>
        <dsp:cNvSpPr/>
      </dsp:nvSpPr>
      <dsp:spPr>
        <a:xfrm>
          <a:off x="1394408" y="4034648"/>
          <a:ext cx="5091214" cy="948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dirty="0"/>
            <a:t>information, resources and warnings not available in accessible formats that people can understand and use</a:t>
          </a:r>
          <a:endParaRPr lang="en-US" sz="1400" kern="1200" dirty="0"/>
        </a:p>
      </dsp:txBody>
      <dsp:txXfrm>
        <a:off x="1394408" y="4034648"/>
        <a:ext cx="5091214" cy="948636"/>
      </dsp:txXfrm>
    </dsp:sp>
    <dsp:sp modelId="{442B1F9B-F28E-1E4B-81D4-1730EDCD28CA}">
      <dsp:nvSpPr>
        <dsp:cNvPr id="0" name=""/>
        <dsp:cNvSpPr/>
      </dsp:nvSpPr>
      <dsp:spPr>
        <a:xfrm>
          <a:off x="1297124" y="4983284"/>
          <a:ext cx="5188498"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0AA4B0-7B43-5C4B-886F-0C58509E3822}">
      <dsp:nvSpPr>
        <dsp:cNvPr id="0" name=""/>
        <dsp:cNvSpPr/>
      </dsp:nvSpPr>
      <dsp:spPr>
        <a:xfrm>
          <a:off x="1394408" y="5030716"/>
          <a:ext cx="5091214" cy="948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GB" sz="1300" kern="1200" dirty="0"/>
            <a:t>brings to the surface barriers that restrict choices for people with disability and that impact their sense of safety and well-being</a:t>
          </a:r>
          <a:endParaRPr lang="en-US" sz="1300" kern="1200" dirty="0"/>
        </a:p>
      </dsp:txBody>
      <dsp:txXfrm>
        <a:off x="1394408" y="5030716"/>
        <a:ext cx="5091214" cy="948636"/>
      </dsp:txXfrm>
    </dsp:sp>
    <dsp:sp modelId="{426FE776-813E-D148-B3B8-3E9FA436B455}">
      <dsp:nvSpPr>
        <dsp:cNvPr id="0" name=""/>
        <dsp:cNvSpPr/>
      </dsp:nvSpPr>
      <dsp:spPr>
        <a:xfrm>
          <a:off x="1297124" y="5979353"/>
          <a:ext cx="5188498"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A9A322-262B-4648-AFFC-62EBD1C45DA4}">
      <dsp:nvSpPr>
        <dsp:cNvPr id="0" name=""/>
        <dsp:cNvSpPr/>
      </dsp:nvSpPr>
      <dsp:spPr>
        <a:xfrm>
          <a:off x="0" y="0"/>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FB7D65-011B-6944-B65E-08EC0834EFC7}">
      <dsp:nvSpPr>
        <dsp:cNvPr id="0" name=""/>
        <dsp:cNvSpPr/>
      </dsp:nvSpPr>
      <dsp:spPr>
        <a:xfrm>
          <a:off x="0" y="0"/>
          <a:ext cx="1234440" cy="5197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An untapped local community asset:</a:t>
          </a:r>
        </a:p>
      </dsp:txBody>
      <dsp:txXfrm>
        <a:off x="0" y="0"/>
        <a:ext cx="1234440" cy="5197475"/>
      </dsp:txXfrm>
    </dsp:sp>
    <dsp:sp modelId="{C45BECEF-F2E9-B442-ADB3-18768E1AE248}">
      <dsp:nvSpPr>
        <dsp:cNvPr id="0" name=""/>
        <dsp:cNvSpPr/>
      </dsp:nvSpPr>
      <dsp:spPr>
        <a:xfrm>
          <a:off x="1327023" y="81210"/>
          <a:ext cx="4845176" cy="1624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Not integrated into emergency planning</a:t>
          </a:r>
        </a:p>
      </dsp:txBody>
      <dsp:txXfrm>
        <a:off x="1327023" y="81210"/>
        <a:ext cx="4845176" cy="1624210"/>
      </dsp:txXfrm>
    </dsp:sp>
    <dsp:sp modelId="{E2017F7E-49C0-6447-BE91-3C8A66D14A2C}">
      <dsp:nvSpPr>
        <dsp:cNvPr id="0" name=""/>
        <dsp:cNvSpPr/>
      </dsp:nvSpPr>
      <dsp:spPr>
        <a:xfrm>
          <a:off x="1234440" y="1705421"/>
          <a:ext cx="493776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456392-06C8-2E4A-B6B1-D3081EF2323D}">
      <dsp:nvSpPr>
        <dsp:cNvPr id="0" name=""/>
        <dsp:cNvSpPr/>
      </dsp:nvSpPr>
      <dsp:spPr>
        <a:xfrm>
          <a:off x="1327023" y="1786632"/>
          <a:ext cx="4845176" cy="1624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Not intentionally resourced to fulfil potential role</a:t>
          </a:r>
        </a:p>
      </dsp:txBody>
      <dsp:txXfrm>
        <a:off x="1327023" y="1786632"/>
        <a:ext cx="4845176" cy="1624210"/>
      </dsp:txXfrm>
    </dsp:sp>
    <dsp:sp modelId="{06E9FC98-34FD-EE4A-B504-9D628B068B7B}">
      <dsp:nvSpPr>
        <dsp:cNvPr id="0" name=""/>
        <dsp:cNvSpPr/>
      </dsp:nvSpPr>
      <dsp:spPr>
        <a:xfrm>
          <a:off x="1234440" y="3410842"/>
          <a:ext cx="493776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D5DDA9-C820-4642-9328-F079546EF66D}">
      <dsp:nvSpPr>
        <dsp:cNvPr id="0" name=""/>
        <dsp:cNvSpPr/>
      </dsp:nvSpPr>
      <dsp:spPr>
        <a:xfrm>
          <a:off x="1327023" y="3492053"/>
          <a:ext cx="4845176" cy="1624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No explicit policy guidance for development, implementation, evaluation of role</a:t>
          </a:r>
        </a:p>
      </dsp:txBody>
      <dsp:txXfrm>
        <a:off x="1327023" y="3492053"/>
        <a:ext cx="4845176" cy="1624210"/>
      </dsp:txXfrm>
    </dsp:sp>
    <dsp:sp modelId="{2D7C3640-0A37-E149-94CF-3D4E5496CCFE}">
      <dsp:nvSpPr>
        <dsp:cNvPr id="0" name=""/>
        <dsp:cNvSpPr/>
      </dsp:nvSpPr>
      <dsp:spPr>
        <a:xfrm>
          <a:off x="1234440" y="5116264"/>
          <a:ext cx="493776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370C14-C763-E045-88E2-1A02A3274532}">
      <dsp:nvSpPr>
        <dsp:cNvPr id="0" name=""/>
        <dsp:cNvSpPr/>
      </dsp:nvSpPr>
      <dsp:spPr>
        <a:xfrm>
          <a:off x="1200" y="274124"/>
          <a:ext cx="4682231" cy="280933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baseline="0" dirty="0"/>
            <a:t>Person-</a:t>
          </a:r>
          <a:r>
            <a:rPr lang="en-US" sz="2300" b="1" kern="1200" baseline="0" dirty="0" err="1"/>
            <a:t>Centred</a:t>
          </a:r>
          <a:r>
            <a:rPr lang="en-US" sz="2300" b="1" kern="1200" baseline="0" dirty="0"/>
            <a:t> Emergency Preparedness </a:t>
          </a:r>
        </a:p>
        <a:p>
          <a:pPr marL="0" lvl="0" indent="0" algn="ctr" defTabSz="1022350">
            <a:lnSpc>
              <a:spcPct val="90000"/>
            </a:lnSpc>
            <a:spcBef>
              <a:spcPct val="0"/>
            </a:spcBef>
            <a:spcAft>
              <a:spcPct val="35000"/>
            </a:spcAft>
            <a:buNone/>
          </a:pPr>
          <a:r>
            <a:rPr lang="en-US" sz="2300" b="1" kern="1200" baseline="0" dirty="0"/>
            <a:t>enabling preparedness in the people they support</a:t>
          </a:r>
          <a:endParaRPr lang="en-US" sz="2300" kern="1200" dirty="0"/>
        </a:p>
      </dsp:txBody>
      <dsp:txXfrm>
        <a:off x="1200" y="274124"/>
        <a:ext cx="4682231" cy="2809338"/>
      </dsp:txXfrm>
    </dsp:sp>
    <dsp:sp modelId="{E3388D8F-2404-5646-97BB-9A10ABD2C316}">
      <dsp:nvSpPr>
        <dsp:cNvPr id="0" name=""/>
        <dsp:cNvSpPr/>
      </dsp:nvSpPr>
      <dsp:spPr>
        <a:xfrm>
          <a:off x="5151655" y="274124"/>
          <a:ext cx="4682231" cy="2809338"/>
        </a:xfrm>
        <a:prstGeom prst="rect">
          <a:avLst/>
        </a:prstGeom>
        <a:solidFill>
          <a:schemeClr val="accent5">
            <a:hueOff val="-18720379"/>
            <a:satOff val="25516"/>
            <a:lumOff val="-588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baseline="0" dirty="0"/>
            <a:t>Organisational Preparedness </a:t>
          </a:r>
        </a:p>
        <a:p>
          <a:pPr marL="0" lvl="0" indent="0" algn="ctr" defTabSz="1022350">
            <a:lnSpc>
              <a:spcPct val="90000"/>
            </a:lnSpc>
            <a:spcBef>
              <a:spcPct val="0"/>
            </a:spcBef>
            <a:spcAft>
              <a:spcPct val="35000"/>
            </a:spcAft>
            <a:buNone/>
          </a:pPr>
          <a:endParaRPr lang="en-US" sz="2300" b="1" kern="1200" baseline="0" dirty="0"/>
        </a:p>
        <a:p>
          <a:pPr marL="0" lvl="0" indent="0" algn="ctr" defTabSz="1022350">
            <a:lnSpc>
              <a:spcPct val="90000"/>
            </a:lnSpc>
            <a:spcBef>
              <a:spcPct val="0"/>
            </a:spcBef>
            <a:spcAft>
              <a:spcPct val="35000"/>
            </a:spcAft>
            <a:buNone/>
          </a:pPr>
          <a:r>
            <a:rPr lang="en-US" sz="2300" b="1" kern="1200" baseline="0" dirty="0"/>
            <a:t>ensuring continuity of services and supports</a:t>
          </a:r>
          <a:endParaRPr lang="en-US" sz="2300" kern="1200" dirty="0"/>
        </a:p>
      </dsp:txBody>
      <dsp:txXfrm>
        <a:off x="5151655" y="274124"/>
        <a:ext cx="4682231" cy="28093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971139-5C33-A248-9259-10B2CAE41379}">
      <dsp:nvSpPr>
        <dsp:cNvPr id="0" name=""/>
        <dsp:cNvSpPr/>
      </dsp:nvSpPr>
      <dsp:spPr>
        <a:xfrm>
          <a:off x="0" y="654561"/>
          <a:ext cx="2766118" cy="17564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9D994C-F08F-7141-98DC-D66E72ECAB48}">
      <dsp:nvSpPr>
        <dsp:cNvPr id="0" name=""/>
        <dsp:cNvSpPr/>
      </dsp:nvSpPr>
      <dsp:spPr>
        <a:xfrm>
          <a:off x="307346" y="946541"/>
          <a:ext cx="2766118" cy="17564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baseline="0" dirty="0"/>
            <a:t>Individual level capability for emergency preparedness</a:t>
          </a:r>
          <a:endParaRPr lang="en-US" sz="1600" kern="1200" dirty="0"/>
        </a:p>
      </dsp:txBody>
      <dsp:txXfrm>
        <a:off x="358792" y="997987"/>
        <a:ext cx="2663226" cy="1653593"/>
      </dsp:txXfrm>
    </dsp:sp>
    <dsp:sp modelId="{69696A7B-1FBA-954F-86EC-88CE4B31EA4B}">
      <dsp:nvSpPr>
        <dsp:cNvPr id="0" name=""/>
        <dsp:cNvSpPr/>
      </dsp:nvSpPr>
      <dsp:spPr>
        <a:xfrm>
          <a:off x="3380811" y="654561"/>
          <a:ext cx="2766118" cy="17564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8017CE-3392-F349-B317-1CBBD4F0152A}">
      <dsp:nvSpPr>
        <dsp:cNvPr id="0" name=""/>
        <dsp:cNvSpPr/>
      </dsp:nvSpPr>
      <dsp:spPr>
        <a:xfrm>
          <a:off x="3688157" y="946541"/>
          <a:ext cx="2766118" cy="17564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Organisational level capability for service continuity</a:t>
          </a:r>
        </a:p>
      </dsp:txBody>
      <dsp:txXfrm>
        <a:off x="3739603" y="997987"/>
        <a:ext cx="2663226" cy="1653593"/>
      </dsp:txXfrm>
    </dsp:sp>
    <dsp:sp modelId="{EA7AA657-C860-7E48-BF2D-0208BCE5C78F}">
      <dsp:nvSpPr>
        <dsp:cNvPr id="0" name=""/>
        <dsp:cNvSpPr/>
      </dsp:nvSpPr>
      <dsp:spPr>
        <a:xfrm>
          <a:off x="6761622" y="654561"/>
          <a:ext cx="2766118" cy="17564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2D2EA4-66BB-4344-BB6B-2AA08DE31950}">
      <dsp:nvSpPr>
        <dsp:cNvPr id="0" name=""/>
        <dsp:cNvSpPr/>
      </dsp:nvSpPr>
      <dsp:spPr>
        <a:xfrm>
          <a:off x="7068968" y="946541"/>
          <a:ext cx="2766118" cy="17564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baseline="0" dirty="0"/>
            <a:t>Inclusive emergency management policy and practice</a:t>
          </a:r>
          <a:endParaRPr lang="en-US" sz="1600" kern="1200" dirty="0"/>
        </a:p>
      </dsp:txBody>
      <dsp:txXfrm>
        <a:off x="7120414" y="997987"/>
        <a:ext cx="2663226" cy="16535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AF74F4-5375-D743-974E-599C2E6BF0E2}">
      <dsp:nvSpPr>
        <dsp:cNvPr id="0" name=""/>
        <dsp:cNvSpPr/>
      </dsp:nvSpPr>
      <dsp:spPr>
        <a:xfrm>
          <a:off x="0" y="418"/>
          <a:ext cx="993557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39F5BB-597E-C649-BDAA-5ECE3C97FCDC}">
      <dsp:nvSpPr>
        <dsp:cNvPr id="0" name=""/>
        <dsp:cNvSpPr/>
      </dsp:nvSpPr>
      <dsp:spPr>
        <a:xfrm>
          <a:off x="0" y="418"/>
          <a:ext cx="9935571" cy="685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baseline="0" dirty="0"/>
            <a:t>Choice, access and opportunity</a:t>
          </a:r>
          <a:endParaRPr lang="en-US" sz="1900" kern="1200" dirty="0"/>
        </a:p>
      </dsp:txBody>
      <dsp:txXfrm>
        <a:off x="0" y="418"/>
        <a:ext cx="9935571" cy="685064"/>
      </dsp:txXfrm>
    </dsp:sp>
    <dsp:sp modelId="{9C362812-B06A-F640-8088-064CF3A98AD9}">
      <dsp:nvSpPr>
        <dsp:cNvPr id="0" name=""/>
        <dsp:cNvSpPr/>
      </dsp:nvSpPr>
      <dsp:spPr>
        <a:xfrm>
          <a:off x="0" y="685482"/>
          <a:ext cx="993557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946210-806D-1F45-9344-F456A1C1DAF0}">
      <dsp:nvSpPr>
        <dsp:cNvPr id="0" name=""/>
        <dsp:cNvSpPr/>
      </dsp:nvSpPr>
      <dsp:spPr>
        <a:xfrm>
          <a:off x="0" y="685482"/>
          <a:ext cx="9935571" cy="685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baseline="0" dirty="0"/>
            <a:t>Data and evidence-informed planning that includes disability representation</a:t>
          </a:r>
          <a:endParaRPr lang="en-US" sz="1900" kern="1200" dirty="0"/>
        </a:p>
      </dsp:txBody>
      <dsp:txXfrm>
        <a:off x="0" y="685482"/>
        <a:ext cx="9935571" cy="685064"/>
      </dsp:txXfrm>
    </dsp:sp>
    <dsp:sp modelId="{945DAB1B-F7F9-5045-B401-4EAD0453387F}">
      <dsp:nvSpPr>
        <dsp:cNvPr id="0" name=""/>
        <dsp:cNvSpPr/>
      </dsp:nvSpPr>
      <dsp:spPr>
        <a:xfrm>
          <a:off x="0" y="1370546"/>
          <a:ext cx="993557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B58901-7837-B34F-B3EF-2682EFEB050F}">
      <dsp:nvSpPr>
        <dsp:cNvPr id="0" name=""/>
        <dsp:cNvSpPr/>
      </dsp:nvSpPr>
      <dsp:spPr>
        <a:xfrm>
          <a:off x="0" y="1370546"/>
          <a:ext cx="9935571" cy="685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baseline="0" dirty="0"/>
            <a:t>Shift thinking from vulnerability to capability</a:t>
          </a:r>
          <a:endParaRPr lang="en-US" sz="1900" kern="1200" dirty="0"/>
        </a:p>
      </dsp:txBody>
      <dsp:txXfrm>
        <a:off x="0" y="1370546"/>
        <a:ext cx="9935571" cy="685064"/>
      </dsp:txXfrm>
    </dsp:sp>
    <dsp:sp modelId="{89DCA3BC-ECD0-7443-8FD4-48D08B9D0C9E}">
      <dsp:nvSpPr>
        <dsp:cNvPr id="0" name=""/>
        <dsp:cNvSpPr/>
      </dsp:nvSpPr>
      <dsp:spPr>
        <a:xfrm>
          <a:off x="0" y="2055611"/>
          <a:ext cx="993557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D984B4-7C15-EF41-9748-FC03FB82E63C}">
      <dsp:nvSpPr>
        <dsp:cNvPr id="0" name=""/>
        <dsp:cNvSpPr/>
      </dsp:nvSpPr>
      <dsp:spPr>
        <a:xfrm>
          <a:off x="0" y="2055611"/>
          <a:ext cx="9935571" cy="685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baseline="0" dirty="0"/>
            <a:t>Coordinated, cross-sector collaborative working</a:t>
          </a:r>
          <a:endParaRPr lang="en-US" sz="1900" kern="1200" dirty="0"/>
        </a:p>
      </dsp:txBody>
      <dsp:txXfrm>
        <a:off x="0" y="2055611"/>
        <a:ext cx="9935571" cy="685064"/>
      </dsp:txXfrm>
    </dsp:sp>
    <dsp:sp modelId="{9FED4ED4-785D-1E41-A336-2A5A92981907}">
      <dsp:nvSpPr>
        <dsp:cNvPr id="0" name=""/>
        <dsp:cNvSpPr/>
      </dsp:nvSpPr>
      <dsp:spPr>
        <a:xfrm>
          <a:off x="0" y="2740675"/>
          <a:ext cx="993557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9C111D-4DB8-F04C-B0B1-71C2ACA4864E}">
      <dsp:nvSpPr>
        <dsp:cNvPr id="0" name=""/>
        <dsp:cNvSpPr/>
      </dsp:nvSpPr>
      <dsp:spPr>
        <a:xfrm>
          <a:off x="0" y="2740675"/>
          <a:ext cx="9935571" cy="685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baseline="0" dirty="0"/>
            <a:t>Person-centred approaches </a:t>
          </a:r>
          <a:endParaRPr lang="en-US" sz="1900" kern="1200" dirty="0"/>
        </a:p>
      </dsp:txBody>
      <dsp:txXfrm>
        <a:off x="0" y="2740675"/>
        <a:ext cx="9935571" cy="68506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EBF7DE-0724-BE43-BD7F-A7FF1580A951}" type="datetimeFigureOut">
              <a:rPr lang="en-US" smtClean="0"/>
              <a:t>6/2/21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C6997E-0F85-084C-B79F-BCB111927485}" type="slidenum">
              <a:rPr lang="en-US" smtClean="0"/>
              <a:t>‹#›</a:t>
            </a:fld>
            <a:endParaRPr lang="en-US" dirty="0"/>
          </a:p>
        </p:txBody>
      </p:sp>
    </p:spTree>
    <p:extLst>
      <p:ext uri="{BB962C8B-B14F-4D97-AF65-F5344CB8AC3E}">
        <p14:creationId xmlns:p14="http://schemas.microsoft.com/office/powerpoint/2010/main" val="3693184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collaborating4inclusion.org/pcep/"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bs.com.au/news/what-it-s-like-to-experience-a-bushfire-evacuation-while-living-with-a-disability?fbclid=IwAR0Z1PkOEd1X4DTHZ9SiP6rmfVp4h9Y_GOYePf0TQhp7VLODqaU3p271Vvo"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doi.org/10.1057/978113486004_2"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FU_iJzgsBFc"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unisdr.org/2014/iddr/documents/2013DisabilitySurveryReport_030714.pdf"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collaborating4inclusion.org/wp-content/uploads/2019/11/DIDRR_Framework_document_FINAL.pdf" TargetMode="External"/><Relationship Id="rId4" Type="http://schemas.openxmlformats.org/officeDocument/2006/relationships/hyperlink" Target="https://link.springer.com/chapter/10.1007%2F978-3-319-63254-4_12"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C6997E-0F85-084C-B79F-BCB111927485}" type="slidenum">
              <a:rPr lang="en-US" smtClean="0"/>
              <a:t>1</a:t>
            </a:fld>
            <a:endParaRPr lang="en-US"/>
          </a:p>
        </p:txBody>
      </p:sp>
    </p:spTree>
    <p:extLst>
      <p:ext uri="{BB962C8B-B14F-4D97-AF65-F5344CB8AC3E}">
        <p14:creationId xmlns:p14="http://schemas.microsoft.com/office/powerpoint/2010/main" val="53352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Personal preparedness is one of the most important things that people can do to reduce their risk and increase resilience to disaster. </a:t>
            </a:r>
          </a:p>
          <a:p>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must recognise that emergency planning places high demands on people with disability, particularly for those who rely on others to assure their safety and well-being the face of disasters and other emergencies.</a:t>
            </a:r>
            <a:endParaRPr lang="en-AU"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FC6997E-0F85-084C-B79F-BCB111927485}" type="slidenum">
              <a:rPr lang="en-US" smtClean="0"/>
              <a:t>12</a:t>
            </a:fld>
            <a:endParaRPr lang="en-US" dirty="0"/>
          </a:p>
        </p:txBody>
      </p:sp>
    </p:spTree>
    <p:extLst>
      <p:ext uri="{BB962C8B-B14F-4D97-AF65-F5344CB8AC3E}">
        <p14:creationId xmlns:p14="http://schemas.microsoft.com/office/powerpoint/2010/main" val="3004374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Keeps people with disability and their support needs at the centre of emergency planning!</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P-CEP has three components:</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 </a:t>
            </a:r>
            <a:r>
              <a:rPr lang="en-GB" sz="1200" i="1" kern="1200" dirty="0">
                <a:solidFill>
                  <a:schemeClr val="tx1"/>
                </a:solidFill>
                <a:effectLst/>
                <a:latin typeface="+mn-lt"/>
                <a:ea typeface="+mn-ea"/>
                <a:cs typeface="+mn-cs"/>
              </a:rPr>
              <a:t>capability framework</a:t>
            </a:r>
            <a:r>
              <a:rPr lang="en-GB" sz="1200" kern="1200" dirty="0">
                <a:solidFill>
                  <a:schemeClr val="tx1"/>
                </a:solidFill>
                <a:effectLst/>
                <a:latin typeface="+mn-lt"/>
                <a:ea typeface="+mn-ea"/>
                <a:cs typeface="+mn-cs"/>
              </a:rPr>
              <a:t> consisting of eight elements to support self-assessment of strengths and support needs;</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three </a:t>
            </a:r>
            <a:r>
              <a:rPr lang="en-GB" sz="1200" i="1" kern="1200" dirty="0">
                <a:solidFill>
                  <a:schemeClr val="tx1"/>
                </a:solidFill>
                <a:effectLst/>
                <a:latin typeface="+mn-lt"/>
                <a:ea typeface="+mn-ea"/>
                <a:cs typeface="+mn-cs"/>
              </a:rPr>
              <a:t>principles</a:t>
            </a:r>
            <a:r>
              <a:rPr lang="en-GB" sz="1200" kern="1200" dirty="0">
                <a:solidFill>
                  <a:schemeClr val="tx1"/>
                </a:solidFill>
                <a:effectLst/>
                <a:latin typeface="+mn-lt"/>
                <a:ea typeface="+mn-ea"/>
                <a:cs typeface="+mn-cs"/>
              </a:rPr>
              <a:t> guiding the joint effort of multiple stakeholders to enable tailored emergency preparedness planning; and</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four </a:t>
            </a:r>
            <a:r>
              <a:rPr lang="en-GB" sz="1200" i="1" kern="1200" dirty="0">
                <a:solidFill>
                  <a:schemeClr val="tx1"/>
                </a:solidFill>
                <a:effectLst/>
                <a:latin typeface="+mn-lt"/>
                <a:ea typeface="+mn-ea"/>
                <a:cs typeface="+mn-cs"/>
              </a:rPr>
              <a:t>process steps</a:t>
            </a:r>
            <a:r>
              <a:rPr lang="en-GB" sz="1200" kern="1200" dirty="0">
                <a:solidFill>
                  <a:schemeClr val="tx1"/>
                </a:solidFill>
                <a:effectLst/>
                <a:latin typeface="+mn-lt"/>
                <a:ea typeface="+mn-ea"/>
                <a:cs typeface="+mn-cs"/>
              </a:rPr>
              <a:t> enabling the developmental progression of preparedness actions and facilitating linkages between people with disability, their support services and emergency managers.</a:t>
            </a:r>
            <a:endParaRPr lang="en-AU" sz="1200" kern="1200" dirty="0">
              <a:solidFill>
                <a:schemeClr val="tx1"/>
              </a:solidFill>
              <a:effectLst/>
              <a:latin typeface="+mn-lt"/>
              <a:ea typeface="+mn-ea"/>
              <a:cs typeface="+mn-cs"/>
            </a:endParaRPr>
          </a:p>
          <a:p>
            <a:r>
              <a:rPr lang="en-AU" sz="1200" u="sng" kern="1200" dirty="0">
                <a:solidFill>
                  <a:schemeClr val="tx1"/>
                </a:solidFill>
                <a:effectLst/>
                <a:latin typeface="+mn-lt"/>
                <a:ea typeface="+mn-ea"/>
                <a:cs typeface="+mn-cs"/>
                <a:hlinkClick r:id="rId3"/>
              </a:rPr>
              <a:t>www.collaborating4inclusion.org/pcep/</a:t>
            </a:r>
            <a:r>
              <a:rPr lang="en-AU"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FFC6997E-0F85-084C-B79F-BCB111927485}" type="slidenum">
              <a:rPr lang="en-US" smtClean="0"/>
              <a:t>13</a:t>
            </a:fld>
            <a:endParaRPr lang="en-US" dirty="0"/>
          </a:p>
        </p:txBody>
      </p:sp>
    </p:spTree>
    <p:extLst>
      <p:ext uri="{BB962C8B-B14F-4D97-AF65-F5344CB8AC3E}">
        <p14:creationId xmlns:p14="http://schemas.microsoft.com/office/powerpoint/2010/main" val="2179632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Australian service providers are arguably well-positioned to enable the people they support to be active engaged participants in emergency preparedness:</a:t>
            </a:r>
          </a:p>
          <a:p>
            <a:r>
              <a:rPr lang="en-AU"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They are on the frontline of community-based care and support. This relationship equips providers with an intimate knowledge of the functional needs of the people they support.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Service providers are often seen as the link between people with disability, their families and the wider community.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They form a crucial component of an individual’s support network.</a:t>
            </a:r>
          </a:p>
          <a:p>
            <a:endParaRPr lang="en-US" dirty="0"/>
          </a:p>
        </p:txBody>
      </p:sp>
      <p:sp>
        <p:nvSpPr>
          <p:cNvPr id="4" name="Slide Number Placeholder 3"/>
          <p:cNvSpPr>
            <a:spLocks noGrp="1"/>
          </p:cNvSpPr>
          <p:nvPr>
            <p:ph type="sldNum" sz="quarter" idx="5"/>
          </p:nvPr>
        </p:nvSpPr>
        <p:spPr/>
        <p:txBody>
          <a:bodyPr/>
          <a:lstStyle/>
          <a:p>
            <a:fld id="{FFC6997E-0F85-084C-B79F-BCB111927485}" type="slidenum">
              <a:rPr lang="en-US" smtClean="0"/>
              <a:t>14</a:t>
            </a:fld>
            <a:endParaRPr lang="en-US" dirty="0"/>
          </a:p>
        </p:txBody>
      </p:sp>
    </p:spTree>
    <p:extLst>
      <p:ext uri="{BB962C8B-B14F-4D97-AF65-F5344CB8AC3E}">
        <p14:creationId xmlns:p14="http://schemas.microsoft.com/office/powerpoint/2010/main" val="3435523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C6997E-0F85-084C-B79F-BCB111927485}" type="slidenum">
              <a:rPr lang="en-US" smtClean="0"/>
              <a:t>15</a:t>
            </a:fld>
            <a:endParaRPr lang="en-US" dirty="0"/>
          </a:p>
        </p:txBody>
      </p:sp>
    </p:spTree>
    <p:extLst>
      <p:ext uri="{BB962C8B-B14F-4D97-AF65-F5344CB8AC3E}">
        <p14:creationId xmlns:p14="http://schemas.microsoft.com/office/powerpoint/2010/main" val="1577368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Exemplars of good practice</a:t>
            </a:r>
          </a:p>
          <a:p>
            <a:pPr marL="171450" indent="-171450">
              <a:buFont typeface="Arial" panose="020B0604020202020204" pitchFamily="34" charset="0"/>
              <a:buChar char="•"/>
            </a:pPr>
            <a:r>
              <a:rPr lang="en-US" dirty="0"/>
              <a:t>Case studies</a:t>
            </a:r>
          </a:p>
          <a:p>
            <a:pPr marL="171450" indent="-171450">
              <a:buFont typeface="Arial" panose="020B0604020202020204" pitchFamily="34" charset="0"/>
              <a:buChar char="•"/>
            </a:pPr>
            <a:r>
              <a:rPr lang="en-US" dirty="0"/>
              <a:t>Webinars</a:t>
            </a:r>
          </a:p>
          <a:p>
            <a:endParaRPr lang="en-US" dirty="0"/>
          </a:p>
        </p:txBody>
      </p:sp>
      <p:sp>
        <p:nvSpPr>
          <p:cNvPr id="4" name="Slide Number Placeholder 3"/>
          <p:cNvSpPr>
            <a:spLocks noGrp="1"/>
          </p:cNvSpPr>
          <p:nvPr>
            <p:ph type="sldNum" sz="quarter" idx="5"/>
          </p:nvPr>
        </p:nvSpPr>
        <p:spPr/>
        <p:txBody>
          <a:bodyPr/>
          <a:lstStyle/>
          <a:p>
            <a:fld id="{FFC6997E-0F85-084C-B79F-BCB111927485}" type="slidenum">
              <a:rPr lang="en-US" smtClean="0"/>
              <a:t>16</a:t>
            </a:fld>
            <a:endParaRPr lang="en-US" dirty="0"/>
          </a:p>
        </p:txBody>
      </p:sp>
    </p:spTree>
    <p:extLst>
      <p:ext uri="{BB962C8B-B14F-4D97-AF65-F5344CB8AC3E}">
        <p14:creationId xmlns:p14="http://schemas.microsoft.com/office/powerpoint/2010/main" val="3772168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C6997E-0F85-084C-B79F-BCB111927485}" type="slidenum">
              <a:rPr lang="en-US" smtClean="0"/>
              <a:t>17</a:t>
            </a:fld>
            <a:endParaRPr lang="en-US" dirty="0"/>
          </a:p>
        </p:txBody>
      </p:sp>
    </p:spTree>
    <p:extLst>
      <p:ext uri="{BB962C8B-B14F-4D97-AF65-F5344CB8AC3E}">
        <p14:creationId xmlns:p14="http://schemas.microsoft.com/office/powerpoint/2010/main" val="832919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FC6997E-0F85-084C-B79F-BCB111927485}" type="slidenum">
              <a:rPr lang="en-US" smtClean="0"/>
              <a:t>18</a:t>
            </a:fld>
            <a:endParaRPr lang="en-US" dirty="0"/>
          </a:p>
        </p:txBody>
      </p:sp>
    </p:spTree>
    <p:extLst>
      <p:ext uri="{BB962C8B-B14F-4D97-AF65-F5344CB8AC3E}">
        <p14:creationId xmlns:p14="http://schemas.microsoft.com/office/powerpoint/2010/main" val="3334339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C6997E-0F85-084C-B79F-BCB111927485}" type="slidenum">
              <a:rPr lang="en-US" smtClean="0"/>
              <a:t>19</a:t>
            </a:fld>
            <a:endParaRPr lang="en-US" dirty="0"/>
          </a:p>
        </p:txBody>
      </p:sp>
    </p:spTree>
    <p:extLst>
      <p:ext uri="{BB962C8B-B14F-4D97-AF65-F5344CB8AC3E}">
        <p14:creationId xmlns:p14="http://schemas.microsoft.com/office/powerpoint/2010/main" val="2845759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C6997E-0F85-084C-B79F-BCB111927485}" type="slidenum">
              <a:rPr lang="en-US" smtClean="0"/>
              <a:t>21</a:t>
            </a:fld>
            <a:endParaRPr lang="en-US" dirty="0"/>
          </a:p>
        </p:txBody>
      </p:sp>
    </p:spTree>
    <p:extLst>
      <p:ext uri="{BB962C8B-B14F-4D97-AF65-F5344CB8AC3E}">
        <p14:creationId xmlns:p14="http://schemas.microsoft.com/office/powerpoint/2010/main" val="2371115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C6997E-0F85-084C-B79F-BCB111927485}" type="slidenum">
              <a:rPr lang="en-US" smtClean="0"/>
              <a:t>22</a:t>
            </a:fld>
            <a:endParaRPr lang="en-US" dirty="0"/>
          </a:p>
        </p:txBody>
      </p:sp>
    </p:spTree>
    <p:extLst>
      <p:ext uri="{BB962C8B-B14F-4D97-AF65-F5344CB8AC3E}">
        <p14:creationId xmlns:p14="http://schemas.microsoft.com/office/powerpoint/2010/main" val="3978749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C6997E-0F85-084C-B79F-BCB111927485}" type="slidenum">
              <a:rPr lang="en-US" smtClean="0"/>
              <a:t>2</a:t>
            </a:fld>
            <a:endParaRPr lang="en-US" dirty="0"/>
          </a:p>
        </p:txBody>
      </p:sp>
    </p:spTree>
    <p:extLst>
      <p:ext uri="{BB962C8B-B14F-4D97-AF65-F5344CB8AC3E}">
        <p14:creationId xmlns:p14="http://schemas.microsoft.com/office/powerpoint/2010/main" val="203123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C6997E-0F85-084C-B79F-BCB111927485}" type="slidenum">
              <a:rPr lang="en-US" smtClean="0"/>
              <a:t>23</a:t>
            </a:fld>
            <a:endParaRPr lang="en-US" dirty="0"/>
          </a:p>
        </p:txBody>
      </p:sp>
    </p:spTree>
    <p:extLst>
      <p:ext uri="{BB962C8B-B14F-4D97-AF65-F5344CB8AC3E}">
        <p14:creationId xmlns:p14="http://schemas.microsoft.com/office/powerpoint/2010/main" val="4602668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FC6997E-0F85-084C-B79F-BCB111927485}" type="slidenum">
              <a:rPr lang="en-US" smtClean="0"/>
              <a:t>25</a:t>
            </a:fld>
            <a:endParaRPr lang="en-US" dirty="0"/>
          </a:p>
        </p:txBody>
      </p:sp>
    </p:spTree>
    <p:extLst>
      <p:ext uri="{BB962C8B-B14F-4D97-AF65-F5344CB8AC3E}">
        <p14:creationId xmlns:p14="http://schemas.microsoft.com/office/powerpoint/2010/main" val="12593390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C6997E-0F85-084C-B79F-BCB111927485}" type="slidenum">
              <a:rPr lang="en-US" smtClean="0"/>
              <a:t>26</a:t>
            </a:fld>
            <a:endParaRPr lang="en-US" dirty="0"/>
          </a:p>
        </p:txBody>
      </p:sp>
    </p:spTree>
    <p:extLst>
      <p:ext uri="{BB962C8B-B14F-4D97-AF65-F5344CB8AC3E}">
        <p14:creationId xmlns:p14="http://schemas.microsoft.com/office/powerpoint/2010/main" val="2820674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C6997E-0F85-084C-B79F-BCB111927485}" type="slidenum">
              <a:rPr lang="en-US" smtClean="0"/>
              <a:t>32</a:t>
            </a:fld>
            <a:endParaRPr lang="en-US" dirty="0"/>
          </a:p>
        </p:txBody>
      </p:sp>
    </p:spTree>
    <p:extLst>
      <p:ext uri="{BB962C8B-B14F-4D97-AF65-F5344CB8AC3E}">
        <p14:creationId xmlns:p14="http://schemas.microsoft.com/office/powerpoint/2010/main" val="4082795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Images:</a:t>
            </a:r>
          </a:p>
          <a:p>
            <a:r>
              <a:rPr lang="en-AU" sz="1200" kern="1200" dirty="0">
                <a:solidFill>
                  <a:schemeClr val="tx1"/>
                </a:solidFill>
                <a:effectLst/>
                <a:latin typeface="+mn-lt"/>
                <a:ea typeface="+mn-ea"/>
                <a:cs typeface="+mn-cs"/>
              </a:rPr>
              <a:t>Gaele &amp; Gladys</a:t>
            </a:r>
          </a:p>
          <a:p>
            <a:r>
              <a:rPr lang="en-AU" sz="1200" kern="1200" dirty="0">
                <a:solidFill>
                  <a:schemeClr val="tx1"/>
                </a:solidFill>
                <a:effectLst/>
                <a:latin typeface="+mn-lt"/>
                <a:ea typeface="+mn-ea"/>
                <a:cs typeface="+mn-cs"/>
              </a:rPr>
              <a:t>*bushfire evacuation and disability</a:t>
            </a:r>
          </a:p>
          <a:p>
            <a:r>
              <a:rPr lang="en-AU" sz="1200" u="sng" kern="1200" dirty="0">
                <a:solidFill>
                  <a:schemeClr val="tx1"/>
                </a:solidFill>
                <a:effectLst/>
                <a:latin typeface="+mn-lt"/>
                <a:ea typeface="+mn-ea"/>
                <a:cs typeface="+mn-cs"/>
                <a:hlinkClick r:id="rId3"/>
              </a:rPr>
              <a:t>https://www.sbs.com.au/news/what-it-s-like-to-experience-a-bushfire-evacuation-while-living-with-a-disability?fbclid=IwAR0Z1PkOEd1X4DTHZ9SiP6rmfVp4h9Y_GOYePf0TQhp7VLODqaU3p271Vvo</a:t>
            </a:r>
            <a:r>
              <a:rPr lang="en-AU" sz="1200" kern="1200" dirty="0">
                <a:solidFill>
                  <a:schemeClr val="tx1"/>
                </a:solidFill>
                <a:effectLst/>
                <a:latin typeface="+mn-lt"/>
                <a:ea typeface="+mn-ea"/>
                <a:cs typeface="+mn-cs"/>
              </a:rPr>
              <a:t> </a:t>
            </a:r>
          </a:p>
          <a:p>
            <a:endParaRPr lang="en-US" dirty="0"/>
          </a:p>
          <a:p>
            <a:endParaRPr lang="en-US" dirty="0"/>
          </a:p>
          <a:p>
            <a:r>
              <a:rPr lang="en-US" b="1" dirty="0"/>
              <a:t>References:</a:t>
            </a:r>
          </a:p>
          <a:p>
            <a:r>
              <a:rPr lang="en-US" dirty="0"/>
              <a:t>Fujii, K. (2012). </a:t>
            </a:r>
            <a:r>
              <a:rPr lang="en-US" i="1" dirty="0"/>
              <a:t>The Great East Japan Earthquake and Persons with Disabilities Affected by the Earthquake- Why Is the Mortality Rate so</a:t>
            </a:r>
            <a:endParaRPr lang="en-AU" dirty="0"/>
          </a:p>
          <a:p>
            <a:r>
              <a:rPr lang="en-US" i="1" dirty="0"/>
              <a:t>High? -Interim Report on JDF Support Activities and Proposals</a:t>
            </a:r>
            <a:r>
              <a:rPr lang="en-US" dirty="0"/>
              <a:t>. Tokyo: Japan Disability Forum</a:t>
            </a:r>
            <a:endParaRPr lang="en-AU" dirty="0"/>
          </a:p>
          <a:p>
            <a:r>
              <a:rPr lang="en-AU" dirty="0"/>
              <a:t>Alexander, D. (2015). Disability and Disaster: An overview. In: Kelman*., Stough L.M. (eds). </a:t>
            </a:r>
            <a:r>
              <a:rPr lang="en-AU" i="1" dirty="0"/>
              <a:t>Disability and Disaster</a:t>
            </a:r>
            <a:r>
              <a:rPr lang="en-AU" dirty="0"/>
              <a:t>. Disaster Studies. Palgrave Macmillan, London. </a:t>
            </a:r>
            <a:r>
              <a:rPr lang="en-AU" u="sng" dirty="0">
                <a:hlinkClick r:id="rId4"/>
              </a:rPr>
              <a:t>https://doi.org/10.1057/978113486004_2</a:t>
            </a:r>
            <a:endParaRPr lang="en-AU" dirty="0"/>
          </a:p>
          <a:p>
            <a:r>
              <a:rPr lang="en-AU" dirty="0"/>
              <a:t>Malpass, West, Quaill, &amp; Barker (2019) Malpass, A., West, C., Quaill, J., &amp; Barker, R. (2019). Experiences of individuals with disabilities sheltering during natural disasters: An integrative review. </a:t>
            </a:r>
            <a:r>
              <a:rPr lang="en-AU" i="1" dirty="0"/>
              <a:t>Australian Journal of Emergency Management, 34</a:t>
            </a:r>
            <a:r>
              <a:rPr lang="en-AU" dirty="0"/>
              <a:t>(2), 60-65</a:t>
            </a:r>
          </a:p>
          <a:p>
            <a:r>
              <a:rPr lang="en-US" dirty="0"/>
              <a:t>Twigg, J., Kett, M., Bottomley, H., Tan, L. T., &amp; Nasreddin, H. (2011). Disability and public shelter in</a:t>
            </a:r>
            <a:endParaRPr lang="en-AU" dirty="0"/>
          </a:p>
          <a:p>
            <a:r>
              <a:rPr lang="en-US" dirty="0"/>
              <a:t>emergencies. </a:t>
            </a:r>
            <a:r>
              <a:rPr lang="en-US" i="1" dirty="0"/>
              <a:t>Environmental hazards, 10</a:t>
            </a:r>
            <a:r>
              <a:rPr lang="en-US" dirty="0"/>
              <a:t>(3-4), 248-261. doi:10.1080/17477891.2011.594492</a:t>
            </a:r>
            <a:endParaRPr lang="en-AU" dirty="0"/>
          </a:p>
          <a:p>
            <a:r>
              <a:rPr lang="en-AU" dirty="0"/>
              <a:t>Phibbs, S., Good, G., Severinsen, C., Woodbury, E., &amp; Williamson, K. (2015). Emergency preparedness and perceptions of vulnerability among disabled people following the Christchurch earthquakes: Applying lessons learnt to the Hyogo Framework for Action. </a:t>
            </a:r>
            <a:r>
              <a:rPr lang="en-AU" i="1" dirty="0"/>
              <a:t>Australasian Journal of Disaster and Trauma Studies, 19</a:t>
            </a:r>
            <a:r>
              <a:rPr lang="en-AU" dirty="0"/>
              <a:t>, 37-46.</a:t>
            </a:r>
          </a:p>
          <a:p>
            <a:endParaRPr lang="en-US" dirty="0"/>
          </a:p>
        </p:txBody>
      </p:sp>
      <p:sp>
        <p:nvSpPr>
          <p:cNvPr id="4" name="Slide Number Placeholder 3"/>
          <p:cNvSpPr>
            <a:spLocks noGrp="1"/>
          </p:cNvSpPr>
          <p:nvPr>
            <p:ph type="sldNum" sz="quarter" idx="5"/>
          </p:nvPr>
        </p:nvSpPr>
        <p:spPr/>
        <p:txBody>
          <a:bodyPr/>
          <a:lstStyle/>
          <a:p>
            <a:fld id="{2102295C-910F-954F-B92A-66022B135486}" type="slidenum">
              <a:rPr lang="en-US" smtClean="0"/>
              <a:t>3</a:t>
            </a:fld>
            <a:endParaRPr lang="en-US" dirty="0"/>
          </a:p>
        </p:txBody>
      </p:sp>
    </p:spTree>
    <p:extLst>
      <p:ext uri="{BB962C8B-B14F-4D97-AF65-F5344CB8AC3E}">
        <p14:creationId xmlns:p14="http://schemas.microsoft.com/office/powerpoint/2010/main" val="2396287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2102295C-910F-954F-B92A-66022B135486}" type="slidenum">
              <a:rPr lang="en-US" smtClean="0"/>
              <a:t>4</a:t>
            </a:fld>
            <a:endParaRPr lang="en-US" dirty="0"/>
          </a:p>
        </p:txBody>
      </p:sp>
    </p:spTree>
    <p:extLst>
      <p:ext uri="{BB962C8B-B14F-4D97-AF65-F5344CB8AC3E}">
        <p14:creationId xmlns:p14="http://schemas.microsoft.com/office/powerpoint/2010/main" val="3250540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C6997E-0F85-084C-B79F-BCB111927485}" type="slidenum">
              <a:rPr lang="en-US" smtClean="0"/>
              <a:t>5</a:t>
            </a:fld>
            <a:endParaRPr lang="en-US" dirty="0"/>
          </a:p>
        </p:txBody>
      </p:sp>
    </p:spTree>
    <p:extLst>
      <p:ext uri="{BB962C8B-B14F-4D97-AF65-F5344CB8AC3E}">
        <p14:creationId xmlns:p14="http://schemas.microsoft.com/office/powerpoint/2010/main" val="2507538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26.48 – 29.00 – DARU video Toni</a:t>
            </a:r>
          </a:p>
          <a:p>
            <a:endParaRPr lang="en-US" dirty="0"/>
          </a:p>
          <a:p>
            <a:pPr marL="0" indent="0">
              <a:buNone/>
            </a:pPr>
            <a:r>
              <a:rPr lang="en-US" dirty="0"/>
              <a:t>Toni’s story</a:t>
            </a:r>
            <a:endParaRPr lang="en-US" dirty="0">
              <a:hlinkClick r:id="rId3">
                <a:extLst>
                  <a:ext uri="{A12FA001-AC4F-418D-AE19-62706E023703}">
                    <ahyp:hlinkClr xmlns:ahyp="http://schemas.microsoft.com/office/drawing/2018/hyperlinkcolor" val="tx"/>
                  </a:ext>
                </a:extLst>
              </a:hlinkClick>
            </a:endParaRPr>
          </a:p>
          <a:p>
            <a:pPr marL="0" indent="0">
              <a:buNone/>
            </a:pPr>
            <a:r>
              <a:rPr lang="en-US" dirty="0">
                <a:hlinkClick r:id="rId3">
                  <a:extLst>
                    <a:ext uri="{A12FA001-AC4F-418D-AE19-62706E023703}">
                      <ahyp:hlinkClr xmlns:ahyp="http://schemas.microsoft.com/office/drawing/2018/hyperlinkcolor" val="tx"/>
                    </a:ext>
                  </a:extLst>
                </a:hlinkClick>
              </a:rPr>
              <a:t>https://www.youtube.com/watch?v=FU_iJzgsBFc</a:t>
            </a:r>
            <a:r>
              <a:rPr lang="en-US" dirty="0"/>
              <a:t> </a:t>
            </a:r>
          </a:p>
          <a:p>
            <a:pPr marL="0" indent="0">
              <a:buFontTx/>
              <a:buNone/>
            </a:pPr>
            <a:endParaRPr lang="en-US" dirty="0"/>
          </a:p>
        </p:txBody>
      </p:sp>
      <p:sp>
        <p:nvSpPr>
          <p:cNvPr id="4" name="Slide Number Placeholder 3"/>
          <p:cNvSpPr>
            <a:spLocks noGrp="1"/>
          </p:cNvSpPr>
          <p:nvPr>
            <p:ph type="sldNum" sz="quarter" idx="5"/>
          </p:nvPr>
        </p:nvSpPr>
        <p:spPr/>
        <p:txBody>
          <a:bodyPr/>
          <a:lstStyle/>
          <a:p>
            <a:fld id="{2102295C-910F-954F-B92A-66022B135486}" type="slidenum">
              <a:rPr lang="en-US" smtClean="0"/>
              <a:t>6</a:t>
            </a:fld>
            <a:endParaRPr lang="en-US" dirty="0"/>
          </a:p>
        </p:txBody>
      </p:sp>
    </p:spTree>
    <p:extLst>
      <p:ext uri="{BB962C8B-B14F-4D97-AF65-F5344CB8AC3E}">
        <p14:creationId xmlns:p14="http://schemas.microsoft.com/office/powerpoint/2010/main" val="2819876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The following principles guided the development of this issues paper and recommendations:</a:t>
            </a:r>
          </a:p>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pPr lvl="0"/>
            <a:r>
              <a:rPr lang="en-AU" sz="1200" b="1" kern="1200" dirty="0">
                <a:solidFill>
                  <a:schemeClr val="tx1"/>
                </a:solidFill>
                <a:effectLst/>
                <a:latin typeface="+mn-lt"/>
                <a:ea typeface="+mn-ea"/>
                <a:cs typeface="+mn-cs"/>
              </a:rPr>
              <a:t>People with disability are experts in their own needs</a:t>
            </a:r>
            <a:r>
              <a:rPr lang="en-AU" sz="1200" kern="1200" dirty="0">
                <a:solidFill>
                  <a:schemeClr val="tx1"/>
                </a:solidFill>
                <a:effectLst/>
                <a:latin typeface="+mn-lt"/>
                <a:ea typeface="+mn-ea"/>
                <a:cs typeface="+mn-cs"/>
              </a:rPr>
              <a:t> – what they need are the right tools, time, supports and opportunities that that enable them to optimise their self-reliance and planned reliance on others in emergencies.</a:t>
            </a:r>
          </a:p>
          <a:p>
            <a:r>
              <a:rPr lang="en-AU" sz="1200" kern="1200" dirty="0">
                <a:solidFill>
                  <a:schemeClr val="tx1"/>
                </a:solidFill>
                <a:effectLst/>
                <a:latin typeface="+mn-lt"/>
                <a:ea typeface="+mn-ea"/>
                <a:cs typeface="+mn-cs"/>
              </a:rPr>
              <a:t> </a:t>
            </a:r>
          </a:p>
          <a:p>
            <a:pPr lvl="0"/>
            <a:r>
              <a:rPr lang="en-AU" sz="1200" b="1" kern="1200" dirty="0">
                <a:solidFill>
                  <a:schemeClr val="tx1"/>
                </a:solidFill>
                <a:effectLst/>
                <a:latin typeface="+mn-lt"/>
                <a:ea typeface="+mn-ea"/>
                <a:cs typeface="+mn-cs"/>
              </a:rPr>
              <a:t>Meaningful participation of people with disability enables more effective emergency management practice </a:t>
            </a:r>
            <a:r>
              <a:rPr lang="en-AU" sz="1200" kern="1200" dirty="0">
                <a:solidFill>
                  <a:schemeClr val="tx1"/>
                </a:solidFill>
                <a:effectLst/>
                <a:latin typeface="+mn-lt"/>
                <a:ea typeface="+mn-ea"/>
                <a:cs typeface="+mn-cs"/>
              </a:rPr>
              <a:t>that is responsive to the support needs of people with disability in emergencies.</a:t>
            </a:r>
            <a:r>
              <a:rPr lang="en-AU" sz="1200" b="1" kern="120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There is no question that people with disability must be included in disaster management planning, response and recovery decision making. What is needed is direction to entities with responsibility for emergency management on how ensure the rights of people with disability to adequate protection, full inclusion and meaningful participation in emergency management programs, plans, strategies and policies.</a:t>
            </a:r>
          </a:p>
          <a:p>
            <a:r>
              <a:rPr lang="en-AU" sz="1200" kern="1200" dirty="0">
                <a:solidFill>
                  <a:schemeClr val="tx1"/>
                </a:solidFill>
                <a:effectLst/>
                <a:latin typeface="+mn-lt"/>
                <a:ea typeface="+mn-ea"/>
                <a:cs typeface="+mn-cs"/>
              </a:rPr>
              <a:t> </a:t>
            </a:r>
          </a:p>
          <a:p>
            <a:pPr lvl="0"/>
            <a:r>
              <a:rPr lang="en-AU" sz="1200" b="1" kern="1200" dirty="0">
                <a:solidFill>
                  <a:schemeClr val="tx1"/>
                </a:solidFill>
                <a:effectLst/>
                <a:latin typeface="+mn-lt"/>
                <a:ea typeface="+mn-ea"/>
                <a:cs typeface="+mn-cs"/>
              </a:rPr>
              <a:t>Disability inclusion in emergency management requires cross-sector collaboration.</a:t>
            </a:r>
            <a:r>
              <a:rPr lang="en-AU" sz="1200" kern="1200" dirty="0">
                <a:solidFill>
                  <a:schemeClr val="tx1"/>
                </a:solidFill>
                <a:effectLst/>
                <a:latin typeface="+mn-lt"/>
                <a:ea typeface="+mn-ea"/>
                <a:cs typeface="+mn-cs"/>
              </a:rPr>
              <a:t> Ensuring that nobody is left behind in disasters requires cross-sector engagement and meaningful collaboration to address the barriers that increase risk for people with disability before, during and after a disaster.</a:t>
            </a:r>
          </a:p>
          <a:p>
            <a:pPr lvl="0"/>
            <a:endParaRPr lang="en-AU" sz="1200" kern="1200" dirty="0">
              <a:solidFill>
                <a:schemeClr val="tx1"/>
              </a:solidFill>
              <a:effectLst/>
              <a:latin typeface="+mn-lt"/>
              <a:ea typeface="+mn-ea"/>
              <a:cs typeface="+mn-cs"/>
            </a:endParaRPr>
          </a:p>
          <a:p>
            <a:pPr lvl="0"/>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102295C-910F-954F-B92A-66022B135486}" type="slidenum">
              <a:rPr lang="en-US" smtClean="0"/>
              <a:t>7</a:t>
            </a:fld>
            <a:endParaRPr lang="en-US" dirty="0"/>
          </a:p>
        </p:txBody>
      </p:sp>
    </p:spTree>
    <p:extLst>
      <p:ext uri="{BB962C8B-B14F-4D97-AF65-F5344CB8AC3E}">
        <p14:creationId xmlns:p14="http://schemas.microsoft.com/office/powerpoint/2010/main" val="1341550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solutions are embedded inside these issues</a:t>
            </a:r>
          </a:p>
        </p:txBody>
      </p:sp>
      <p:sp>
        <p:nvSpPr>
          <p:cNvPr id="4" name="Slide Number Placeholder 3"/>
          <p:cNvSpPr>
            <a:spLocks noGrp="1"/>
          </p:cNvSpPr>
          <p:nvPr>
            <p:ph type="sldNum" sz="quarter" idx="5"/>
          </p:nvPr>
        </p:nvSpPr>
        <p:spPr/>
        <p:txBody>
          <a:bodyPr/>
          <a:lstStyle/>
          <a:p>
            <a:fld id="{FFC6997E-0F85-084C-B79F-BCB111927485}" type="slidenum">
              <a:rPr lang="en-US" smtClean="0"/>
              <a:t>8</a:t>
            </a:fld>
            <a:endParaRPr lang="en-US" dirty="0"/>
          </a:p>
        </p:txBody>
      </p:sp>
    </p:spTree>
    <p:extLst>
      <p:ext uri="{BB962C8B-B14F-4D97-AF65-F5344CB8AC3E}">
        <p14:creationId xmlns:p14="http://schemas.microsoft.com/office/powerpoint/2010/main" val="3475369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This perpetuates inequality for people with disability and increases their vulnerability to disaster because the full diversity of their support needs is not understood or responded to before, during and after a disaster event. </a:t>
            </a:r>
            <a:endParaRPr lang="en-US" dirty="0"/>
          </a:p>
          <a:p>
            <a:endParaRPr lang="en-US" dirty="0"/>
          </a:p>
          <a:p>
            <a:endParaRPr lang="en-US" dirty="0"/>
          </a:p>
          <a:p>
            <a:r>
              <a:rPr lang="en-US" dirty="0"/>
              <a:t>References:</a:t>
            </a:r>
          </a:p>
          <a:p>
            <a:r>
              <a:rPr lang="en-AU" u="sng" dirty="0">
                <a:hlinkClick r:id="rId3"/>
              </a:rPr>
              <a:t>https://www.unisdr.org/2014/iddr/documents/2013DisabilitySurveryReport_030714.pdf</a:t>
            </a:r>
            <a:r>
              <a:rPr lang="en-AU" dirty="0"/>
              <a:t>; Stough &amp; Kelman, 2017; Villeneuve et al., 2019</a:t>
            </a:r>
          </a:p>
          <a:p>
            <a:r>
              <a:rPr lang="en-AU" dirty="0"/>
              <a:t>Pyke, C., &amp; Wilton, R. (2020). Planning for inclusion? An assessment of Ontario’s emergency preparedness guide for people with disabilities. </a:t>
            </a:r>
            <a:r>
              <a:rPr lang="en-AU" i="1" dirty="0"/>
              <a:t>International Journal of Disaster Risk Reduction, 51,</a:t>
            </a:r>
            <a:r>
              <a:rPr lang="en-AU" dirty="0"/>
              <a:t> 101888</a:t>
            </a:r>
          </a:p>
          <a:p>
            <a:r>
              <a:rPr lang="en-AU" dirty="0"/>
              <a:t>Stough, L. &amp; Kelman, I. (2017). </a:t>
            </a:r>
            <a:r>
              <a:rPr lang="en-AU" i="1" dirty="0"/>
              <a:t>People with disabilities and disasters.</a:t>
            </a:r>
            <a:r>
              <a:rPr lang="en-AU" dirty="0"/>
              <a:t> In H. Rodriguez, J. Trainor, W. Donner (Eds.), Handbook of disaster research, second ed, Springer, Cham Switzerland, pp. 225 – 242 </a:t>
            </a:r>
            <a:r>
              <a:rPr lang="en-AU" u="sng" dirty="0">
                <a:hlinkClick r:id="rId4"/>
              </a:rPr>
              <a:t>https://link.springer.com/chapter/10.1007%2F978-3-319-63254-4_12</a:t>
            </a:r>
            <a:r>
              <a:rPr lang="en-AU" dirty="0"/>
              <a:t> </a:t>
            </a:r>
          </a:p>
          <a:p>
            <a:r>
              <a:rPr lang="en-AU" dirty="0"/>
              <a:t>Casey-Lockyer &amp; Myers, S. (2016). Disability integration throughout the disaster cycle of prepare, respond and recover. </a:t>
            </a:r>
            <a:r>
              <a:rPr lang="en-AU" i="1" dirty="0"/>
              <a:t>Journal of Business Continuity &amp; Emergency Planning, 10</a:t>
            </a:r>
            <a:r>
              <a:rPr lang="en-AU" dirty="0"/>
              <a:t>(3), 249 – 257.</a:t>
            </a:r>
          </a:p>
          <a:p>
            <a:r>
              <a:rPr lang="en-AU" u="sng" dirty="0">
                <a:hlinkClick r:id="rId5"/>
              </a:rPr>
              <a:t>https://collaborating4inclusion.org/wp-content/uploads/2019/11/DIDRR_Framework_document_FINAL.pdf</a:t>
            </a:r>
            <a:r>
              <a:rPr lang="en-AU" dirty="0"/>
              <a:t> </a:t>
            </a:r>
          </a:p>
          <a:p>
            <a:endParaRPr lang="en-US" dirty="0"/>
          </a:p>
        </p:txBody>
      </p:sp>
      <p:sp>
        <p:nvSpPr>
          <p:cNvPr id="4" name="Slide Number Placeholder 3"/>
          <p:cNvSpPr>
            <a:spLocks noGrp="1"/>
          </p:cNvSpPr>
          <p:nvPr>
            <p:ph type="sldNum" sz="quarter" idx="5"/>
          </p:nvPr>
        </p:nvSpPr>
        <p:spPr/>
        <p:txBody>
          <a:bodyPr/>
          <a:lstStyle/>
          <a:p>
            <a:fld id="{FFC6997E-0F85-084C-B79F-BCB111927485}" type="slidenum">
              <a:rPr lang="en-US" smtClean="0"/>
              <a:t>10</a:t>
            </a:fld>
            <a:endParaRPr lang="en-US" dirty="0"/>
          </a:p>
        </p:txBody>
      </p:sp>
    </p:spTree>
    <p:extLst>
      <p:ext uri="{BB962C8B-B14F-4D97-AF65-F5344CB8AC3E}">
        <p14:creationId xmlns:p14="http://schemas.microsoft.com/office/powerpoint/2010/main" val="3605087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D69555-EE48-4B19-812B-4E1068DBF976}"/>
              </a:ext>
            </a:extLst>
          </p:cNvPr>
          <p:cNvSpPr/>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Freeform 57">
            <a:extLst>
              <a:ext uri="{FF2B5EF4-FFF2-40B4-BE49-F238E27FC236}">
                <a16:creationId xmlns:a16="http://schemas.microsoft.com/office/drawing/2014/main" id="{57AEB73D-F521-4B19-820F-12DB6BCC8406}"/>
              </a:ext>
            </a:extLst>
          </p:cNvPr>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2" name="Title 1"/>
          <p:cNvSpPr>
            <a:spLocks noGrp="1"/>
          </p:cNvSpPr>
          <p:nvPr>
            <p:ph type="ctrTitle"/>
          </p:nvPr>
        </p:nvSpPr>
        <p:spPr>
          <a:xfrm>
            <a:off x="855388" y="863068"/>
            <a:ext cx="6007691" cy="4985916"/>
          </a:xfrm>
        </p:spPr>
        <p:txBody>
          <a:bodyPr anchor="ctr">
            <a:noAutofit/>
          </a:bodyPr>
          <a:lstStyle>
            <a:lvl1pPr algn="l">
              <a:lnSpc>
                <a:spcPct val="125000"/>
              </a:lnSpc>
              <a:defRPr sz="6000" b="0" cap="all" spc="150" baseline="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197352" y="863068"/>
            <a:ext cx="3351729" cy="5120069"/>
          </a:xfrm>
        </p:spPr>
        <p:txBody>
          <a:bodyPr anchor="ctr">
            <a:normAutofit/>
          </a:bodyPr>
          <a:lstStyle>
            <a:lvl1pPr marL="0" indent="0" algn="l">
              <a:lnSpc>
                <a:spcPct val="150000"/>
              </a:lnSpc>
              <a:buNone/>
              <a:defRPr sz="2400" b="0" cap="none"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Rectangle 6">
            <a:extLst>
              <a:ext uri="{FF2B5EF4-FFF2-40B4-BE49-F238E27FC236}">
                <a16:creationId xmlns:a16="http://schemas.microsoft.com/office/drawing/2014/main" id="{6B72EEBA-3A5D-41CE-8465-A45A0F65674E}"/>
              </a:ext>
            </a:extLst>
          </p:cNvPr>
          <p:cNvSpPr/>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Date Placeholder 12">
            <a:extLst>
              <a:ext uri="{FF2B5EF4-FFF2-40B4-BE49-F238E27FC236}">
                <a16:creationId xmlns:a16="http://schemas.microsoft.com/office/drawing/2014/main" id="{79F4CF2F-CDFA-4A37-837C-819D5238EAB4}"/>
              </a:ext>
            </a:extLst>
          </p:cNvPr>
          <p:cNvSpPr>
            <a:spLocks noGrp="1"/>
          </p:cNvSpPr>
          <p:nvPr>
            <p:ph type="dt" sz="half" idx="10"/>
          </p:nvPr>
        </p:nvSpPr>
        <p:spPr>
          <a:xfrm>
            <a:off x="8197353" y="6309360"/>
            <a:ext cx="2151134" cy="457200"/>
          </a:xfrm>
        </p:spPr>
        <p:txBody>
          <a:bodyPr/>
          <a:lstStyle/>
          <a:p>
            <a:pPr algn="l"/>
            <a:fld id="{0DCFB061-4267-4D9F-8017-6F550D3068DF}" type="datetime1">
              <a:rPr lang="en-US" smtClean="0"/>
              <a:t>6/2/21</a:t>
            </a:fld>
            <a:endParaRPr lang="en-US" dirty="0"/>
          </a:p>
        </p:txBody>
      </p:sp>
      <p:sp>
        <p:nvSpPr>
          <p:cNvPr id="15" name="Footer Placeholder 14">
            <a:extLst>
              <a:ext uri="{FF2B5EF4-FFF2-40B4-BE49-F238E27FC236}">
                <a16:creationId xmlns:a16="http://schemas.microsoft.com/office/drawing/2014/main" id="{CFECE62A-61A4-407D-8F0B-D459CD977C75}"/>
              </a:ext>
            </a:extLst>
          </p:cNvPr>
          <p:cNvSpPr>
            <a:spLocks noGrp="1"/>
          </p:cNvSpPr>
          <p:nvPr>
            <p:ph type="ftr" sz="quarter" idx="11"/>
          </p:nvPr>
        </p:nvSpPr>
        <p:spPr>
          <a:xfrm>
            <a:off x="855388" y="6309360"/>
            <a:ext cx="6007691" cy="457200"/>
          </a:xfrm>
        </p:spPr>
        <p:txBody>
          <a:bodyPr/>
          <a:lstStyle>
            <a:lvl1pPr algn="r">
              <a:defRPr/>
            </a:lvl1pPr>
          </a:lstStyle>
          <a:p>
            <a:pPr algn="l"/>
            <a:endParaRPr lang="en-US" dirty="0"/>
          </a:p>
        </p:txBody>
      </p:sp>
      <p:sp>
        <p:nvSpPr>
          <p:cNvPr id="27" name="Slide Number Placeholder 26">
            <a:extLst>
              <a:ext uri="{FF2B5EF4-FFF2-40B4-BE49-F238E27FC236}">
                <a16:creationId xmlns:a16="http://schemas.microsoft.com/office/drawing/2014/main" id="{99FE60A9-FE2A-451F-9244-60FCE7FE9AD7}"/>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872168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1BC61-5547-4A60-8DA1-6699760D9972}" type="datetime1">
              <a:rPr lang="en-US" smtClean="0"/>
              <a:t>6/2/21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a:t>‹#›</a:t>
            </a:fld>
            <a:endParaRPr lang="en-US" dirty="0"/>
          </a:p>
        </p:txBody>
      </p:sp>
    </p:spTree>
    <p:extLst>
      <p:ext uri="{BB962C8B-B14F-4D97-AF65-F5344CB8AC3E}">
        <p14:creationId xmlns:p14="http://schemas.microsoft.com/office/powerpoint/2010/main" val="1864726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24B9D1C6-60D0-4CD1-8F31-F912522EB041}" type="datetime1">
              <a:rPr lang="en-US" smtClean="0"/>
              <a:t>6/2/21</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4760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A4ED5C-5A53-433E-8A55-46F54CE81DA5}" type="datetime1">
              <a:rPr lang="en-US" smtClean="0"/>
              <a:t>6/2/21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a:t>‹#›</a:t>
            </a:fld>
            <a:endParaRPr lang="en-US" dirty="0"/>
          </a:p>
        </p:txBody>
      </p:sp>
    </p:spTree>
    <p:extLst>
      <p:ext uri="{BB962C8B-B14F-4D97-AF65-F5344CB8AC3E}">
        <p14:creationId xmlns:p14="http://schemas.microsoft.com/office/powerpoint/2010/main" val="2451198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FD12B6-57DE-4B63-A723-500B050FB7DD}"/>
              </a:ext>
            </a:extLst>
          </p:cNvPr>
          <p:cNvSpPr/>
          <p:nvPr/>
        </p:nvSpPr>
        <p:spPr>
          <a:xfrm>
            <a:off x="0" y="4215384"/>
            <a:ext cx="12192000" cy="264261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95316" y="1406284"/>
            <a:ext cx="10593694" cy="2597841"/>
          </a:xfrm>
        </p:spPr>
        <p:txBody>
          <a:bodyPr anchor="b">
            <a:normAutofit/>
          </a:bodyPr>
          <a:lstStyle>
            <a:lvl1pPr algn="ctr">
              <a:lnSpc>
                <a:spcPct val="125000"/>
              </a:lnSpc>
              <a:defRPr sz="4400" baseline="0">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818312" y="4527856"/>
            <a:ext cx="6559018" cy="1570245"/>
          </a:xfrm>
        </p:spPr>
        <p:txBody>
          <a:bodyPr anchor="t">
            <a:normAutofit/>
          </a:bodyPr>
          <a:lstStyle>
            <a:lvl1pPr marL="0" indent="0" algn="ctr">
              <a:lnSpc>
                <a:spcPct val="130000"/>
              </a:lnSpc>
              <a:spcBef>
                <a:spcPts val="0"/>
              </a:spcBef>
              <a:buNone/>
              <a:defRPr sz="2400" b="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5F1E2E75-4758-4930-8024-39287C962987}"/>
              </a:ext>
            </a:extLst>
          </p:cNvPr>
          <p:cNvSpPr>
            <a:spLocks noGrp="1"/>
          </p:cNvSpPr>
          <p:nvPr>
            <p:ph type="dt" sz="half" idx="10"/>
          </p:nvPr>
        </p:nvSpPr>
        <p:spPr/>
        <p:txBody>
          <a:bodyPr/>
          <a:lstStyle/>
          <a:p>
            <a:fld id="{29CABC0C-B6DF-45E9-B954-11C99AA62C3E}" type="datetime1">
              <a:rPr lang="en-US" smtClean="0"/>
              <a:t>6/2/21</a:t>
            </a:fld>
            <a:endParaRPr lang="en-US" dirty="0"/>
          </a:p>
        </p:txBody>
      </p:sp>
      <p:sp>
        <p:nvSpPr>
          <p:cNvPr id="8" name="Footer Placeholder 7">
            <a:extLst>
              <a:ext uri="{FF2B5EF4-FFF2-40B4-BE49-F238E27FC236}">
                <a16:creationId xmlns:a16="http://schemas.microsoft.com/office/drawing/2014/main" id="{488B9949-402C-42C2-9A94-16590FC0C59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39D83F6-DAF4-4876-AA41-F246EC970F7D}"/>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11" name="Rectangle 10">
            <a:extLst>
              <a:ext uri="{FF2B5EF4-FFF2-40B4-BE49-F238E27FC236}">
                <a16:creationId xmlns:a16="http://schemas.microsoft.com/office/drawing/2014/main" id="{91613A19-DDA2-44F6-9ED4-F87771C684B8}"/>
              </a:ext>
            </a:extLst>
          </p:cNvPr>
          <p:cNvSpPr/>
          <p:nvPr/>
        </p:nvSpPr>
        <p:spPr>
          <a:xfrm>
            <a:off x="0" y="4215384"/>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34834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hasCustomPrompt="1"/>
          </p:nvPr>
        </p:nvSpPr>
        <p:spPr>
          <a:xfrm>
            <a:off x="5376670" y="705114"/>
            <a:ext cx="6172412" cy="2403846"/>
          </a:xfrm>
        </p:spPr>
        <p:txBody>
          <a:bodyPr anchor="b"/>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376670" y="3749040"/>
            <a:ext cx="6172411" cy="2346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4AB71B9-2624-4F21-93EE-35A78B1A0DAD}" type="datetime1">
              <a:rPr lang="en-US" smtClean="0"/>
              <a:t>6/2/21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a:t>‹#›</a:t>
            </a:fld>
            <a:endParaRPr lang="en-US" dirty="0"/>
          </a:p>
        </p:txBody>
      </p:sp>
      <p:sp>
        <p:nvSpPr>
          <p:cNvPr id="10" name="Rectangle 9">
            <a:extLst>
              <a:ext uri="{FF2B5EF4-FFF2-40B4-BE49-F238E27FC236}">
                <a16:creationId xmlns:a16="http://schemas.microsoft.com/office/drawing/2014/main" id="{5CE6B9B5-A5D1-4099-B52B-78F39AB0AFCB}"/>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62602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76667" y="658999"/>
            <a:ext cx="6166422" cy="457200"/>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76668" y="1116199"/>
            <a:ext cx="6166422" cy="2062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376668" y="3623098"/>
            <a:ext cx="6166421" cy="457200"/>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5376670" y="4102370"/>
            <a:ext cx="6166419" cy="206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D37C2A-BE2E-4840-A907-3254E2916C96}" type="datetime1">
              <a:rPr lang="en-US" smtClean="0"/>
              <a:t>6/2/21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a:t>‹#›</a:t>
            </a:fld>
            <a:endParaRPr lang="en-US" dirty="0"/>
          </a:p>
        </p:txBody>
      </p:sp>
      <p:sp>
        <p:nvSpPr>
          <p:cNvPr id="10" name="Title 9">
            <a:extLst>
              <a:ext uri="{FF2B5EF4-FFF2-40B4-BE49-F238E27FC236}">
                <a16:creationId xmlns:a16="http://schemas.microsoft.com/office/drawing/2014/main" id="{D26B370B-8381-431F-9492-0EA1205113EE}"/>
              </a:ext>
            </a:extLst>
          </p:cNvPr>
          <p:cNvSpPr>
            <a:spLocks noGrp="1"/>
          </p:cNvSpPr>
          <p:nvPr>
            <p:ph type="title"/>
          </p:nvPr>
        </p:nvSpPr>
        <p:spPr/>
        <p:txBody>
          <a:bodyPr/>
          <a:lstStyle/>
          <a:p>
            <a:r>
              <a:rPr lang="en-US"/>
              <a:t>Click to edit Master title style</a:t>
            </a:r>
          </a:p>
        </p:txBody>
      </p:sp>
      <p:sp>
        <p:nvSpPr>
          <p:cNvPr id="12" name="Rectangle 11">
            <a:extLst>
              <a:ext uri="{FF2B5EF4-FFF2-40B4-BE49-F238E27FC236}">
                <a16:creationId xmlns:a16="http://schemas.microsoft.com/office/drawing/2014/main" id="{DCA89085-2231-4A9C-B23C-B199A9DD26C5}"/>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75793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5CD215-1C45-48A0-8534-39FFE8A7C95A}" type="datetime1">
              <a:rPr lang="en-US" smtClean="0"/>
              <a:t>6/2/21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a:t>‹#›</a:t>
            </a:fld>
            <a:endParaRPr lang="en-US" dirty="0"/>
          </a:p>
        </p:txBody>
      </p:sp>
    </p:spTree>
    <p:extLst>
      <p:ext uri="{BB962C8B-B14F-4D97-AF65-F5344CB8AC3E}">
        <p14:creationId xmlns:p14="http://schemas.microsoft.com/office/powerpoint/2010/main" val="3383728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7CF41D3-C6B9-4E99-9321-87C4E2168F46}"/>
              </a:ext>
            </a:extLst>
          </p:cNvPr>
          <p:cNvSpPr>
            <a:spLocks noGrp="1"/>
          </p:cNvSpPr>
          <p:nvPr>
            <p:ph type="dt" sz="half" idx="10"/>
          </p:nvPr>
        </p:nvSpPr>
        <p:spPr/>
        <p:txBody>
          <a:bodyPr/>
          <a:lstStyle/>
          <a:p>
            <a:fld id="{D3363A0F-DEF3-4134-98D0-2E1276938A8B}" type="datetime1">
              <a:rPr lang="en-US" smtClean="0"/>
              <a:t>6/2/21</a:t>
            </a:fld>
            <a:endParaRPr lang="en-US" dirty="0"/>
          </a:p>
        </p:txBody>
      </p:sp>
      <p:sp>
        <p:nvSpPr>
          <p:cNvPr id="6" name="Footer Placeholder 5">
            <a:extLst>
              <a:ext uri="{FF2B5EF4-FFF2-40B4-BE49-F238E27FC236}">
                <a16:creationId xmlns:a16="http://schemas.microsoft.com/office/drawing/2014/main" id="{8B5BC6EB-07B1-46AF-AC33-E998BC6AA43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3E3A0C1-6562-4819-9E88-4C1378FD5DE4}"/>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031086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CA29BA-0143-49FF-8608-DB1623D99537}"/>
              </a:ext>
            </a:extLst>
          </p:cNvPr>
          <p:cNvSpPr/>
          <p:nvPr/>
        </p:nvSpPr>
        <p:spPr>
          <a:xfrm>
            <a:off x="0" y="0"/>
            <a:ext cx="8248592"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753015" y="640079"/>
            <a:ext cx="2796066" cy="2551751"/>
          </a:xfrm>
        </p:spPr>
        <p:txBody>
          <a:bodyPr anchor="b">
            <a:normAutofit/>
          </a:bodyPr>
          <a:lstStyle>
            <a:lvl1pPr algn="l">
              <a:lnSpc>
                <a:spcPct val="135000"/>
              </a:lnSpc>
              <a:defRPr sz="3200"/>
            </a:lvl1pPr>
          </a:lstStyle>
          <a:p>
            <a:r>
              <a:rPr lang="en-US"/>
              <a:t>Click to edit Master title style</a:t>
            </a:r>
            <a:endParaRPr lang="en-US" dirty="0"/>
          </a:p>
        </p:txBody>
      </p:sp>
      <p:sp>
        <p:nvSpPr>
          <p:cNvPr id="3" name="Content Placeholder 2"/>
          <p:cNvSpPr>
            <a:spLocks noGrp="1"/>
          </p:cNvSpPr>
          <p:nvPr>
            <p:ph idx="1"/>
          </p:nvPr>
        </p:nvSpPr>
        <p:spPr>
          <a:xfrm>
            <a:off x="638818" y="640078"/>
            <a:ext cx="6969693" cy="5455921"/>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8753015" y="3223803"/>
            <a:ext cx="2796066" cy="2872197"/>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a:extLst>
              <a:ext uri="{FF2B5EF4-FFF2-40B4-BE49-F238E27FC236}">
                <a16:creationId xmlns:a16="http://schemas.microsoft.com/office/drawing/2014/main" id="{3010CF18-370D-4E80-AE4C-396FFDFCAE5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ate Placeholder 9">
            <a:extLst>
              <a:ext uri="{FF2B5EF4-FFF2-40B4-BE49-F238E27FC236}">
                <a16:creationId xmlns:a16="http://schemas.microsoft.com/office/drawing/2014/main" id="{C5EBFE9C-5A22-4462-9C51-E00C03F55C3D}"/>
              </a:ext>
            </a:extLst>
          </p:cNvPr>
          <p:cNvSpPr>
            <a:spLocks noGrp="1"/>
          </p:cNvSpPr>
          <p:nvPr>
            <p:ph type="dt" sz="half" idx="10"/>
          </p:nvPr>
        </p:nvSpPr>
        <p:spPr>
          <a:xfrm>
            <a:off x="8753015" y="6309360"/>
            <a:ext cx="1734207" cy="457200"/>
          </a:xfrm>
        </p:spPr>
        <p:txBody>
          <a:bodyPr/>
          <a:lstStyle>
            <a:lvl1pPr algn="l">
              <a:defRPr/>
            </a:lvl1pPr>
          </a:lstStyle>
          <a:p>
            <a:fld id="{61A2E4C8-2960-4ADD-862C-4D9643CB15AC}" type="datetime1">
              <a:rPr lang="en-US" smtClean="0"/>
              <a:t>6/2/21</a:t>
            </a:fld>
            <a:endParaRPr lang="en-US" dirty="0"/>
          </a:p>
        </p:txBody>
      </p:sp>
      <p:sp>
        <p:nvSpPr>
          <p:cNvPr id="11" name="Footer Placeholder 10">
            <a:extLst>
              <a:ext uri="{FF2B5EF4-FFF2-40B4-BE49-F238E27FC236}">
                <a16:creationId xmlns:a16="http://schemas.microsoft.com/office/drawing/2014/main" id="{2EBBFF2E-AA66-4B76-9139-CB000B5A45D5}"/>
              </a:ext>
            </a:extLst>
          </p:cNvPr>
          <p:cNvSpPr>
            <a:spLocks noGrp="1"/>
          </p:cNvSpPr>
          <p:nvPr>
            <p:ph type="ftr" sz="quarter" idx="11"/>
          </p:nvPr>
        </p:nvSpPr>
        <p:spPr>
          <a:xfrm>
            <a:off x="638818" y="6309360"/>
            <a:ext cx="6993867" cy="457200"/>
          </a:xfrm>
        </p:spPr>
        <p:txBody>
          <a:bodyPr/>
          <a:lstStyle/>
          <a:p>
            <a:endParaRPr lang="en-US" dirty="0"/>
          </a:p>
        </p:txBody>
      </p:sp>
      <p:sp>
        <p:nvSpPr>
          <p:cNvPr id="12" name="Slide Number Placeholder 11">
            <a:extLst>
              <a:ext uri="{FF2B5EF4-FFF2-40B4-BE49-F238E27FC236}">
                <a16:creationId xmlns:a16="http://schemas.microsoft.com/office/drawing/2014/main" id="{A44F64C4-BF20-4F6B-B650-57C71C828A68}"/>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75220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4996" y="640079"/>
            <a:ext cx="2714085" cy="2695903"/>
          </a:xfrm>
        </p:spPr>
        <p:txBody>
          <a:bodyPr anchor="b">
            <a:noAutofit/>
          </a:bodyPr>
          <a:lstStyle>
            <a:lvl1pPr algn="l">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248592"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hasCustomPrompt="1"/>
          </p:nvPr>
        </p:nvSpPr>
        <p:spPr>
          <a:xfrm>
            <a:off x="8834996" y="3429000"/>
            <a:ext cx="2714085" cy="2508026"/>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a:extLst>
              <a:ext uri="{FF2B5EF4-FFF2-40B4-BE49-F238E27FC236}">
                <a16:creationId xmlns:a16="http://schemas.microsoft.com/office/drawing/2014/main" id="{90949BC8-9ABF-49F6-851C-5DB0B86CA70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04E1EE21-E3FA-4D43-B224-C664959637B0}"/>
              </a:ext>
            </a:extLst>
          </p:cNvPr>
          <p:cNvSpPr>
            <a:spLocks noGrp="1"/>
          </p:cNvSpPr>
          <p:nvPr>
            <p:ph type="dt" sz="half" idx="10"/>
          </p:nvPr>
        </p:nvSpPr>
        <p:spPr>
          <a:xfrm>
            <a:off x="8834997" y="6309360"/>
            <a:ext cx="1645920" cy="457200"/>
          </a:xfrm>
        </p:spPr>
        <p:txBody>
          <a:bodyPr/>
          <a:lstStyle/>
          <a:p>
            <a:fld id="{48BDEA15-09CD-4275-A8E0-385C965F48B0}" type="datetime1">
              <a:rPr lang="en-US" smtClean="0"/>
              <a:t>6/2/21</a:t>
            </a:fld>
            <a:endParaRPr lang="en-US" dirty="0"/>
          </a:p>
        </p:txBody>
      </p:sp>
      <p:sp>
        <p:nvSpPr>
          <p:cNvPr id="7" name="Slide Number Placeholder 6">
            <a:extLst>
              <a:ext uri="{FF2B5EF4-FFF2-40B4-BE49-F238E27FC236}">
                <a16:creationId xmlns:a16="http://schemas.microsoft.com/office/drawing/2014/main" id="{A32D7F83-8993-4ED4-9F02-663CC085052F}"/>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6" name="Footer Placeholder 5">
            <a:extLst>
              <a:ext uri="{FF2B5EF4-FFF2-40B4-BE49-F238E27FC236}">
                <a16:creationId xmlns:a16="http://schemas.microsoft.com/office/drawing/2014/main" id="{8E3678B7-E511-4CE1-BEE5-89E959B9BFD6}"/>
              </a:ext>
            </a:extLst>
          </p:cNvPr>
          <p:cNvSpPr>
            <a:spLocks noGrp="1"/>
          </p:cNvSpPr>
          <p:nvPr>
            <p:ph type="ftr" sz="quarter" idx="11"/>
          </p:nvPr>
        </p:nvSpPr>
        <p:spPr>
          <a:xfrm>
            <a:off x="640080" y="6309360"/>
            <a:ext cx="4946592" cy="457200"/>
          </a:xfrm>
        </p:spPr>
        <p:txBody>
          <a:bodyPr/>
          <a:lstStyle>
            <a:lvl1pPr>
              <a:defRPr>
                <a:solidFill>
                  <a:srgbClr val="FFFFFF"/>
                </a:solidFill>
                <a:effectLst>
                  <a:outerShdw blurRad="50800" dist="38100" dir="2700000" algn="tl" rotWithShape="0">
                    <a:prstClr val="black">
                      <a:alpha val="43000"/>
                    </a:prstClr>
                  </a:outerShdw>
                </a:effectLst>
              </a:defRPr>
            </a:lvl1pPr>
          </a:lstStyle>
          <a:p>
            <a:endParaRPr lang="en-US" dirty="0"/>
          </a:p>
        </p:txBody>
      </p:sp>
    </p:spTree>
    <p:extLst>
      <p:ext uri="{BB962C8B-B14F-4D97-AF65-F5344CB8AC3E}">
        <p14:creationId xmlns:p14="http://schemas.microsoft.com/office/powerpoint/2010/main" val="2157257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86F82F-1B47-46ED-8EAE-53EF71E59E9A}"/>
              </a:ext>
            </a:extLst>
          </p:cNvPr>
          <p:cNvSpPr/>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42918" y="705113"/>
            <a:ext cx="3411973" cy="5197498"/>
          </a:xfrm>
          <a:prstGeom prst="rect">
            <a:avLst/>
          </a:prstGeom>
        </p:spPr>
        <p:txBody>
          <a:bodyPr vert="horz" lIns="109728" tIns="109728" rIns="109728" bIns="9144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76671" y="705113"/>
            <a:ext cx="6172412" cy="5197497"/>
          </a:xfrm>
          <a:prstGeom prst="rect">
            <a:avLst/>
          </a:prstGeom>
        </p:spPr>
        <p:txBody>
          <a:bodyPr vert="horz" lIns="109728" tIns="109728" rIns="109728" bIns="9144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2917" y="6309360"/>
            <a:ext cx="3411973"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fld id="{4AF8082C-0922-4249-A612-B415F5231620}" type="datetime1">
              <a:rPr lang="en-US" smtClean="0"/>
              <a:t>6/2/21</a:t>
            </a:fld>
            <a:endParaRPr lang="en-US" dirty="0"/>
          </a:p>
        </p:txBody>
      </p:sp>
      <p:sp>
        <p:nvSpPr>
          <p:cNvPr id="5" name="Footer Placeholder 4"/>
          <p:cNvSpPr>
            <a:spLocks noGrp="1"/>
          </p:cNvSpPr>
          <p:nvPr>
            <p:ph type="ftr" sz="quarter" idx="3"/>
          </p:nvPr>
        </p:nvSpPr>
        <p:spPr>
          <a:xfrm>
            <a:off x="5376670" y="6309360"/>
            <a:ext cx="4946592"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569202" y="6309360"/>
            <a:ext cx="979879" cy="457200"/>
          </a:xfrm>
          <a:prstGeom prst="rect">
            <a:avLst/>
          </a:prstGeom>
        </p:spPr>
        <p:txBody>
          <a:bodyPr vert="horz" lIns="109728" tIns="109728" rIns="109728" bIns="91440" rtlCol="0" anchor="b"/>
          <a:lstStyle>
            <a:lvl1pPr algn="r">
              <a:defRPr sz="1600" b="1" spc="150"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
        <p:nvSpPr>
          <p:cNvPr id="21" name="Rectangle 20">
            <a:extLst>
              <a:ext uri="{FF2B5EF4-FFF2-40B4-BE49-F238E27FC236}">
                <a16:creationId xmlns:a16="http://schemas.microsoft.com/office/drawing/2014/main" id="{EF1BAF6F-6275-4646-9C59-331B29B9550F}"/>
              </a:ext>
            </a:extLst>
          </p:cNvPr>
          <p:cNvSpPr/>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2592414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2" r:id="rId10"/>
    <p:sldLayoutId id="2147483721" r:id="rId11"/>
  </p:sldLayoutIdLst>
  <p:hf sldNum="0" hdr="0" ftr="0" dt="0"/>
  <p:txStyles>
    <p:titleStyle>
      <a:lvl1pPr algn="l" defTabSz="914400" rtl="0" eaLnBrk="1" latinLnBrk="0" hangingPunct="1">
        <a:lnSpc>
          <a:spcPct val="150000"/>
        </a:lnSpc>
        <a:spcBef>
          <a:spcPct val="0"/>
        </a:spcBef>
        <a:buNone/>
        <a:defRPr sz="36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mailto:michelle.villeneuve@sydney.edu.au"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hyperlink" Target="http://www.collaborating4inclusion.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www.youtube.com/watch?v=FU_iJzgsBFc" TargetMode="Externa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www.geograph.ie/photo/3860878"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725BC23-E0DD-4037-B2B8-7B6FA64543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99EE120-2D35-4A48-BAAE-238F986A13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6072" cy="1804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road with trees on either side&#10;">
            <a:extLst>
              <a:ext uri="{FF2B5EF4-FFF2-40B4-BE49-F238E27FC236}">
                <a16:creationId xmlns:a16="http://schemas.microsoft.com/office/drawing/2014/main" id="{2545E974-9E54-5B4F-B4CB-5F6DC98EB5BD}"/>
              </a:ext>
            </a:extLst>
          </p:cNvPr>
          <p:cNvPicPr>
            <a:picLocks noChangeAspect="1"/>
          </p:cNvPicPr>
          <p:nvPr/>
        </p:nvPicPr>
        <p:blipFill rotWithShape="1">
          <a:blip r:embed="rId3"/>
          <a:srcRect l="13715" r="17872" b="-2"/>
          <a:stretch/>
        </p:blipFill>
        <p:spPr>
          <a:xfrm>
            <a:off x="20" y="1804072"/>
            <a:ext cx="4458058" cy="4349801"/>
          </a:xfrm>
          <a:prstGeom prst="rect">
            <a:avLst/>
          </a:prstGeom>
        </p:spPr>
      </p:pic>
      <p:sp>
        <p:nvSpPr>
          <p:cNvPr id="33" name="Rectangle 32">
            <a:extLst>
              <a:ext uri="{FF2B5EF4-FFF2-40B4-BE49-F238E27FC236}">
                <a16:creationId xmlns:a16="http://schemas.microsoft.com/office/drawing/2014/main" id="{552F9EAC-0C70-441C-AC78-65174C285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1740090"/>
            <a:ext cx="7765922" cy="442752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1595DE5-9545-B241-B335-1A5E3EF783EF}"/>
              </a:ext>
            </a:extLst>
          </p:cNvPr>
          <p:cNvSpPr>
            <a:spLocks noGrp="1"/>
          </p:cNvSpPr>
          <p:nvPr>
            <p:ph type="ctrTitle"/>
          </p:nvPr>
        </p:nvSpPr>
        <p:spPr>
          <a:xfrm>
            <a:off x="4882101" y="2146851"/>
            <a:ext cx="6666980" cy="2658269"/>
          </a:xfrm>
        </p:spPr>
        <p:txBody>
          <a:bodyPr anchor="b">
            <a:normAutofit/>
          </a:bodyPr>
          <a:lstStyle/>
          <a:p>
            <a:pPr>
              <a:lnSpc>
                <a:spcPct val="115000"/>
              </a:lnSpc>
            </a:pPr>
            <a:r>
              <a:rPr lang="en-US" sz="2400" dirty="0"/>
              <a:t>Clearing a path to full inclusion of people with disability in emergency management policy and practice in Australia</a:t>
            </a:r>
          </a:p>
        </p:txBody>
      </p:sp>
      <p:sp>
        <p:nvSpPr>
          <p:cNvPr id="3" name="Subtitle 2">
            <a:extLst>
              <a:ext uri="{FF2B5EF4-FFF2-40B4-BE49-F238E27FC236}">
                <a16:creationId xmlns:a16="http://schemas.microsoft.com/office/drawing/2014/main" id="{1007B3B2-A8FD-AB46-BCB6-16883BAB952E}"/>
              </a:ext>
            </a:extLst>
          </p:cNvPr>
          <p:cNvSpPr>
            <a:spLocks noGrp="1"/>
          </p:cNvSpPr>
          <p:nvPr>
            <p:ph type="subTitle" idx="1"/>
          </p:nvPr>
        </p:nvSpPr>
        <p:spPr>
          <a:xfrm>
            <a:off x="4882102" y="4810937"/>
            <a:ext cx="6666980" cy="1172200"/>
          </a:xfrm>
        </p:spPr>
        <p:txBody>
          <a:bodyPr anchor="t">
            <a:normAutofit/>
          </a:bodyPr>
          <a:lstStyle/>
          <a:p>
            <a:pPr>
              <a:lnSpc>
                <a:spcPct val="140000"/>
              </a:lnSpc>
            </a:pPr>
            <a:r>
              <a:rPr lang="en-US" sz="1100" dirty="0"/>
              <a:t>Associate Professor Michelle Villeneuve</a:t>
            </a:r>
          </a:p>
          <a:p>
            <a:pPr>
              <a:lnSpc>
                <a:spcPct val="140000"/>
              </a:lnSpc>
            </a:pPr>
            <a:r>
              <a:rPr lang="en-US" sz="1100" dirty="0"/>
              <a:t>Centre for Disability Research and Policy</a:t>
            </a:r>
          </a:p>
          <a:p>
            <a:pPr>
              <a:lnSpc>
                <a:spcPct val="140000"/>
              </a:lnSpc>
            </a:pPr>
            <a:r>
              <a:rPr lang="en-US" sz="1100" dirty="0"/>
              <a:t>The University of Sydney</a:t>
            </a:r>
          </a:p>
        </p:txBody>
      </p:sp>
      <p:sp>
        <p:nvSpPr>
          <p:cNvPr id="35" name="Rectangle 34">
            <a:extLst>
              <a:ext uri="{FF2B5EF4-FFF2-40B4-BE49-F238E27FC236}">
                <a16:creationId xmlns:a16="http://schemas.microsoft.com/office/drawing/2014/main" id="{0D48F6B8-EF56-4340-982E-F4D6F5DC2F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753806"/>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AC596C40-FEA6-4867-853D-CF37DE3B6B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9" y="6167615"/>
            <a:ext cx="12192001"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9DC7C5E2-274E-49A3-A8E0-46A5B8CAC3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D6CF8D2C-9E01-48EC-8DDF-8A1FF60AED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6197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835F464-7A59-4221-AA5E-B60EF8D3C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4CDB959-4250-064C-80D5-AFD68353B689}"/>
              </a:ext>
            </a:extLst>
          </p:cNvPr>
          <p:cNvSpPr>
            <a:spLocks noGrp="1"/>
          </p:cNvSpPr>
          <p:nvPr>
            <p:ph type="title"/>
          </p:nvPr>
        </p:nvSpPr>
        <p:spPr>
          <a:xfrm>
            <a:off x="642918" y="705113"/>
            <a:ext cx="3411973" cy="5197498"/>
          </a:xfrm>
        </p:spPr>
        <p:txBody>
          <a:bodyPr vert="horz" lIns="109728" tIns="109728" rIns="109728" bIns="91440" rtlCol="0" anchor="ctr">
            <a:normAutofit/>
          </a:bodyPr>
          <a:lstStyle/>
          <a:p>
            <a:r>
              <a:rPr lang="en-US" dirty="0"/>
              <a:t>Overlooked, Excluded</a:t>
            </a:r>
          </a:p>
        </p:txBody>
      </p:sp>
      <p:sp>
        <p:nvSpPr>
          <p:cNvPr id="12" name="Rectangle 11">
            <a:extLst>
              <a:ext uri="{FF2B5EF4-FFF2-40B4-BE49-F238E27FC236}">
                <a16:creationId xmlns:a16="http://schemas.microsoft.com/office/drawing/2014/main" id="{2C57B5ED-61CB-4AF5-A47A-A41A996F8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61644" y="0"/>
            <a:ext cx="7530351"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14C9CDB-7738-4B6C-BCE1-D9516C1E0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TextBox 3">
            <a:extLst>
              <a:ext uri="{FF2B5EF4-FFF2-40B4-BE49-F238E27FC236}">
                <a16:creationId xmlns:a16="http://schemas.microsoft.com/office/drawing/2014/main" id="{930D12F7-6C5C-4DFE-AA7E-E056115699FE}"/>
              </a:ext>
            </a:extLst>
          </p:cNvPr>
          <p:cNvGraphicFramePr/>
          <p:nvPr>
            <p:extLst>
              <p:ext uri="{D42A27DB-BD31-4B8C-83A1-F6EECF244321}">
                <p14:modId xmlns:p14="http://schemas.microsoft.com/office/powerpoint/2010/main" val="366224428"/>
              </p:ext>
            </p:extLst>
          </p:nvPr>
        </p:nvGraphicFramePr>
        <p:xfrm>
          <a:off x="5376863" y="704850"/>
          <a:ext cx="6172200" cy="5197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9679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3DB426D6-FD66-4A48-A6EB-235CF40812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9873" y="-10597"/>
            <a:ext cx="4067173"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47" y="717163"/>
            <a:ext cx="8068913" cy="545045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20EA06-4C14-EF4B-8B9D-EF9023BD13E4}"/>
              </a:ext>
            </a:extLst>
          </p:cNvPr>
          <p:cNvSpPr>
            <a:spLocks noGrp="1"/>
          </p:cNvSpPr>
          <p:nvPr>
            <p:ph type="title"/>
          </p:nvPr>
        </p:nvSpPr>
        <p:spPr>
          <a:xfrm>
            <a:off x="859536" y="1056362"/>
            <a:ext cx="6754446" cy="1154102"/>
          </a:xfrm>
        </p:spPr>
        <p:txBody>
          <a:bodyPr>
            <a:normAutofit/>
          </a:bodyPr>
          <a:lstStyle/>
          <a:p>
            <a:r>
              <a:rPr lang="en-US" dirty="0"/>
              <a:t>Afterthought</a:t>
            </a:r>
          </a:p>
        </p:txBody>
      </p:sp>
      <p:sp>
        <p:nvSpPr>
          <p:cNvPr id="27" name="Rectangle 26">
            <a:extLst>
              <a:ext uri="{FF2B5EF4-FFF2-40B4-BE49-F238E27FC236}">
                <a16:creationId xmlns:a16="http://schemas.microsoft.com/office/drawing/2014/main" id="{C509E6C1-B33E-49E8-8D77-7D2A9B49E8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9872" y="717163"/>
            <a:ext cx="4059075" cy="53922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EEA16E1-FE91-144B-B445-ECC4427E9621}"/>
              </a:ext>
            </a:extLst>
          </p:cNvPr>
          <p:cNvSpPr>
            <a:spLocks noGrp="1"/>
          </p:cNvSpPr>
          <p:nvPr>
            <p:ph idx="1"/>
          </p:nvPr>
        </p:nvSpPr>
        <p:spPr>
          <a:xfrm>
            <a:off x="859536" y="2268656"/>
            <a:ext cx="6627226" cy="3505938"/>
          </a:xfrm>
        </p:spPr>
        <p:txBody>
          <a:bodyPr anchor="t">
            <a:normAutofit/>
          </a:bodyPr>
          <a:lstStyle/>
          <a:p>
            <a:r>
              <a:rPr lang="en-AU" i="1" dirty="0"/>
              <a:t>“Too often, people with disability are an afterthought and only included as an appendix in disaster management plans.”</a:t>
            </a:r>
            <a:r>
              <a:rPr lang="en-AU" dirty="0"/>
              <a:t> </a:t>
            </a:r>
          </a:p>
          <a:p>
            <a:endParaRPr lang="en-AU" sz="600" dirty="0"/>
          </a:p>
          <a:p>
            <a:r>
              <a:rPr lang="en-AU" dirty="0"/>
              <a:t>		(Council Emergency Manager) </a:t>
            </a:r>
            <a:endParaRPr lang="en-US" dirty="0"/>
          </a:p>
        </p:txBody>
      </p:sp>
      <p:sp>
        <p:nvSpPr>
          <p:cNvPr id="31" name="Rectangle 30">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167615"/>
            <a:ext cx="8063866"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8914"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AD0687CC-D1D8-44B2-9573-CC65510EC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32924" y="6134669"/>
            <a:ext cx="4059075" cy="72333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78968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835F464-7A59-4221-AA5E-B60EF8D3C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908E291-0BA4-8243-897C-79E8D885B27A}"/>
              </a:ext>
            </a:extLst>
          </p:cNvPr>
          <p:cNvSpPr>
            <a:spLocks noGrp="1"/>
          </p:cNvSpPr>
          <p:nvPr>
            <p:ph type="title"/>
          </p:nvPr>
        </p:nvSpPr>
        <p:spPr>
          <a:xfrm>
            <a:off x="642918" y="705113"/>
            <a:ext cx="3411973" cy="5197498"/>
          </a:xfrm>
        </p:spPr>
        <p:txBody>
          <a:bodyPr vert="horz" lIns="109728" tIns="109728" rIns="109728" bIns="91440" rtlCol="0" anchor="ctr">
            <a:normAutofit/>
          </a:bodyPr>
          <a:lstStyle/>
          <a:p>
            <a:r>
              <a:rPr lang="en-US" dirty="0"/>
              <a:t>Higher Demands, Fewer Choices</a:t>
            </a:r>
          </a:p>
        </p:txBody>
      </p:sp>
      <p:sp>
        <p:nvSpPr>
          <p:cNvPr id="12" name="Rectangle 11">
            <a:extLst>
              <a:ext uri="{FF2B5EF4-FFF2-40B4-BE49-F238E27FC236}">
                <a16:creationId xmlns:a16="http://schemas.microsoft.com/office/drawing/2014/main" id="{2C57B5ED-61CB-4AF5-A47A-A41A996F8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61644" y="0"/>
            <a:ext cx="7530351"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14C9CDB-7738-4B6C-BCE1-D9516C1E0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TextBox 3">
            <a:extLst>
              <a:ext uri="{FF2B5EF4-FFF2-40B4-BE49-F238E27FC236}">
                <a16:creationId xmlns:a16="http://schemas.microsoft.com/office/drawing/2014/main" id="{7921A00D-5375-44BB-8E7F-C463B00B95B9}"/>
              </a:ext>
            </a:extLst>
          </p:cNvPr>
          <p:cNvGraphicFramePr/>
          <p:nvPr>
            <p:extLst>
              <p:ext uri="{D42A27DB-BD31-4B8C-83A1-F6EECF244321}">
                <p14:modId xmlns:p14="http://schemas.microsoft.com/office/powerpoint/2010/main" val="181737030"/>
              </p:ext>
            </p:extLst>
          </p:nvPr>
        </p:nvGraphicFramePr>
        <p:xfrm>
          <a:off x="5317707" y="413951"/>
          <a:ext cx="6485623" cy="60300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03693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334668-F8BA-EE40-A3F9-EE13D8D862B4}"/>
              </a:ext>
            </a:extLst>
          </p:cNvPr>
          <p:cNvSpPr txBox="1"/>
          <p:nvPr/>
        </p:nvSpPr>
        <p:spPr>
          <a:xfrm>
            <a:off x="5190128" y="751344"/>
            <a:ext cx="6172412" cy="5355312"/>
          </a:xfrm>
          <a:prstGeom prst="rect">
            <a:avLst/>
          </a:prstGeom>
          <a:noFill/>
        </p:spPr>
        <p:txBody>
          <a:bodyPr wrap="square" rtlCol="0">
            <a:spAutoFit/>
          </a:bodyPr>
          <a:lstStyle/>
          <a:p>
            <a:r>
              <a:rPr lang="en-AU" dirty="0"/>
              <a:t>The P-CEP:</a:t>
            </a:r>
          </a:p>
          <a:p>
            <a:r>
              <a:rPr lang="en-AU" dirty="0"/>
              <a:t> </a:t>
            </a:r>
          </a:p>
          <a:p>
            <a:pPr marL="285750" lvl="0" indent="-285750">
              <a:buFont typeface="Arial" panose="020B0604020202020204" pitchFamily="34" charset="0"/>
              <a:buChar char="•"/>
            </a:pPr>
            <a:r>
              <a:rPr lang="en-AU" dirty="0"/>
              <a:t>brings emergency personnel together with people with disability and the services that support them to address the factors that increase risk for people with disability.</a:t>
            </a:r>
          </a:p>
          <a:p>
            <a:pPr marL="285750" indent="-285750">
              <a:buFont typeface="Arial" panose="020B0604020202020204" pitchFamily="34" charset="0"/>
              <a:buChar char="•"/>
            </a:pPr>
            <a:endParaRPr lang="en-AU" dirty="0"/>
          </a:p>
          <a:p>
            <a:pPr marL="285750" lvl="0" indent="-285750">
              <a:buFont typeface="Arial" panose="020B0604020202020204" pitchFamily="34" charset="0"/>
              <a:buChar char="•"/>
            </a:pPr>
            <a:r>
              <a:rPr lang="en-AU" dirty="0"/>
              <a:t>provides the tools that people with disability need to optimise their self-reliance and planned reliance on others.</a:t>
            </a:r>
          </a:p>
          <a:p>
            <a:r>
              <a:rPr lang="en-AU" b="1" dirty="0"/>
              <a:t> </a:t>
            </a:r>
            <a:endParaRPr lang="en-AU" dirty="0"/>
          </a:p>
          <a:p>
            <a:pPr marL="285750" lvl="0" indent="-285750">
              <a:buFont typeface="Arial" panose="020B0604020202020204" pitchFamily="34" charset="0"/>
              <a:buChar char="•"/>
            </a:pPr>
            <a:r>
              <a:rPr lang="en-AU" dirty="0"/>
              <a:t>enables people with disability, family and carers to assess their level of preparedness and learn about their disaster risk.</a:t>
            </a:r>
          </a:p>
          <a:p>
            <a:r>
              <a:rPr lang="en-AU" b="1" dirty="0"/>
              <a:t> </a:t>
            </a:r>
            <a:endParaRPr lang="en-AU" dirty="0"/>
          </a:p>
          <a:p>
            <a:pPr marL="285750" lvl="0" indent="-285750">
              <a:buFont typeface="Arial" panose="020B0604020202020204" pitchFamily="34" charset="0"/>
              <a:buChar char="•"/>
            </a:pPr>
            <a:r>
              <a:rPr lang="en-AU" dirty="0"/>
              <a:t>enables emergency managers to personalise risk and preparedness information so that it can be better understood and acted upon.</a:t>
            </a:r>
          </a:p>
          <a:p>
            <a:endParaRPr lang="en-US" dirty="0"/>
          </a:p>
        </p:txBody>
      </p:sp>
      <p:pic>
        <p:nvPicPr>
          <p:cNvPr id="6" name="Picture 5" descr="Cover page of the P-CEP Workbook containing pictures of people with different disabilities.">
            <a:extLst>
              <a:ext uri="{FF2B5EF4-FFF2-40B4-BE49-F238E27FC236}">
                <a16:creationId xmlns:a16="http://schemas.microsoft.com/office/drawing/2014/main" id="{E73197B0-80F3-1247-9DA4-5A41BF674476}"/>
              </a:ext>
            </a:extLst>
          </p:cNvPr>
          <p:cNvPicPr>
            <a:picLocks noChangeAspect="1"/>
          </p:cNvPicPr>
          <p:nvPr/>
        </p:nvPicPr>
        <p:blipFill>
          <a:blip r:embed="rId3"/>
          <a:stretch>
            <a:fillRect/>
          </a:stretch>
        </p:blipFill>
        <p:spPr>
          <a:xfrm>
            <a:off x="454479" y="810756"/>
            <a:ext cx="3771900" cy="5295900"/>
          </a:xfrm>
          <a:prstGeom prst="rect">
            <a:avLst/>
          </a:prstGeom>
        </p:spPr>
      </p:pic>
    </p:spTree>
    <p:extLst>
      <p:ext uri="{BB962C8B-B14F-4D97-AF65-F5344CB8AC3E}">
        <p14:creationId xmlns:p14="http://schemas.microsoft.com/office/powerpoint/2010/main" val="2101249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835F464-7A59-4221-AA5E-B60EF8D3C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E7434A-7E02-D444-828F-72D6CF2DA2EF}"/>
              </a:ext>
            </a:extLst>
          </p:cNvPr>
          <p:cNvSpPr>
            <a:spLocks noGrp="1"/>
          </p:cNvSpPr>
          <p:nvPr>
            <p:ph type="title"/>
          </p:nvPr>
        </p:nvSpPr>
        <p:spPr>
          <a:xfrm>
            <a:off x="642918" y="705113"/>
            <a:ext cx="3411973" cy="5197498"/>
          </a:xfrm>
        </p:spPr>
        <p:txBody>
          <a:bodyPr>
            <a:normAutofit/>
          </a:bodyPr>
          <a:lstStyle/>
          <a:p>
            <a:r>
              <a:rPr lang="en-US" dirty="0"/>
              <a:t>Under-prepared Support Services</a:t>
            </a:r>
          </a:p>
        </p:txBody>
      </p:sp>
      <p:sp>
        <p:nvSpPr>
          <p:cNvPr id="11" name="Rectangle 10">
            <a:extLst>
              <a:ext uri="{FF2B5EF4-FFF2-40B4-BE49-F238E27FC236}">
                <a16:creationId xmlns:a16="http://schemas.microsoft.com/office/drawing/2014/main" id="{2C57B5ED-61CB-4AF5-A47A-A41A996F8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61644" y="0"/>
            <a:ext cx="7530351"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12">
            <a:extLst>
              <a:ext uri="{FF2B5EF4-FFF2-40B4-BE49-F238E27FC236}">
                <a16:creationId xmlns:a16="http://schemas.microsoft.com/office/drawing/2014/main" id="{714C9CDB-7738-4B6C-BCE1-D9516C1E0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2">
            <a:extLst>
              <a:ext uri="{FF2B5EF4-FFF2-40B4-BE49-F238E27FC236}">
                <a16:creationId xmlns:a16="http://schemas.microsoft.com/office/drawing/2014/main" id="{B208C8FE-32B1-4001-9CAA-C119B0100536}"/>
              </a:ext>
            </a:extLst>
          </p:cNvPr>
          <p:cNvGraphicFramePr>
            <a:graphicFrameLocks noGrp="1"/>
          </p:cNvGraphicFramePr>
          <p:nvPr>
            <p:ph idx="1"/>
            <p:extLst>
              <p:ext uri="{D42A27DB-BD31-4B8C-83A1-F6EECF244321}">
                <p14:modId xmlns:p14="http://schemas.microsoft.com/office/powerpoint/2010/main" val="3694415825"/>
              </p:ext>
            </p:extLst>
          </p:nvPr>
        </p:nvGraphicFramePr>
        <p:xfrm>
          <a:off x="5376863" y="704850"/>
          <a:ext cx="6172200" cy="5197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88352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72526924-84D3-45FB-A5FE-62D8FCBF5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C2A6256-1DD0-4E4B-A8B3-9A711B4DB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41760540-185E-4652-BFD2-9B362EF3B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DA4BC73-D98D-E847-BEB4-9BF9D5D52EDE}"/>
              </a:ext>
            </a:extLst>
          </p:cNvPr>
          <p:cNvSpPr>
            <a:spLocks noGrp="1"/>
          </p:cNvSpPr>
          <p:nvPr>
            <p:ph type="title"/>
          </p:nvPr>
        </p:nvSpPr>
        <p:spPr>
          <a:xfrm>
            <a:off x="1535371" y="1044054"/>
            <a:ext cx="10013709" cy="1030360"/>
          </a:xfrm>
        </p:spPr>
        <p:txBody>
          <a:bodyPr>
            <a:normAutofit/>
          </a:bodyPr>
          <a:lstStyle/>
          <a:p>
            <a:r>
              <a:rPr lang="en-US" dirty="0">
                <a:solidFill>
                  <a:schemeClr val="bg1"/>
                </a:solidFill>
              </a:rPr>
              <a:t>Roles for service providers</a:t>
            </a:r>
          </a:p>
        </p:txBody>
      </p:sp>
      <p:sp>
        <p:nvSpPr>
          <p:cNvPr id="32" name="Rectangle 31">
            <a:extLst>
              <a:ext uri="{FF2B5EF4-FFF2-40B4-BE49-F238E27FC236}">
                <a16:creationId xmlns:a16="http://schemas.microsoft.com/office/drawing/2014/main" id="{729789F4-85C1-41A0-83EB-992E22210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D9D367D-6DD2-4A7C-8918-0DCAC2975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2">
            <a:extLst>
              <a:ext uri="{FF2B5EF4-FFF2-40B4-BE49-F238E27FC236}">
                <a16:creationId xmlns:a16="http://schemas.microsoft.com/office/drawing/2014/main" id="{3C43EAA7-5E0D-4C85-88FC-5A2A48B17C88}"/>
              </a:ext>
            </a:extLst>
          </p:cNvPr>
          <p:cNvGraphicFramePr>
            <a:graphicFrameLocks noGrp="1"/>
          </p:cNvGraphicFramePr>
          <p:nvPr>
            <p:ph idx="1"/>
            <p:extLst>
              <p:ext uri="{D42A27DB-BD31-4B8C-83A1-F6EECF244321}">
                <p14:modId xmlns:p14="http://schemas.microsoft.com/office/powerpoint/2010/main" val="3871732334"/>
              </p:ext>
            </p:extLst>
          </p:nvPr>
        </p:nvGraphicFramePr>
        <p:xfrm>
          <a:off x="1713976" y="2887824"/>
          <a:ext cx="9835087" cy="3357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36107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59" name="Rectangle 58">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61" name="Rectangle 60">
            <a:extLst>
              <a:ext uri="{FF2B5EF4-FFF2-40B4-BE49-F238E27FC236}">
                <a16:creationId xmlns:a16="http://schemas.microsoft.com/office/drawing/2014/main" id="{EA164D6B-6878-4B9F-A2D0-985D39B17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of a person holding their personal emergency plan&#10;&#10;">
            <a:extLst>
              <a:ext uri="{FF2B5EF4-FFF2-40B4-BE49-F238E27FC236}">
                <a16:creationId xmlns:a16="http://schemas.microsoft.com/office/drawing/2014/main" id="{731FC941-E183-1B4A-9C87-BD41BA6DA46D}"/>
              </a:ext>
            </a:extLst>
          </p:cNvPr>
          <p:cNvPicPr>
            <a:picLocks noChangeAspect="1"/>
          </p:cNvPicPr>
          <p:nvPr/>
        </p:nvPicPr>
        <p:blipFill rotWithShape="1">
          <a:blip r:embed="rId3"/>
          <a:srcRect r="15975" b="1"/>
          <a:stretch/>
        </p:blipFill>
        <p:spPr>
          <a:xfrm>
            <a:off x="643466" y="969218"/>
            <a:ext cx="6216561" cy="4161594"/>
          </a:xfrm>
          <a:prstGeom prst="rect">
            <a:avLst/>
          </a:prstGeom>
        </p:spPr>
      </p:pic>
      <p:sp>
        <p:nvSpPr>
          <p:cNvPr id="63" name="Rectangle 62">
            <a:extLst>
              <a:ext uri="{FF2B5EF4-FFF2-40B4-BE49-F238E27FC236}">
                <a16:creationId xmlns:a16="http://schemas.microsoft.com/office/drawing/2014/main" id="{064738AB-B6BE-4867-889A-52CE4AC8D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5468" y="0"/>
            <a:ext cx="4603482" cy="611240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77AF721-DB96-314E-86FE-8E3386C6E2E4}"/>
              </a:ext>
            </a:extLst>
          </p:cNvPr>
          <p:cNvSpPr>
            <a:spLocks noGrp="1"/>
          </p:cNvSpPr>
          <p:nvPr>
            <p:ph type="title"/>
          </p:nvPr>
        </p:nvSpPr>
        <p:spPr>
          <a:xfrm>
            <a:off x="7973503" y="1709530"/>
            <a:ext cx="4026239" cy="2528515"/>
          </a:xfrm>
        </p:spPr>
        <p:txBody>
          <a:bodyPr vert="horz" lIns="109728" tIns="109728" rIns="109728" bIns="91440" rtlCol="0" anchor="b">
            <a:normAutofit/>
          </a:bodyPr>
          <a:lstStyle/>
          <a:p>
            <a:pPr>
              <a:lnSpc>
                <a:spcPct val="125000"/>
              </a:lnSpc>
            </a:pPr>
            <a:r>
              <a:rPr lang="en-US" sz="3300" b="0" cap="all" dirty="0">
                <a:solidFill>
                  <a:schemeClr val="tx2"/>
                </a:solidFill>
              </a:rPr>
              <a:t>Challenges, Opportunities &amp; Risks</a:t>
            </a:r>
          </a:p>
        </p:txBody>
      </p:sp>
      <p:sp>
        <p:nvSpPr>
          <p:cNvPr id="65" name="Rectangle 64">
            <a:extLst>
              <a:ext uri="{FF2B5EF4-FFF2-40B4-BE49-F238E27FC236}">
                <a16:creationId xmlns:a16="http://schemas.microsoft.com/office/drawing/2014/main" id="{57851D67-7085-40E2-B146-F91433A28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405"/>
            <a:ext cx="7534656" cy="71359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985AAE23-FCB6-4663-907C-0110B0FDC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5468" y="6167615"/>
            <a:ext cx="46034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9C969C2C-E7E3-4052-87D4-61E733EC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7C60369F-A41B-4D6E-8990-30E2715C5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1459"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74538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7434A-7E02-D444-828F-72D6CF2DA2EF}"/>
              </a:ext>
            </a:extLst>
          </p:cNvPr>
          <p:cNvSpPr>
            <a:spLocks noGrp="1"/>
          </p:cNvSpPr>
          <p:nvPr>
            <p:ph type="title"/>
          </p:nvPr>
        </p:nvSpPr>
        <p:spPr>
          <a:xfrm>
            <a:off x="642918" y="705113"/>
            <a:ext cx="3411973" cy="5197498"/>
          </a:xfrm>
        </p:spPr>
        <p:txBody>
          <a:bodyPr>
            <a:normAutofit/>
          </a:bodyPr>
          <a:lstStyle/>
          <a:p>
            <a:r>
              <a:rPr lang="en-US" dirty="0"/>
              <a:t>Extra Supports and Equal Access to the Same Supports</a:t>
            </a:r>
          </a:p>
        </p:txBody>
      </p:sp>
      <p:sp>
        <p:nvSpPr>
          <p:cNvPr id="10" name="TextBox 9">
            <a:extLst>
              <a:ext uri="{FF2B5EF4-FFF2-40B4-BE49-F238E27FC236}">
                <a16:creationId xmlns:a16="http://schemas.microsoft.com/office/drawing/2014/main" id="{A7C0D81B-3E71-A345-B700-967C41A59931}"/>
              </a:ext>
            </a:extLst>
          </p:cNvPr>
          <p:cNvSpPr txBox="1"/>
          <p:nvPr/>
        </p:nvSpPr>
        <p:spPr>
          <a:xfrm>
            <a:off x="5276550" y="572241"/>
            <a:ext cx="6754446" cy="3635693"/>
          </a:xfrm>
          <a:prstGeom prst="rect">
            <a:avLst/>
          </a:prstGeom>
        </p:spPr>
        <p:txBody>
          <a:bodyPr vert="horz" lIns="109728" tIns="109728" rIns="109728" bIns="91440" rtlCol="0" anchor="ctr">
            <a:normAutofit/>
          </a:bodyPr>
          <a:lstStyle/>
          <a:p>
            <a:pPr>
              <a:lnSpc>
                <a:spcPct val="140000"/>
              </a:lnSpc>
              <a:spcBef>
                <a:spcPts val="930"/>
              </a:spcBef>
              <a:buFont typeface="Corbel" panose="020B0503020204020204" pitchFamily="34" charset="0"/>
            </a:pPr>
            <a:r>
              <a:rPr lang="en-US" i="1" spc="150" dirty="0">
                <a:solidFill>
                  <a:schemeClr val="tx1">
                    <a:lumMod val="75000"/>
                    <a:lumOff val="25000"/>
                  </a:schemeClr>
                </a:solidFill>
              </a:rPr>
              <a:t>“We’ve got to do more work ourselves to raise awareness because people with disability are not considered or are last to be considered. Local knowledge is key. Local knowledge can be used to stimulate the systems into caring.”</a:t>
            </a:r>
            <a:r>
              <a:rPr lang="en-US" spc="150" dirty="0">
                <a:solidFill>
                  <a:schemeClr val="tx1">
                    <a:lumMod val="75000"/>
                    <a:lumOff val="25000"/>
                  </a:schemeClr>
                </a:solidFill>
              </a:rPr>
              <a:t> </a:t>
            </a:r>
          </a:p>
          <a:p>
            <a:pPr>
              <a:lnSpc>
                <a:spcPct val="140000"/>
              </a:lnSpc>
              <a:spcBef>
                <a:spcPts val="930"/>
              </a:spcBef>
              <a:buFont typeface="Corbel" panose="020B0503020204020204" pitchFamily="34" charset="0"/>
            </a:pPr>
            <a:endParaRPr lang="en-US" sz="600" spc="150" dirty="0">
              <a:solidFill>
                <a:schemeClr val="tx1">
                  <a:lumMod val="75000"/>
                  <a:lumOff val="25000"/>
                </a:schemeClr>
              </a:solidFill>
            </a:endParaRPr>
          </a:p>
          <a:p>
            <a:pPr>
              <a:lnSpc>
                <a:spcPct val="140000"/>
              </a:lnSpc>
              <a:spcBef>
                <a:spcPts val="930"/>
              </a:spcBef>
              <a:buFont typeface="Corbel" panose="020B0503020204020204" pitchFamily="34" charset="0"/>
            </a:pPr>
            <a:r>
              <a:rPr lang="en-US" spc="150" dirty="0">
                <a:solidFill>
                  <a:schemeClr val="tx1">
                    <a:lumMod val="75000"/>
                    <a:lumOff val="25000"/>
                  </a:schemeClr>
                </a:solidFill>
              </a:rPr>
              <a:t>				(Disability Advocate)</a:t>
            </a:r>
            <a:r>
              <a:rPr lang="en-US" spc="150" dirty="0">
                <a:solidFill>
                  <a:schemeClr val="tx1">
                    <a:lumMod val="75000"/>
                    <a:lumOff val="25000"/>
                  </a:schemeClr>
                </a:solidFill>
                <a:effectLst/>
              </a:rPr>
              <a:t> </a:t>
            </a:r>
            <a:endParaRPr lang="en-US" spc="150" dirty="0">
              <a:solidFill>
                <a:schemeClr val="tx1">
                  <a:lumMod val="75000"/>
                  <a:lumOff val="25000"/>
                </a:schemeClr>
              </a:solidFill>
            </a:endParaRPr>
          </a:p>
        </p:txBody>
      </p:sp>
      <p:pic>
        <p:nvPicPr>
          <p:cNvPr id="13" name="Picture 12">
            <a:extLst>
              <a:ext uri="{FF2B5EF4-FFF2-40B4-BE49-F238E27FC236}">
                <a16:creationId xmlns:a16="http://schemas.microsoft.com/office/drawing/2014/main" id="{194B8A6F-D7C7-504C-BB83-1A495F7FF7A3}"/>
              </a:ext>
            </a:extLst>
          </p:cNvPr>
          <p:cNvPicPr>
            <a:picLocks noChangeAspect="1"/>
          </p:cNvPicPr>
          <p:nvPr/>
        </p:nvPicPr>
        <p:blipFill>
          <a:blip r:embed="rId3"/>
          <a:stretch>
            <a:fillRect/>
          </a:stretch>
        </p:blipFill>
        <p:spPr>
          <a:xfrm>
            <a:off x="7429501" y="4176941"/>
            <a:ext cx="4762500" cy="2681060"/>
          </a:xfrm>
          <a:prstGeom prst="rect">
            <a:avLst/>
          </a:prstGeom>
        </p:spPr>
      </p:pic>
    </p:spTree>
    <p:extLst>
      <p:ext uri="{BB962C8B-B14F-4D97-AF65-F5344CB8AC3E}">
        <p14:creationId xmlns:p14="http://schemas.microsoft.com/office/powerpoint/2010/main" val="1398174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8" y="1767385"/>
            <a:ext cx="12188950" cy="436728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BFF632B-B458-D041-9282-E12C8C357AF3}"/>
              </a:ext>
            </a:extLst>
          </p:cNvPr>
          <p:cNvSpPr>
            <a:spLocks noGrp="1"/>
          </p:cNvSpPr>
          <p:nvPr>
            <p:ph type="title"/>
          </p:nvPr>
        </p:nvSpPr>
        <p:spPr>
          <a:xfrm>
            <a:off x="642918" y="2138901"/>
            <a:ext cx="3411973" cy="3635693"/>
          </a:xfrm>
        </p:spPr>
        <p:txBody>
          <a:bodyPr>
            <a:normAutofit/>
          </a:bodyPr>
          <a:lstStyle/>
          <a:p>
            <a:r>
              <a:rPr lang="en-US" sz="3300" dirty="0"/>
              <a:t>Data and information for informed planning</a:t>
            </a:r>
          </a:p>
        </p:txBody>
      </p:sp>
      <p:sp>
        <p:nvSpPr>
          <p:cNvPr id="12" name="Rectangle 11">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6072" cy="180407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753806"/>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AF47875-1AC7-C94B-ABFB-FEFB2443214A}"/>
              </a:ext>
            </a:extLst>
          </p:cNvPr>
          <p:cNvSpPr>
            <a:spLocks noGrp="1"/>
          </p:cNvSpPr>
          <p:nvPr>
            <p:ph idx="1"/>
          </p:nvPr>
        </p:nvSpPr>
        <p:spPr>
          <a:xfrm>
            <a:off x="4794637" y="2138901"/>
            <a:ext cx="6754446" cy="3635693"/>
          </a:xfrm>
        </p:spPr>
        <p:txBody>
          <a:bodyPr>
            <a:normAutofit/>
          </a:bodyPr>
          <a:lstStyle/>
          <a:p>
            <a:r>
              <a:rPr lang="en-AU" dirty="0"/>
              <a:t>If the tools that support planning are not inclusive of people with disability, then people with disability will be overlooked in planning processes. </a:t>
            </a:r>
          </a:p>
          <a:p>
            <a:endParaRPr lang="en-AU" dirty="0"/>
          </a:p>
          <a:p>
            <a:r>
              <a:rPr lang="en-AU" dirty="0"/>
              <a:t>This requires consideration at both the individual and community level.</a:t>
            </a:r>
          </a:p>
          <a:p>
            <a:endParaRPr lang="en-US" dirty="0"/>
          </a:p>
        </p:txBody>
      </p:sp>
    </p:spTree>
    <p:extLst>
      <p:ext uri="{BB962C8B-B14F-4D97-AF65-F5344CB8AC3E}">
        <p14:creationId xmlns:p14="http://schemas.microsoft.com/office/powerpoint/2010/main" val="342220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CA4CB2-9071-41EB-AABB-2D8EB939D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Writing an appointment on a paper agenda">
            <a:extLst>
              <a:ext uri="{FF2B5EF4-FFF2-40B4-BE49-F238E27FC236}">
                <a16:creationId xmlns:a16="http://schemas.microsoft.com/office/drawing/2014/main" id="{26633673-5094-4455-8DB1-80993100BAA8}"/>
              </a:ext>
            </a:extLst>
          </p:cNvPr>
          <p:cNvPicPr>
            <a:picLocks noChangeAspect="1"/>
          </p:cNvPicPr>
          <p:nvPr/>
        </p:nvPicPr>
        <p:blipFill rotWithShape="1">
          <a:blip r:embed="rId3"/>
          <a:srcRect r="41278" b="2"/>
          <a:stretch/>
        </p:blipFill>
        <p:spPr>
          <a:xfrm>
            <a:off x="1" y="10"/>
            <a:ext cx="4654296" cy="5290511"/>
          </a:xfrm>
          <a:prstGeom prst="rect">
            <a:avLst/>
          </a:prstGeom>
        </p:spPr>
      </p:pic>
      <p:sp>
        <p:nvSpPr>
          <p:cNvPr id="11" name="Rectangle 10">
            <a:extLst>
              <a:ext uri="{FF2B5EF4-FFF2-40B4-BE49-F238E27FC236}">
                <a16:creationId xmlns:a16="http://schemas.microsoft.com/office/drawing/2014/main" id="{EB86F6BD-9C49-4F4F-99EA-9C5AA318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7806" y="-2"/>
            <a:ext cx="7494194" cy="16419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9CE89DA-AA9D-AC4E-82F0-DE08E427E9B4}"/>
              </a:ext>
            </a:extLst>
          </p:cNvPr>
          <p:cNvSpPr>
            <a:spLocks noGrp="1"/>
          </p:cNvSpPr>
          <p:nvPr>
            <p:ph type="title"/>
          </p:nvPr>
        </p:nvSpPr>
        <p:spPr>
          <a:xfrm>
            <a:off x="5376671" y="265706"/>
            <a:ext cx="6399212" cy="1162801"/>
          </a:xfrm>
        </p:spPr>
        <p:txBody>
          <a:bodyPr>
            <a:normAutofit/>
          </a:bodyPr>
          <a:lstStyle/>
          <a:p>
            <a:pPr>
              <a:lnSpc>
                <a:spcPct val="140000"/>
              </a:lnSpc>
            </a:pPr>
            <a:r>
              <a:rPr lang="en-US" sz="2300" dirty="0">
                <a:solidFill>
                  <a:schemeClr val="bg1"/>
                </a:solidFill>
              </a:rPr>
              <a:t>Guide for Inclusive Emergency Planning</a:t>
            </a:r>
          </a:p>
        </p:txBody>
      </p:sp>
      <p:sp>
        <p:nvSpPr>
          <p:cNvPr id="13" name="Rectangle 12">
            <a:extLst>
              <a:ext uri="{FF2B5EF4-FFF2-40B4-BE49-F238E27FC236}">
                <a16:creationId xmlns:a16="http://schemas.microsoft.com/office/drawing/2014/main" id="{C7DA365B-E064-481A-A62D-18CD31DB3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4795" y="1658471"/>
            <a:ext cx="7517205" cy="354105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6DBE49D-AABD-458B-B2DF-4D5FA7D5C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05919"/>
            <a:ext cx="4651248" cy="16520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6833CC6-729B-40E8-B891-D93467E34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36801" y="3396995"/>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72A3584-DD4E-FD4F-BDC5-4AF3D97E76C7}"/>
              </a:ext>
            </a:extLst>
          </p:cNvPr>
          <p:cNvSpPr>
            <a:spLocks noGrp="1"/>
          </p:cNvSpPr>
          <p:nvPr>
            <p:ph idx="1"/>
          </p:nvPr>
        </p:nvSpPr>
        <p:spPr>
          <a:xfrm>
            <a:off x="5376670" y="1940119"/>
            <a:ext cx="6172413" cy="3029446"/>
          </a:xfrm>
        </p:spPr>
        <p:txBody>
          <a:bodyPr>
            <a:normAutofit/>
          </a:bodyPr>
          <a:lstStyle/>
          <a:p>
            <a:r>
              <a:rPr lang="en-US" dirty="0"/>
              <a:t>Well before</a:t>
            </a:r>
          </a:p>
          <a:p>
            <a:r>
              <a:rPr lang="en-US" dirty="0"/>
              <a:t>Prior to an event</a:t>
            </a:r>
          </a:p>
          <a:p>
            <a:r>
              <a:rPr lang="en-US" dirty="0"/>
              <a:t>During an event</a:t>
            </a:r>
          </a:p>
          <a:p>
            <a:r>
              <a:rPr lang="en-US" dirty="0"/>
              <a:t>After an event</a:t>
            </a:r>
          </a:p>
        </p:txBody>
      </p:sp>
      <p:sp>
        <p:nvSpPr>
          <p:cNvPr id="19" name="Rectangle 18">
            <a:extLst>
              <a:ext uri="{FF2B5EF4-FFF2-40B4-BE49-F238E27FC236}">
                <a16:creationId xmlns:a16="http://schemas.microsoft.com/office/drawing/2014/main" id="{A5757897-7307-46AF-923D-FF5BF45DD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5205919"/>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7269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526924-84D3-45FB-A5FE-62D8FCBF5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C2A6256-1DD0-4E4B-A8B3-9A711B4DB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41760540-185E-4652-BFD2-9B362EF3B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29A8F2-3C50-7A48-A1DA-5D4CA04E98CE}"/>
              </a:ext>
            </a:extLst>
          </p:cNvPr>
          <p:cNvSpPr>
            <a:spLocks noGrp="1"/>
          </p:cNvSpPr>
          <p:nvPr>
            <p:ph type="title"/>
          </p:nvPr>
        </p:nvSpPr>
        <p:spPr>
          <a:xfrm>
            <a:off x="1535371" y="1044054"/>
            <a:ext cx="10013709" cy="1030360"/>
          </a:xfrm>
        </p:spPr>
        <p:txBody>
          <a:bodyPr>
            <a:normAutofit/>
          </a:bodyPr>
          <a:lstStyle/>
          <a:p>
            <a:r>
              <a:rPr lang="en-US" dirty="0">
                <a:solidFill>
                  <a:schemeClr val="bg1"/>
                </a:solidFill>
              </a:rPr>
              <a:t>Guiding Question</a:t>
            </a:r>
          </a:p>
        </p:txBody>
      </p:sp>
      <p:sp>
        <p:nvSpPr>
          <p:cNvPr id="14" name="Rectangle 13">
            <a:extLst>
              <a:ext uri="{FF2B5EF4-FFF2-40B4-BE49-F238E27FC236}">
                <a16:creationId xmlns:a16="http://schemas.microsoft.com/office/drawing/2014/main" id="{729789F4-85C1-41A0-83EB-992E22210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9D9D367D-6DD2-4A7C-8918-0DCAC2975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E2F9C74-84A9-864B-BA45-49AE9D6C5528}"/>
              </a:ext>
            </a:extLst>
          </p:cNvPr>
          <p:cNvSpPr>
            <a:spLocks noGrp="1"/>
          </p:cNvSpPr>
          <p:nvPr>
            <p:ph idx="1"/>
          </p:nvPr>
        </p:nvSpPr>
        <p:spPr>
          <a:xfrm>
            <a:off x="1535371" y="2702257"/>
            <a:ext cx="9935571" cy="3426158"/>
          </a:xfrm>
        </p:spPr>
        <p:txBody>
          <a:bodyPr anchor="t">
            <a:normAutofit/>
          </a:bodyPr>
          <a:lstStyle/>
          <a:p>
            <a:pPr>
              <a:lnSpc>
                <a:spcPct val="130000"/>
              </a:lnSpc>
            </a:pPr>
            <a:r>
              <a:rPr lang="en-AU" i="1" dirty="0"/>
              <a:t>What has to change to ensure the rights of people with disability are embedded in a meaningful way into all government programs, plans, strategies and policies designed to increase the resilience of all Australians to disaster?</a:t>
            </a:r>
            <a:endParaRPr lang="en-AU" dirty="0"/>
          </a:p>
          <a:p>
            <a:pPr>
              <a:lnSpc>
                <a:spcPct val="130000"/>
              </a:lnSpc>
            </a:pPr>
            <a:r>
              <a:rPr lang="en-AU" i="1" dirty="0"/>
              <a:t> </a:t>
            </a:r>
            <a:endParaRPr lang="en-AU" dirty="0"/>
          </a:p>
          <a:p>
            <a:pPr>
              <a:lnSpc>
                <a:spcPct val="130000"/>
              </a:lnSpc>
            </a:pPr>
            <a:r>
              <a:rPr lang="en-AU" i="1" dirty="0"/>
              <a:t>How do we clear a path to full inclusion for people with disability in emergency planning to increase the safety and wellbeing when disaster strikes?</a:t>
            </a:r>
            <a:endParaRPr lang="en-AU" dirty="0"/>
          </a:p>
          <a:p>
            <a:pPr>
              <a:lnSpc>
                <a:spcPct val="130000"/>
              </a:lnSpc>
            </a:pPr>
            <a:endParaRPr lang="en-US" dirty="0"/>
          </a:p>
        </p:txBody>
      </p:sp>
    </p:spTree>
    <p:extLst>
      <p:ext uri="{BB962C8B-B14F-4D97-AF65-F5344CB8AC3E}">
        <p14:creationId xmlns:p14="http://schemas.microsoft.com/office/powerpoint/2010/main" val="2957261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25" name="Rectangle 24">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7" name="Rectangle 26">
            <a:extLst>
              <a:ext uri="{FF2B5EF4-FFF2-40B4-BE49-F238E27FC236}">
                <a16:creationId xmlns:a16="http://schemas.microsoft.com/office/drawing/2014/main" id="{E038E8A8-0BF1-4B0C-8D35-2D5686B18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93E232-A3A4-B048-8CBC-1130A79A8253}"/>
              </a:ext>
            </a:extLst>
          </p:cNvPr>
          <p:cNvSpPr>
            <a:spLocks noGrp="1"/>
          </p:cNvSpPr>
          <p:nvPr>
            <p:ph type="title"/>
          </p:nvPr>
        </p:nvSpPr>
        <p:spPr>
          <a:xfrm>
            <a:off x="548640" y="1709530"/>
            <a:ext cx="3754671" cy="2528515"/>
          </a:xfrm>
        </p:spPr>
        <p:txBody>
          <a:bodyPr vert="horz" lIns="109728" tIns="109728" rIns="109728" bIns="91440" rtlCol="0" anchor="b">
            <a:normAutofit/>
          </a:bodyPr>
          <a:lstStyle/>
          <a:p>
            <a:pPr>
              <a:lnSpc>
                <a:spcPct val="115000"/>
              </a:lnSpc>
            </a:pPr>
            <a:r>
              <a:rPr lang="en-US" sz="2500" b="0" cap="all" dirty="0">
                <a:solidFill>
                  <a:schemeClr val="tx2"/>
                </a:solidFill>
              </a:rPr>
              <a:t>Shared but Defined Responsibilities</a:t>
            </a:r>
          </a:p>
        </p:txBody>
      </p:sp>
      <p:sp>
        <p:nvSpPr>
          <p:cNvPr id="29" name="Rectangle 28">
            <a:extLst>
              <a:ext uri="{FF2B5EF4-FFF2-40B4-BE49-F238E27FC236}">
                <a16:creationId xmlns:a16="http://schemas.microsoft.com/office/drawing/2014/main" id="{C8EC6B2F-D8C9-4812-8CCF-8DDDF4DA0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15122" y="1"/>
            <a:ext cx="747382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781E178-1F08-4235-9057-844ABD526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6241"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Content Placeholder 11" descr="Cover page of the UNCRPD">
            <a:extLst>
              <a:ext uri="{FF2B5EF4-FFF2-40B4-BE49-F238E27FC236}">
                <a16:creationId xmlns:a16="http://schemas.microsoft.com/office/drawing/2014/main" id="{AD1ED9BF-67A0-D240-A08C-89EA94CBC360}"/>
              </a:ext>
            </a:extLst>
          </p:cNvPr>
          <p:cNvPicPr>
            <a:picLocks noGrp="1" noChangeAspect="1"/>
          </p:cNvPicPr>
          <p:nvPr>
            <p:ph idx="1"/>
          </p:nvPr>
        </p:nvPicPr>
        <p:blipFill>
          <a:blip r:embed="rId2"/>
          <a:stretch>
            <a:fillRect/>
          </a:stretch>
        </p:blipFill>
        <p:spPr>
          <a:xfrm>
            <a:off x="5620353" y="457197"/>
            <a:ext cx="1908253" cy="2502627"/>
          </a:xfrm>
          <a:prstGeom prst="rect">
            <a:avLst/>
          </a:prstGeom>
        </p:spPr>
      </p:pic>
      <p:sp>
        <p:nvSpPr>
          <p:cNvPr id="33" name="Rectangle 32">
            <a:extLst>
              <a:ext uri="{FF2B5EF4-FFF2-40B4-BE49-F238E27FC236}">
                <a16:creationId xmlns:a16="http://schemas.microsoft.com/office/drawing/2014/main" id="{F32302CD-5FC7-4723-9D8A-C09B0EB5B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8711"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Content Placeholder 4" descr="a screen shot of the cover of the new Disability Strategy Targeted Action Plan">
            <a:extLst>
              <a:ext uri="{FF2B5EF4-FFF2-40B4-BE49-F238E27FC236}">
                <a16:creationId xmlns:a16="http://schemas.microsoft.com/office/drawing/2014/main" id="{AC026879-318C-B144-A586-A047ABC43782}"/>
              </a:ext>
            </a:extLst>
          </p:cNvPr>
          <p:cNvPicPr>
            <a:picLocks noChangeAspect="1"/>
          </p:cNvPicPr>
          <p:nvPr/>
        </p:nvPicPr>
        <p:blipFill>
          <a:blip r:embed="rId3"/>
          <a:stretch>
            <a:fillRect/>
          </a:stretch>
        </p:blipFill>
        <p:spPr>
          <a:xfrm>
            <a:off x="9454529" y="463512"/>
            <a:ext cx="1772609" cy="2505456"/>
          </a:xfrm>
          <a:prstGeom prst="rect">
            <a:avLst/>
          </a:prstGeom>
        </p:spPr>
      </p:pic>
      <p:sp>
        <p:nvSpPr>
          <p:cNvPr id="35" name="Rectangle 34">
            <a:extLst>
              <a:ext uri="{FF2B5EF4-FFF2-40B4-BE49-F238E27FC236}">
                <a16:creationId xmlns:a16="http://schemas.microsoft.com/office/drawing/2014/main" id="{F7EBE061-1992-40B1-8AE4-725528A032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3920" y="3396996"/>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screen shot of the cover of the new Disability Strategy Targeted Action Plan">
            <a:extLst>
              <a:ext uri="{FF2B5EF4-FFF2-40B4-BE49-F238E27FC236}">
                <a16:creationId xmlns:a16="http://schemas.microsoft.com/office/drawing/2014/main" id="{F17230F0-75E1-FE47-BA12-F1D03C19033A}"/>
              </a:ext>
            </a:extLst>
          </p:cNvPr>
          <p:cNvPicPr>
            <a:picLocks noChangeAspect="1"/>
          </p:cNvPicPr>
          <p:nvPr/>
        </p:nvPicPr>
        <p:blipFill>
          <a:blip r:embed="rId4"/>
          <a:stretch>
            <a:fillRect/>
          </a:stretch>
        </p:blipFill>
        <p:spPr>
          <a:xfrm>
            <a:off x="5678927" y="3861279"/>
            <a:ext cx="1778873" cy="2505456"/>
          </a:xfrm>
          <a:prstGeom prst="rect">
            <a:avLst/>
          </a:prstGeom>
        </p:spPr>
      </p:pic>
      <p:pic>
        <p:nvPicPr>
          <p:cNvPr id="16" name="Content Placeholder 4" descr="Screen shot of the National Disaster Risk Reduction Framework cover page">
            <a:extLst>
              <a:ext uri="{FF2B5EF4-FFF2-40B4-BE49-F238E27FC236}">
                <a16:creationId xmlns:a16="http://schemas.microsoft.com/office/drawing/2014/main" id="{E3791FF1-5117-B446-810B-D416657FBEC2}"/>
              </a:ext>
            </a:extLst>
          </p:cNvPr>
          <p:cNvPicPr>
            <a:picLocks noChangeAspect="1"/>
          </p:cNvPicPr>
          <p:nvPr/>
        </p:nvPicPr>
        <p:blipFill rotWithShape="1">
          <a:blip r:embed="rId5"/>
          <a:srcRect l="4797"/>
          <a:stretch/>
        </p:blipFill>
        <p:spPr>
          <a:xfrm>
            <a:off x="9494063" y="3861279"/>
            <a:ext cx="1693541" cy="2505456"/>
          </a:xfrm>
          <a:prstGeom prst="rect">
            <a:avLst/>
          </a:prstGeom>
        </p:spPr>
      </p:pic>
    </p:spTree>
    <p:extLst>
      <p:ext uri="{BB962C8B-B14F-4D97-AF65-F5344CB8AC3E}">
        <p14:creationId xmlns:p14="http://schemas.microsoft.com/office/powerpoint/2010/main" val="29003325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2526924-84D3-45FB-A5FE-62D8FCBF5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C2A6256-1DD0-4E4B-A8B3-9A711B4DB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1760540-185E-4652-BFD2-9B362EF3B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93E232-A3A4-B048-8CBC-1130A79A8253}"/>
              </a:ext>
            </a:extLst>
          </p:cNvPr>
          <p:cNvSpPr>
            <a:spLocks noGrp="1"/>
          </p:cNvSpPr>
          <p:nvPr>
            <p:ph type="title"/>
          </p:nvPr>
        </p:nvSpPr>
        <p:spPr>
          <a:xfrm>
            <a:off x="1535371" y="1044054"/>
            <a:ext cx="10013709" cy="1030360"/>
          </a:xfrm>
        </p:spPr>
        <p:txBody>
          <a:bodyPr>
            <a:normAutofit/>
          </a:bodyPr>
          <a:lstStyle/>
          <a:p>
            <a:r>
              <a:rPr lang="en-US" dirty="0">
                <a:solidFill>
                  <a:schemeClr val="bg1"/>
                </a:solidFill>
              </a:rPr>
              <a:t>Shared but Defined Responsibilities</a:t>
            </a:r>
          </a:p>
        </p:txBody>
      </p:sp>
      <p:sp>
        <p:nvSpPr>
          <p:cNvPr id="15" name="Rectangle 14">
            <a:extLst>
              <a:ext uri="{FF2B5EF4-FFF2-40B4-BE49-F238E27FC236}">
                <a16:creationId xmlns:a16="http://schemas.microsoft.com/office/drawing/2014/main" id="{729789F4-85C1-41A0-83EB-992E22210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D9D367D-6DD2-4A7C-8918-0DCAC2975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2">
            <a:extLst>
              <a:ext uri="{FF2B5EF4-FFF2-40B4-BE49-F238E27FC236}">
                <a16:creationId xmlns:a16="http://schemas.microsoft.com/office/drawing/2014/main" id="{FAB276E3-D241-47D9-98DE-EFCC9A7E3239}"/>
              </a:ext>
            </a:extLst>
          </p:cNvPr>
          <p:cNvGraphicFramePr>
            <a:graphicFrameLocks noGrp="1"/>
          </p:cNvGraphicFramePr>
          <p:nvPr>
            <p:ph idx="1"/>
            <p:extLst>
              <p:ext uri="{D42A27DB-BD31-4B8C-83A1-F6EECF244321}">
                <p14:modId xmlns:p14="http://schemas.microsoft.com/office/powerpoint/2010/main" val="3394278822"/>
              </p:ext>
            </p:extLst>
          </p:nvPr>
        </p:nvGraphicFramePr>
        <p:xfrm>
          <a:off x="1713976" y="2887824"/>
          <a:ext cx="9835087" cy="3357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1578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4EE865D-5A59-4DD1-A94D-A8DBE4A9E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Figure describing the relationship between the policy and practice context for inclusive emergency planning. It shows the roles of local council, community and disabiltiy services and people with disability, family and carers in a complex system of interactions.">
            <a:extLst>
              <a:ext uri="{FF2B5EF4-FFF2-40B4-BE49-F238E27FC236}">
                <a16:creationId xmlns:a16="http://schemas.microsoft.com/office/drawing/2014/main" id="{9E5E6413-0434-4743-9744-4137F6356CED}"/>
              </a:ext>
            </a:extLst>
          </p:cNvPr>
          <p:cNvPicPr>
            <a:picLocks noChangeAspect="1"/>
          </p:cNvPicPr>
          <p:nvPr/>
        </p:nvPicPr>
        <p:blipFill>
          <a:blip r:embed="rId3"/>
          <a:stretch>
            <a:fillRect/>
          </a:stretch>
        </p:blipFill>
        <p:spPr>
          <a:xfrm>
            <a:off x="3245514" y="411669"/>
            <a:ext cx="5843025" cy="5609303"/>
          </a:xfrm>
          <a:prstGeom prst="rect">
            <a:avLst/>
          </a:prstGeom>
        </p:spPr>
      </p:pic>
      <p:sp>
        <p:nvSpPr>
          <p:cNvPr id="12" name="Rectangle 11">
            <a:extLst>
              <a:ext uri="{FF2B5EF4-FFF2-40B4-BE49-F238E27FC236}">
                <a16:creationId xmlns:a16="http://schemas.microsoft.com/office/drawing/2014/main" id="{2E23EFB5-5855-497F-AC57-6C1941487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84551"/>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8EA12E8-57B3-8649-8EBE-B0B544A2E814}"/>
              </a:ext>
            </a:extLst>
          </p:cNvPr>
          <p:cNvSpPr txBox="1"/>
          <p:nvPr/>
        </p:nvSpPr>
        <p:spPr>
          <a:xfrm>
            <a:off x="764447" y="1345747"/>
            <a:ext cx="1551569" cy="646331"/>
          </a:xfrm>
          <a:prstGeom prst="rect">
            <a:avLst/>
          </a:prstGeom>
          <a:noFill/>
        </p:spPr>
        <p:txBody>
          <a:bodyPr wrap="square" rtlCol="0">
            <a:spAutoFit/>
          </a:bodyPr>
          <a:lstStyle/>
          <a:p>
            <a:r>
              <a:rPr lang="en-US" dirty="0"/>
              <a:t>Policy Context</a:t>
            </a:r>
          </a:p>
        </p:txBody>
      </p:sp>
      <p:sp>
        <p:nvSpPr>
          <p:cNvPr id="7" name="TextBox 6">
            <a:extLst>
              <a:ext uri="{FF2B5EF4-FFF2-40B4-BE49-F238E27FC236}">
                <a16:creationId xmlns:a16="http://schemas.microsoft.com/office/drawing/2014/main" id="{8A66662D-A045-C34D-A6AB-9977483D4E62}"/>
              </a:ext>
            </a:extLst>
          </p:cNvPr>
          <p:cNvSpPr txBox="1"/>
          <p:nvPr/>
        </p:nvSpPr>
        <p:spPr>
          <a:xfrm>
            <a:off x="764447" y="4088947"/>
            <a:ext cx="1827424" cy="646331"/>
          </a:xfrm>
          <a:prstGeom prst="rect">
            <a:avLst/>
          </a:prstGeom>
          <a:noFill/>
        </p:spPr>
        <p:txBody>
          <a:bodyPr wrap="square" rtlCol="0">
            <a:spAutoFit/>
          </a:bodyPr>
          <a:lstStyle/>
          <a:p>
            <a:r>
              <a:rPr lang="en-US" dirty="0"/>
              <a:t>Practice Context</a:t>
            </a:r>
          </a:p>
        </p:txBody>
      </p:sp>
      <p:sp>
        <p:nvSpPr>
          <p:cNvPr id="8" name="Left Brace 7">
            <a:extLst>
              <a:ext uri="{FF2B5EF4-FFF2-40B4-BE49-F238E27FC236}">
                <a16:creationId xmlns:a16="http://schemas.microsoft.com/office/drawing/2014/main" id="{4C5B273F-5738-DA49-99B9-50C241605081}"/>
              </a:ext>
            </a:extLst>
          </p:cNvPr>
          <p:cNvSpPr/>
          <p:nvPr/>
        </p:nvSpPr>
        <p:spPr>
          <a:xfrm>
            <a:off x="2166425" y="638716"/>
            <a:ext cx="771661" cy="2133759"/>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Left Brace 10">
            <a:extLst>
              <a:ext uri="{FF2B5EF4-FFF2-40B4-BE49-F238E27FC236}">
                <a16:creationId xmlns:a16="http://schemas.microsoft.com/office/drawing/2014/main" id="{A9D3BFDF-0729-0E4C-B23A-83F6E18C6C2D}"/>
              </a:ext>
            </a:extLst>
          </p:cNvPr>
          <p:cNvSpPr/>
          <p:nvPr/>
        </p:nvSpPr>
        <p:spPr>
          <a:xfrm>
            <a:off x="2166425" y="3154869"/>
            <a:ext cx="771661" cy="2331531"/>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Rectangle 8">
            <a:extLst>
              <a:ext uri="{FF2B5EF4-FFF2-40B4-BE49-F238E27FC236}">
                <a16:creationId xmlns:a16="http://schemas.microsoft.com/office/drawing/2014/main" id="{062DAFF8-DBE2-604D-B6C6-A83905024575}"/>
              </a:ext>
            </a:extLst>
          </p:cNvPr>
          <p:cNvSpPr/>
          <p:nvPr/>
        </p:nvSpPr>
        <p:spPr>
          <a:xfrm>
            <a:off x="3245514" y="4853353"/>
            <a:ext cx="4135902" cy="60656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65853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8" y="1767385"/>
            <a:ext cx="12188950" cy="436728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D40E49-AE35-FC47-BBFD-E821A29A359B}"/>
              </a:ext>
            </a:extLst>
          </p:cNvPr>
          <p:cNvSpPr>
            <a:spLocks noGrp="1"/>
          </p:cNvSpPr>
          <p:nvPr>
            <p:ph type="title"/>
          </p:nvPr>
        </p:nvSpPr>
        <p:spPr>
          <a:xfrm>
            <a:off x="642918" y="2138901"/>
            <a:ext cx="3411973" cy="3635693"/>
          </a:xfrm>
        </p:spPr>
        <p:txBody>
          <a:bodyPr>
            <a:normAutofit/>
          </a:bodyPr>
          <a:lstStyle/>
          <a:p>
            <a:r>
              <a:rPr lang="en-US" sz="3100" dirty="0"/>
              <a:t>Disabled People’s Organisations</a:t>
            </a:r>
          </a:p>
        </p:txBody>
      </p:sp>
      <p:sp>
        <p:nvSpPr>
          <p:cNvPr id="12" name="Rectangle 11">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6072" cy="180407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753806"/>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4CABA69-8568-4842-81EC-E4333E22372D}"/>
              </a:ext>
            </a:extLst>
          </p:cNvPr>
          <p:cNvSpPr>
            <a:spLocks noGrp="1"/>
          </p:cNvSpPr>
          <p:nvPr>
            <p:ph idx="1"/>
          </p:nvPr>
        </p:nvSpPr>
        <p:spPr>
          <a:xfrm>
            <a:off x="4794637" y="2138901"/>
            <a:ext cx="6754446" cy="3635693"/>
          </a:xfrm>
        </p:spPr>
        <p:txBody>
          <a:bodyPr>
            <a:normAutofit/>
          </a:bodyPr>
          <a:lstStyle/>
          <a:p>
            <a:r>
              <a:rPr lang="en-US" dirty="0"/>
              <a:t>REPRESENTATION</a:t>
            </a:r>
          </a:p>
          <a:p>
            <a:r>
              <a:rPr lang="en-US" dirty="0"/>
              <a:t>MEANINGFUL PARTICIPATION</a:t>
            </a:r>
          </a:p>
          <a:p>
            <a:r>
              <a:rPr lang="en-US" dirty="0"/>
              <a:t>SUPPORT</a:t>
            </a:r>
          </a:p>
          <a:p>
            <a:r>
              <a:rPr lang="en-US" dirty="0"/>
              <a:t>ADVOCACY</a:t>
            </a:r>
          </a:p>
        </p:txBody>
      </p:sp>
    </p:spTree>
    <p:extLst>
      <p:ext uri="{BB962C8B-B14F-4D97-AF65-F5344CB8AC3E}">
        <p14:creationId xmlns:p14="http://schemas.microsoft.com/office/powerpoint/2010/main" val="1400888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526924-84D3-45FB-A5FE-62D8FCBF5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C2A6256-1DD0-4E4B-A8B3-9A711B4DB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41760540-185E-4652-BFD2-9B362EF3B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4F9F331-3DC2-EF46-801A-76B0874675CB}"/>
              </a:ext>
            </a:extLst>
          </p:cNvPr>
          <p:cNvSpPr>
            <a:spLocks noGrp="1"/>
          </p:cNvSpPr>
          <p:nvPr>
            <p:ph type="title"/>
          </p:nvPr>
        </p:nvSpPr>
        <p:spPr>
          <a:xfrm>
            <a:off x="1535371" y="1044054"/>
            <a:ext cx="10013709" cy="1030360"/>
          </a:xfrm>
        </p:spPr>
        <p:txBody>
          <a:bodyPr>
            <a:normAutofit/>
          </a:bodyPr>
          <a:lstStyle/>
          <a:p>
            <a:r>
              <a:rPr lang="en-US" dirty="0">
                <a:solidFill>
                  <a:schemeClr val="bg1"/>
                </a:solidFill>
              </a:rPr>
              <a:t>Key Messages</a:t>
            </a:r>
          </a:p>
        </p:txBody>
      </p:sp>
      <p:sp>
        <p:nvSpPr>
          <p:cNvPr id="14" name="Rectangle 13">
            <a:extLst>
              <a:ext uri="{FF2B5EF4-FFF2-40B4-BE49-F238E27FC236}">
                <a16:creationId xmlns:a16="http://schemas.microsoft.com/office/drawing/2014/main" id="{729789F4-85C1-41A0-83EB-992E22210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9D9D367D-6DD2-4A7C-8918-0DCAC2975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0" name="Content Placeholder 2">
            <a:extLst>
              <a:ext uri="{FF2B5EF4-FFF2-40B4-BE49-F238E27FC236}">
                <a16:creationId xmlns:a16="http://schemas.microsoft.com/office/drawing/2014/main" id="{E3BCE053-7B14-4F37-A58E-964C1B132355}"/>
              </a:ext>
            </a:extLst>
          </p:cNvPr>
          <p:cNvGraphicFramePr>
            <a:graphicFrameLocks noGrp="1"/>
          </p:cNvGraphicFramePr>
          <p:nvPr>
            <p:ph idx="1"/>
            <p:extLst>
              <p:ext uri="{D42A27DB-BD31-4B8C-83A1-F6EECF244321}">
                <p14:modId xmlns:p14="http://schemas.microsoft.com/office/powerpoint/2010/main" val="2015551290"/>
              </p:ext>
            </p:extLst>
          </p:nvPr>
        </p:nvGraphicFramePr>
        <p:xfrm>
          <a:off x="1535371" y="2702257"/>
          <a:ext cx="9935571" cy="34261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7724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932FF329-3A87-4F66-BA01-91CD63C81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4420926"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White puzzle with one red piece">
            <a:extLst>
              <a:ext uri="{FF2B5EF4-FFF2-40B4-BE49-F238E27FC236}">
                <a16:creationId xmlns:a16="http://schemas.microsoft.com/office/drawing/2014/main" id="{E0635861-EEDD-4B44-897C-4859BA37EAC4}"/>
              </a:ext>
            </a:extLst>
          </p:cNvPr>
          <p:cNvPicPr>
            <a:picLocks noChangeAspect="1"/>
          </p:cNvPicPr>
          <p:nvPr/>
        </p:nvPicPr>
        <p:blipFill rotWithShape="1">
          <a:blip r:embed="rId3"/>
          <a:srcRect l="27539" r="25934"/>
          <a:stretch/>
        </p:blipFill>
        <p:spPr>
          <a:xfrm>
            <a:off x="20" y="719747"/>
            <a:ext cx="4458058" cy="5389675"/>
          </a:xfrm>
          <a:prstGeom prst="rect">
            <a:avLst/>
          </a:prstGeom>
        </p:spPr>
      </p:pic>
      <p:sp>
        <p:nvSpPr>
          <p:cNvPr id="26" name="Rectangle 25">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146359"/>
            <a:ext cx="4426072" cy="7116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748578"/>
            <a:ext cx="7765922" cy="54190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DF35ADF-C627-6B43-96F3-0C4EC2AE3672}"/>
              </a:ext>
            </a:extLst>
          </p:cNvPr>
          <p:cNvSpPr>
            <a:spLocks noGrp="1"/>
          </p:cNvSpPr>
          <p:nvPr>
            <p:ph type="title"/>
          </p:nvPr>
        </p:nvSpPr>
        <p:spPr>
          <a:xfrm>
            <a:off x="4919472" y="1056362"/>
            <a:ext cx="6627226" cy="1154102"/>
          </a:xfrm>
        </p:spPr>
        <p:txBody>
          <a:bodyPr>
            <a:normAutofit/>
          </a:bodyPr>
          <a:lstStyle/>
          <a:p>
            <a:r>
              <a:rPr lang="en-US" dirty="0"/>
              <a:t>Capability</a:t>
            </a:r>
          </a:p>
        </p:txBody>
      </p:sp>
      <p:sp>
        <p:nvSpPr>
          <p:cNvPr id="30" name="Rectangle 29">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25885BD-4B5E-0E45-9371-8A81ED2D420E}"/>
              </a:ext>
            </a:extLst>
          </p:cNvPr>
          <p:cNvSpPr>
            <a:spLocks noGrp="1"/>
          </p:cNvSpPr>
          <p:nvPr>
            <p:ph idx="1"/>
          </p:nvPr>
        </p:nvSpPr>
        <p:spPr>
          <a:xfrm>
            <a:off x="4921857" y="2268656"/>
            <a:ext cx="6627226" cy="3505938"/>
          </a:xfrm>
        </p:spPr>
        <p:txBody>
          <a:bodyPr anchor="t">
            <a:normAutofit lnSpcReduction="10000"/>
          </a:bodyPr>
          <a:lstStyle/>
          <a:p>
            <a:pPr algn="ctr"/>
            <a:r>
              <a:rPr lang="en-US" dirty="0"/>
              <a:t>Resources</a:t>
            </a:r>
          </a:p>
          <a:p>
            <a:pPr algn="ctr"/>
            <a:r>
              <a:rPr lang="en-US" dirty="0"/>
              <a:t> </a:t>
            </a:r>
          </a:p>
          <a:p>
            <a:pPr algn="ctr"/>
            <a:endParaRPr lang="en-US" dirty="0"/>
          </a:p>
          <a:p>
            <a:pPr algn="ctr"/>
            <a:r>
              <a:rPr lang="en-US" dirty="0"/>
              <a:t>Enabling Factors</a:t>
            </a:r>
          </a:p>
          <a:p>
            <a:pPr algn="ctr"/>
            <a:endParaRPr lang="en-US" dirty="0"/>
          </a:p>
          <a:p>
            <a:pPr algn="ctr"/>
            <a:endParaRPr lang="en-US" dirty="0"/>
          </a:p>
          <a:p>
            <a:pPr algn="ctr"/>
            <a:r>
              <a:rPr lang="en-US" dirty="0"/>
              <a:t>Safety and well-being in emergencies</a:t>
            </a:r>
          </a:p>
          <a:p>
            <a:endParaRPr lang="en-US" dirty="0"/>
          </a:p>
        </p:txBody>
      </p:sp>
      <p:sp>
        <p:nvSpPr>
          <p:cNvPr id="32" name="Rectangle 31">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own Arrow 3">
            <a:extLst>
              <a:ext uri="{FF2B5EF4-FFF2-40B4-BE49-F238E27FC236}">
                <a16:creationId xmlns:a16="http://schemas.microsoft.com/office/drawing/2014/main" id="{F77CF000-D7E9-A443-A2DD-49C0E355CEB4}"/>
              </a:ext>
            </a:extLst>
          </p:cNvPr>
          <p:cNvSpPr/>
          <p:nvPr/>
        </p:nvSpPr>
        <p:spPr>
          <a:xfrm>
            <a:off x="7861126" y="4313635"/>
            <a:ext cx="743918" cy="67415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Add with solid fill">
            <a:extLst>
              <a:ext uri="{FF2B5EF4-FFF2-40B4-BE49-F238E27FC236}">
                <a16:creationId xmlns:a16="http://schemas.microsoft.com/office/drawing/2014/main" id="{F88B5312-2814-9D44-9CB2-9A347B20DD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81238" y="3009475"/>
            <a:ext cx="503694" cy="503694"/>
          </a:xfrm>
          <a:prstGeom prst="rect">
            <a:avLst/>
          </a:prstGeom>
        </p:spPr>
      </p:pic>
    </p:spTree>
    <p:extLst>
      <p:ext uri="{BB962C8B-B14F-4D97-AF65-F5344CB8AC3E}">
        <p14:creationId xmlns:p14="http://schemas.microsoft.com/office/powerpoint/2010/main" val="16508947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35" y="758246"/>
            <a:ext cx="4658480" cy="538631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FDB5D5F-C5BA-CC42-A5D6-902F622EB50E}"/>
              </a:ext>
            </a:extLst>
          </p:cNvPr>
          <p:cNvSpPr>
            <a:spLocks noGrp="1"/>
          </p:cNvSpPr>
          <p:nvPr>
            <p:ph type="title"/>
          </p:nvPr>
        </p:nvSpPr>
        <p:spPr>
          <a:xfrm>
            <a:off x="642918" y="1072110"/>
            <a:ext cx="3611029" cy="1862345"/>
          </a:xfrm>
        </p:spPr>
        <p:txBody>
          <a:bodyPr>
            <a:normAutofit/>
          </a:bodyPr>
          <a:lstStyle/>
          <a:p>
            <a:r>
              <a:rPr lang="en-US" dirty="0"/>
              <a:t>Enablers</a:t>
            </a:r>
          </a:p>
        </p:txBody>
      </p:sp>
      <p:sp>
        <p:nvSpPr>
          <p:cNvPr id="14" name="Rectangle 13">
            <a:extLst>
              <a:ext uri="{FF2B5EF4-FFF2-40B4-BE49-F238E27FC236}">
                <a16:creationId xmlns:a16="http://schemas.microsoft.com/office/drawing/2014/main" id="{2060C0F7-61A6-4E64-A77E-AFBD81127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84060" y="0"/>
            <a:ext cx="7507940" cy="76522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5A54690-CEE7-FB4B-841B-798B052F62F2}"/>
              </a:ext>
            </a:extLst>
          </p:cNvPr>
          <p:cNvSpPr>
            <a:spLocks noGrp="1"/>
          </p:cNvSpPr>
          <p:nvPr>
            <p:ph idx="1"/>
          </p:nvPr>
        </p:nvSpPr>
        <p:spPr>
          <a:xfrm>
            <a:off x="637874" y="2934455"/>
            <a:ext cx="3841136" cy="2840139"/>
          </a:xfrm>
        </p:spPr>
        <p:txBody>
          <a:bodyPr anchor="t">
            <a:normAutofit/>
          </a:bodyPr>
          <a:lstStyle/>
          <a:p>
            <a:pPr marL="342900" indent="-342900">
              <a:buAutoNum type="arabicPeriod"/>
            </a:pPr>
            <a:r>
              <a:rPr lang="en-US" dirty="0"/>
              <a:t>Representation</a:t>
            </a:r>
          </a:p>
          <a:p>
            <a:pPr marL="342900" indent="-342900">
              <a:buAutoNum type="arabicPeriod"/>
            </a:pPr>
            <a:r>
              <a:rPr lang="en-US" dirty="0"/>
              <a:t>Co-design</a:t>
            </a:r>
          </a:p>
          <a:p>
            <a:pPr marL="342900" indent="-342900">
              <a:buAutoNum type="arabicPeriod"/>
            </a:pPr>
            <a:r>
              <a:rPr lang="en-US" dirty="0"/>
              <a:t>Access and support</a:t>
            </a:r>
          </a:p>
          <a:p>
            <a:pPr marL="342900" indent="-342900">
              <a:buAutoNum type="arabicPeriod"/>
            </a:pPr>
            <a:r>
              <a:rPr lang="en-US" dirty="0"/>
              <a:t>Capacity development</a:t>
            </a:r>
          </a:p>
          <a:p>
            <a:pPr marL="342900" indent="-342900">
              <a:buAutoNum type="arabicPeriod"/>
            </a:pPr>
            <a:r>
              <a:rPr lang="en-US" dirty="0"/>
              <a:t>Responsibility</a:t>
            </a:r>
          </a:p>
        </p:txBody>
      </p:sp>
      <p:pic>
        <p:nvPicPr>
          <p:cNvPr id="5" name="Picture 4" descr="A group of people sitting around a table&#10;">
            <a:extLst>
              <a:ext uri="{FF2B5EF4-FFF2-40B4-BE49-F238E27FC236}">
                <a16:creationId xmlns:a16="http://schemas.microsoft.com/office/drawing/2014/main" id="{A24FB345-7F67-954D-B2B4-20692129395E}"/>
              </a:ext>
            </a:extLst>
          </p:cNvPr>
          <p:cNvPicPr>
            <a:picLocks noChangeAspect="1"/>
          </p:cNvPicPr>
          <p:nvPr/>
        </p:nvPicPr>
        <p:blipFill>
          <a:blip r:embed="rId3"/>
          <a:stretch>
            <a:fillRect/>
          </a:stretch>
        </p:blipFill>
        <p:spPr>
          <a:xfrm>
            <a:off x="5601898" y="1295962"/>
            <a:ext cx="5688101" cy="4266076"/>
          </a:xfrm>
          <a:prstGeom prst="rect">
            <a:avLst/>
          </a:prstGeom>
        </p:spPr>
      </p:pic>
      <p:sp>
        <p:nvSpPr>
          <p:cNvPr id="16" name="Rectangle 15">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 y="6144564"/>
            <a:ext cx="4656246" cy="7134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15122" y="6167615"/>
            <a:ext cx="747382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6241"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713436"/>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50144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4E7B50-D68C-43EB-930F-EA442A13A9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611DA2B-4CF7-4A57-82AC-FA120DE44D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037230"/>
            <a:ext cx="9158373" cy="507517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5A4494C-B2C8-9F48-800B-42857298A962}"/>
              </a:ext>
            </a:extLst>
          </p:cNvPr>
          <p:cNvSpPr>
            <a:spLocks noGrp="1"/>
          </p:cNvSpPr>
          <p:nvPr>
            <p:ph type="title"/>
          </p:nvPr>
        </p:nvSpPr>
        <p:spPr>
          <a:xfrm>
            <a:off x="642918" y="1475399"/>
            <a:ext cx="7610536" cy="1140580"/>
          </a:xfrm>
        </p:spPr>
        <p:txBody>
          <a:bodyPr>
            <a:normAutofit/>
          </a:bodyPr>
          <a:lstStyle/>
          <a:p>
            <a:r>
              <a:rPr lang="en-US" dirty="0"/>
              <a:t>Recommendation 1</a:t>
            </a:r>
          </a:p>
        </p:txBody>
      </p:sp>
      <p:sp>
        <p:nvSpPr>
          <p:cNvPr id="12" name="Rectangle 11">
            <a:extLst>
              <a:ext uri="{FF2B5EF4-FFF2-40B4-BE49-F238E27FC236}">
                <a16:creationId xmlns:a16="http://schemas.microsoft.com/office/drawing/2014/main" id="{02822754-E01B-4742-88B9-BE0984BAF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4471" y="-4078"/>
            <a:ext cx="3027529"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5304E59-B4DC-4CA3-89F1-5C88000EB7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1420" y="6167615"/>
            <a:ext cx="3027529"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1CF7BFC-0A02-4106-88A8-CCC0D94445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405"/>
            <a:ext cx="9201530" cy="7345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C1079DE-42AC-4D2A-8027-2E9A51B36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4472" y="1052464"/>
            <a:ext cx="3027528" cy="5115151"/>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87C5BBA-BBE2-4821-96CF-38FC49570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2E3EE8F-F739-AB4C-B543-75C01C2C5BAE}"/>
              </a:ext>
            </a:extLst>
          </p:cNvPr>
          <p:cNvSpPr>
            <a:spLocks noGrp="1"/>
          </p:cNvSpPr>
          <p:nvPr>
            <p:ph idx="1"/>
          </p:nvPr>
        </p:nvSpPr>
        <p:spPr>
          <a:xfrm>
            <a:off x="787179" y="2743995"/>
            <a:ext cx="7610536" cy="3030599"/>
          </a:xfrm>
        </p:spPr>
        <p:txBody>
          <a:bodyPr anchor="t">
            <a:normAutofit/>
          </a:bodyPr>
          <a:lstStyle/>
          <a:p>
            <a:r>
              <a:rPr lang="en-US" dirty="0"/>
              <a:t>Build nationally consistent standards for including disability representation into all emergency management arrangements at all levels of government.</a:t>
            </a:r>
          </a:p>
        </p:txBody>
      </p:sp>
      <p:sp>
        <p:nvSpPr>
          <p:cNvPr id="22" name="Rectangle 21">
            <a:extLst>
              <a:ext uri="{FF2B5EF4-FFF2-40B4-BE49-F238E27FC236}">
                <a16:creationId xmlns:a16="http://schemas.microsoft.com/office/drawing/2014/main" id="{73167A8C-FFEF-4D1B-8459-E2BB5C04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CA3DFBE-30A6-4BDE-9238-14F3652B4F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1"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Badge 1 with solid fill">
            <a:extLst>
              <a:ext uri="{FF2B5EF4-FFF2-40B4-BE49-F238E27FC236}">
                <a16:creationId xmlns:a16="http://schemas.microsoft.com/office/drawing/2014/main" id="{CAA7560A-0D9E-FC41-B1C1-B10605C462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01291" y="2371110"/>
            <a:ext cx="1933604" cy="1933604"/>
          </a:xfrm>
          <a:prstGeom prst="rect">
            <a:avLst/>
          </a:prstGeom>
        </p:spPr>
      </p:pic>
    </p:spTree>
    <p:extLst>
      <p:ext uri="{BB962C8B-B14F-4D97-AF65-F5344CB8AC3E}">
        <p14:creationId xmlns:p14="http://schemas.microsoft.com/office/powerpoint/2010/main" val="1948696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4E7B50-D68C-43EB-930F-EA442A13A9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611DA2B-4CF7-4A57-82AC-FA120DE44D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037230"/>
            <a:ext cx="9158373" cy="507517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E2AC0D-E43E-DB45-A349-AF50BAB9AC4D}"/>
              </a:ext>
            </a:extLst>
          </p:cNvPr>
          <p:cNvSpPr>
            <a:spLocks noGrp="1"/>
          </p:cNvSpPr>
          <p:nvPr>
            <p:ph type="title"/>
          </p:nvPr>
        </p:nvSpPr>
        <p:spPr>
          <a:xfrm>
            <a:off x="642918" y="1475399"/>
            <a:ext cx="7610536" cy="1140580"/>
          </a:xfrm>
        </p:spPr>
        <p:txBody>
          <a:bodyPr>
            <a:normAutofit/>
          </a:bodyPr>
          <a:lstStyle/>
          <a:p>
            <a:r>
              <a:rPr lang="en-US" b="0" dirty="0"/>
              <a:t>Recommendation 2</a:t>
            </a:r>
          </a:p>
        </p:txBody>
      </p:sp>
      <p:sp>
        <p:nvSpPr>
          <p:cNvPr id="12" name="Rectangle 11">
            <a:extLst>
              <a:ext uri="{FF2B5EF4-FFF2-40B4-BE49-F238E27FC236}">
                <a16:creationId xmlns:a16="http://schemas.microsoft.com/office/drawing/2014/main" id="{02822754-E01B-4742-88B9-BE0984BAF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4471" y="-4078"/>
            <a:ext cx="3027529"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5304E59-B4DC-4CA3-89F1-5C88000EB7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1420" y="6167615"/>
            <a:ext cx="3027529"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1CF7BFC-0A02-4106-88A8-CCC0D94445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405"/>
            <a:ext cx="9201530" cy="7345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C1079DE-42AC-4D2A-8027-2E9A51B36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4472" y="1052464"/>
            <a:ext cx="3027528" cy="5115151"/>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87C5BBA-BBE2-4821-96CF-38FC49570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E178FEB-78A0-D846-B3E0-92F70418B2C1}"/>
              </a:ext>
            </a:extLst>
          </p:cNvPr>
          <p:cNvSpPr>
            <a:spLocks noGrp="1"/>
          </p:cNvSpPr>
          <p:nvPr>
            <p:ph idx="1"/>
          </p:nvPr>
        </p:nvSpPr>
        <p:spPr>
          <a:xfrm>
            <a:off x="787179" y="2743995"/>
            <a:ext cx="7610536" cy="3030599"/>
          </a:xfrm>
        </p:spPr>
        <p:txBody>
          <a:bodyPr anchor="t">
            <a:normAutofit fontScale="85000" lnSpcReduction="20000"/>
          </a:bodyPr>
          <a:lstStyle/>
          <a:p>
            <a:r>
              <a:rPr lang="en-US" dirty="0"/>
              <a:t>Actively engage with people with disability in research to co-design tools for:</a:t>
            </a:r>
          </a:p>
          <a:p>
            <a:pPr marL="285750" indent="-285750">
              <a:buFontTx/>
              <a:buChar char="-"/>
            </a:pPr>
            <a:r>
              <a:rPr lang="en-US" dirty="0"/>
              <a:t>Gathering data and evidence on the extra support needs of people with disability in emergencies,</a:t>
            </a:r>
          </a:p>
          <a:p>
            <a:pPr marL="285750" indent="-285750">
              <a:buFontTx/>
              <a:buChar char="-"/>
            </a:pPr>
            <a:r>
              <a:rPr lang="en-US" dirty="0"/>
              <a:t>Planning for how extra supports will be resourced, supported and managed, </a:t>
            </a:r>
          </a:p>
          <a:p>
            <a:pPr marL="285750" indent="-285750">
              <a:buFontTx/>
              <a:buChar char="-"/>
            </a:pPr>
            <a:r>
              <a:rPr lang="en-US" dirty="0"/>
              <a:t>Evaluating the impact of those extra supports on the safety and well-being of people with disability in emergencies</a:t>
            </a:r>
          </a:p>
          <a:p>
            <a:pPr marL="285750" indent="-285750">
              <a:buFontTx/>
              <a:buChar char="-"/>
            </a:pPr>
            <a:endParaRPr lang="en-US" dirty="0"/>
          </a:p>
        </p:txBody>
      </p:sp>
      <p:sp>
        <p:nvSpPr>
          <p:cNvPr id="22" name="Rectangle 21">
            <a:extLst>
              <a:ext uri="{FF2B5EF4-FFF2-40B4-BE49-F238E27FC236}">
                <a16:creationId xmlns:a16="http://schemas.microsoft.com/office/drawing/2014/main" id="{73167A8C-FFEF-4D1B-8459-E2BB5C04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CA3DFBE-30A6-4BDE-9238-14F3652B4F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1"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Badge 2 with solid fill">
            <a:extLst>
              <a:ext uri="{FF2B5EF4-FFF2-40B4-BE49-F238E27FC236}">
                <a16:creationId xmlns:a16="http://schemas.microsoft.com/office/drawing/2014/main" id="{10631940-2F97-1146-A101-B021FBC88A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14851" y="2418940"/>
            <a:ext cx="1934306" cy="1934306"/>
          </a:xfrm>
          <a:prstGeom prst="rect">
            <a:avLst/>
          </a:prstGeom>
        </p:spPr>
      </p:pic>
    </p:spTree>
    <p:extLst>
      <p:ext uri="{BB962C8B-B14F-4D97-AF65-F5344CB8AC3E}">
        <p14:creationId xmlns:p14="http://schemas.microsoft.com/office/powerpoint/2010/main" val="38179131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4E7B50-D68C-43EB-930F-EA442A13A9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611DA2B-4CF7-4A57-82AC-FA120DE44D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037230"/>
            <a:ext cx="9158373" cy="507517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4F57D6-F5C0-8544-96D8-25034386E9BF}"/>
              </a:ext>
            </a:extLst>
          </p:cNvPr>
          <p:cNvSpPr>
            <a:spLocks noGrp="1"/>
          </p:cNvSpPr>
          <p:nvPr>
            <p:ph type="title"/>
          </p:nvPr>
        </p:nvSpPr>
        <p:spPr>
          <a:xfrm>
            <a:off x="642918" y="1475399"/>
            <a:ext cx="7610536" cy="1140580"/>
          </a:xfrm>
        </p:spPr>
        <p:txBody>
          <a:bodyPr>
            <a:normAutofit/>
          </a:bodyPr>
          <a:lstStyle/>
          <a:p>
            <a:r>
              <a:rPr lang="en-US" b="0" dirty="0"/>
              <a:t>Recommendation 3</a:t>
            </a:r>
          </a:p>
        </p:txBody>
      </p:sp>
      <p:sp>
        <p:nvSpPr>
          <p:cNvPr id="12" name="Rectangle 11">
            <a:extLst>
              <a:ext uri="{FF2B5EF4-FFF2-40B4-BE49-F238E27FC236}">
                <a16:creationId xmlns:a16="http://schemas.microsoft.com/office/drawing/2014/main" id="{02822754-E01B-4742-88B9-BE0984BAF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4471" y="-4078"/>
            <a:ext cx="3027529"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5304E59-B4DC-4CA3-89F1-5C88000EB7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1420" y="6167615"/>
            <a:ext cx="3027529"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1CF7BFC-0A02-4106-88A8-CCC0D94445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405"/>
            <a:ext cx="9201530" cy="7345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C1079DE-42AC-4D2A-8027-2E9A51B36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4472" y="1052464"/>
            <a:ext cx="3027528" cy="5115151"/>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87C5BBA-BBE2-4821-96CF-38FC49570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AC5712D-6AFB-044D-90FA-A6DD0D670B58}"/>
              </a:ext>
            </a:extLst>
          </p:cNvPr>
          <p:cNvSpPr>
            <a:spLocks noGrp="1"/>
          </p:cNvSpPr>
          <p:nvPr>
            <p:ph idx="1"/>
          </p:nvPr>
        </p:nvSpPr>
        <p:spPr>
          <a:xfrm>
            <a:off x="787179" y="2743995"/>
            <a:ext cx="7610536" cy="3030599"/>
          </a:xfrm>
        </p:spPr>
        <p:txBody>
          <a:bodyPr anchor="t">
            <a:normAutofit/>
          </a:bodyPr>
          <a:lstStyle/>
          <a:p>
            <a:r>
              <a:rPr lang="en-US" dirty="0"/>
              <a:t>Provide resources, funding/support, and advocacy where needed for people with disability to self-assess their risks and tailor emergency preparedness to their support needs and situation.</a:t>
            </a:r>
          </a:p>
        </p:txBody>
      </p:sp>
      <p:sp>
        <p:nvSpPr>
          <p:cNvPr id="22" name="Rectangle 21">
            <a:extLst>
              <a:ext uri="{FF2B5EF4-FFF2-40B4-BE49-F238E27FC236}">
                <a16:creationId xmlns:a16="http://schemas.microsoft.com/office/drawing/2014/main" id="{73167A8C-FFEF-4D1B-8459-E2BB5C04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CA3DFBE-30A6-4BDE-9238-14F3652B4F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1"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Badge 3 with solid fill">
            <a:extLst>
              <a:ext uri="{FF2B5EF4-FFF2-40B4-BE49-F238E27FC236}">
                <a16:creationId xmlns:a16="http://schemas.microsoft.com/office/drawing/2014/main" id="{B1ABFA85-7B47-314A-8136-42F330ED84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41336" y="2286795"/>
            <a:ext cx="1907746" cy="1907746"/>
          </a:xfrm>
          <a:prstGeom prst="rect">
            <a:avLst/>
          </a:prstGeom>
        </p:spPr>
      </p:pic>
    </p:spTree>
    <p:extLst>
      <p:ext uri="{BB962C8B-B14F-4D97-AF65-F5344CB8AC3E}">
        <p14:creationId xmlns:p14="http://schemas.microsoft.com/office/powerpoint/2010/main" val="344850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D000C23-E7C4-47A4-959E-D03967B32E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erson taking a selfie in a car&#10;&#10;Description automatically generated">
            <a:extLst>
              <a:ext uri="{FF2B5EF4-FFF2-40B4-BE49-F238E27FC236}">
                <a16:creationId xmlns:a16="http://schemas.microsoft.com/office/drawing/2014/main" id="{8B9F8B93-A01E-774A-9C3A-6D6A9BD6E53A}"/>
              </a:ext>
            </a:extLst>
          </p:cNvPr>
          <p:cNvPicPr>
            <a:picLocks noChangeAspect="1"/>
          </p:cNvPicPr>
          <p:nvPr/>
        </p:nvPicPr>
        <p:blipFill rotWithShape="1">
          <a:blip r:embed="rId3"/>
          <a:srcRect t="12369" r="1" b="6488"/>
          <a:stretch/>
        </p:blipFill>
        <p:spPr>
          <a:xfrm>
            <a:off x="-1" y="10"/>
            <a:ext cx="4677553" cy="3396984"/>
          </a:xfrm>
          <a:prstGeom prst="rect">
            <a:avLst/>
          </a:prstGeom>
        </p:spPr>
      </p:pic>
      <p:pic>
        <p:nvPicPr>
          <p:cNvPr id="7" name="Picture 6" descr="A person in a dark room&#10;&#10;Description automatically generated">
            <a:extLst>
              <a:ext uri="{FF2B5EF4-FFF2-40B4-BE49-F238E27FC236}">
                <a16:creationId xmlns:a16="http://schemas.microsoft.com/office/drawing/2014/main" id="{C63C457D-C583-0D4B-96A9-D0E834A9610E}"/>
              </a:ext>
            </a:extLst>
          </p:cNvPr>
          <p:cNvPicPr>
            <a:picLocks noChangeAspect="1"/>
          </p:cNvPicPr>
          <p:nvPr/>
        </p:nvPicPr>
        <p:blipFill rotWithShape="1">
          <a:blip r:embed="rId4"/>
          <a:srcRect r="20860" b="-1"/>
          <a:stretch/>
        </p:blipFill>
        <p:spPr>
          <a:xfrm>
            <a:off x="-1217" y="3429000"/>
            <a:ext cx="4678773" cy="3429000"/>
          </a:xfrm>
          <a:prstGeom prst="rect">
            <a:avLst/>
          </a:prstGeom>
        </p:spPr>
      </p:pic>
      <p:sp>
        <p:nvSpPr>
          <p:cNvPr id="19" name="Rectangle 18">
            <a:extLst>
              <a:ext uri="{FF2B5EF4-FFF2-40B4-BE49-F238E27FC236}">
                <a16:creationId xmlns:a16="http://schemas.microsoft.com/office/drawing/2014/main" id="{80A17507-890B-423E-9E12-BCDC9049D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1655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E8B0F70A-99FB-43EE-922F-C3C1DF8CB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7552" y="0"/>
            <a:ext cx="751444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5339CA27-1B4E-4005-9597-6F77252D4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96996"/>
            <a:ext cx="461772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EDE23479-1F67-A249-8F7A-E51A58050F42}"/>
              </a:ext>
            </a:extLst>
          </p:cNvPr>
          <p:cNvSpPr txBox="1"/>
          <p:nvPr/>
        </p:nvSpPr>
        <p:spPr>
          <a:xfrm>
            <a:off x="5288736" y="586569"/>
            <a:ext cx="6172412" cy="3767496"/>
          </a:xfrm>
          <a:prstGeom prst="rect">
            <a:avLst/>
          </a:prstGeom>
        </p:spPr>
        <p:txBody>
          <a:bodyPr vert="horz" lIns="109728" tIns="109728" rIns="109728" bIns="91440" rtlCol="0" anchor="t">
            <a:normAutofit/>
          </a:bodyPr>
          <a:lstStyle/>
          <a:p>
            <a:pPr>
              <a:lnSpc>
                <a:spcPct val="140000"/>
              </a:lnSpc>
              <a:spcBef>
                <a:spcPts val="930"/>
              </a:spcBef>
              <a:buFont typeface="Corbel" panose="020B0503020204020204" pitchFamily="34" charset="0"/>
            </a:pPr>
            <a:r>
              <a:rPr lang="en-US" sz="3600" spc="150" dirty="0">
                <a:solidFill>
                  <a:schemeClr val="tx1">
                    <a:lumMod val="75000"/>
                    <a:lumOff val="25000"/>
                  </a:schemeClr>
                </a:solidFill>
              </a:rPr>
              <a:t>DISPROPORTIONATE RISK</a:t>
            </a:r>
          </a:p>
        </p:txBody>
      </p:sp>
      <p:sp>
        <p:nvSpPr>
          <p:cNvPr id="2" name="TextBox 1">
            <a:extLst>
              <a:ext uri="{FF2B5EF4-FFF2-40B4-BE49-F238E27FC236}">
                <a16:creationId xmlns:a16="http://schemas.microsoft.com/office/drawing/2014/main" id="{8A94FC18-5947-EF4E-A485-43555406BDB2}"/>
              </a:ext>
            </a:extLst>
          </p:cNvPr>
          <p:cNvSpPr txBox="1"/>
          <p:nvPr/>
        </p:nvSpPr>
        <p:spPr>
          <a:xfrm>
            <a:off x="5013940" y="3154963"/>
            <a:ext cx="6841672" cy="2739211"/>
          </a:xfrm>
          <a:prstGeom prst="rect">
            <a:avLst/>
          </a:prstGeom>
          <a:noFill/>
        </p:spPr>
        <p:txBody>
          <a:bodyPr wrap="square" rtlCol="0">
            <a:spAutoFit/>
          </a:bodyPr>
          <a:lstStyle/>
          <a:p>
            <a:r>
              <a:rPr lang="en-AU" sz="1400" dirty="0"/>
              <a:t>People with disability:</a:t>
            </a:r>
          </a:p>
          <a:p>
            <a:r>
              <a:rPr lang="en-AU" sz="1400" dirty="0"/>
              <a:t> </a:t>
            </a:r>
          </a:p>
          <a:p>
            <a:pPr marL="285750" lvl="0" indent="-285750">
              <a:buFont typeface="Arial" panose="020B0604020202020204" pitchFamily="34" charset="0"/>
              <a:buChar char="•"/>
            </a:pPr>
            <a:r>
              <a:rPr lang="en-AU" sz="1400" dirty="0"/>
              <a:t>are two to four times more likely to die or be injured in a disaster than the general population.</a:t>
            </a:r>
          </a:p>
          <a:p>
            <a:pPr marL="285750" indent="-285750">
              <a:buFont typeface="Arial" panose="020B0604020202020204" pitchFamily="34" charset="0"/>
              <a:buChar char="•"/>
            </a:pPr>
            <a:endParaRPr lang="en-AU" sz="1400" dirty="0"/>
          </a:p>
          <a:p>
            <a:pPr marL="285750" lvl="0" indent="-285750">
              <a:buFont typeface="Arial" panose="020B0604020202020204" pitchFamily="34" charset="0"/>
              <a:buChar char="•"/>
            </a:pPr>
            <a:r>
              <a:rPr lang="en-AU" sz="1400" dirty="0"/>
              <a:t>experience higher risk of injury and loss of property;</a:t>
            </a:r>
          </a:p>
          <a:p>
            <a:pPr marL="285750" indent="-285750">
              <a:buFont typeface="Arial" panose="020B0604020202020204" pitchFamily="34" charset="0"/>
              <a:buChar char="•"/>
            </a:pPr>
            <a:endParaRPr lang="en-AU" sz="1400" dirty="0"/>
          </a:p>
          <a:p>
            <a:pPr marL="285750" lvl="0" indent="-285750">
              <a:buFont typeface="Arial" panose="020B0604020202020204" pitchFamily="34" charset="0"/>
              <a:buChar char="•"/>
            </a:pPr>
            <a:r>
              <a:rPr lang="en-AU" sz="1400" dirty="0"/>
              <a:t>have greater difficulty with evacuation and sheltering; and</a:t>
            </a:r>
          </a:p>
          <a:p>
            <a:pPr marL="285750" indent="-285750">
              <a:buFont typeface="Arial" panose="020B0604020202020204" pitchFamily="34" charset="0"/>
              <a:buChar char="•"/>
            </a:pPr>
            <a:endParaRPr lang="en-AU" sz="1400" dirty="0"/>
          </a:p>
          <a:p>
            <a:pPr marL="285750" lvl="0" indent="-285750">
              <a:buFont typeface="Arial" panose="020B0604020202020204" pitchFamily="34" charset="0"/>
              <a:buChar char="•"/>
            </a:pPr>
            <a:r>
              <a:rPr lang="en-AU" sz="1400" dirty="0"/>
              <a:t>require more intensive health and social services during and after disaster events</a:t>
            </a:r>
          </a:p>
          <a:p>
            <a:endParaRPr lang="en-US" dirty="0"/>
          </a:p>
        </p:txBody>
      </p:sp>
    </p:spTree>
    <p:extLst>
      <p:ext uri="{BB962C8B-B14F-4D97-AF65-F5344CB8AC3E}">
        <p14:creationId xmlns:p14="http://schemas.microsoft.com/office/powerpoint/2010/main" val="6812680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4E7B50-D68C-43EB-930F-EA442A13A9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611DA2B-4CF7-4A57-82AC-FA120DE44D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037230"/>
            <a:ext cx="9158373" cy="507517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AB5C572-723A-DA40-89C7-FFAC6AFE3FAD}"/>
              </a:ext>
            </a:extLst>
          </p:cNvPr>
          <p:cNvSpPr>
            <a:spLocks noGrp="1"/>
          </p:cNvSpPr>
          <p:nvPr>
            <p:ph type="title"/>
          </p:nvPr>
        </p:nvSpPr>
        <p:spPr>
          <a:xfrm>
            <a:off x="642918" y="1475399"/>
            <a:ext cx="7610536" cy="1140580"/>
          </a:xfrm>
        </p:spPr>
        <p:txBody>
          <a:bodyPr>
            <a:normAutofit/>
          </a:bodyPr>
          <a:lstStyle/>
          <a:p>
            <a:r>
              <a:rPr lang="en-US" b="0" dirty="0"/>
              <a:t>Recommendation 4</a:t>
            </a:r>
          </a:p>
        </p:txBody>
      </p:sp>
      <p:sp>
        <p:nvSpPr>
          <p:cNvPr id="12" name="Rectangle 11">
            <a:extLst>
              <a:ext uri="{FF2B5EF4-FFF2-40B4-BE49-F238E27FC236}">
                <a16:creationId xmlns:a16="http://schemas.microsoft.com/office/drawing/2014/main" id="{02822754-E01B-4742-88B9-BE0984BAF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4471" y="-4078"/>
            <a:ext cx="3027529"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5304E59-B4DC-4CA3-89F1-5C88000EB7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1420" y="6167615"/>
            <a:ext cx="3027529"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1CF7BFC-0A02-4106-88A8-CCC0D94445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405"/>
            <a:ext cx="9201530" cy="7345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C1079DE-42AC-4D2A-8027-2E9A51B36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4472" y="1052464"/>
            <a:ext cx="3027528" cy="5115151"/>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87C5BBA-BBE2-4821-96CF-38FC49570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624D632-CDDF-A949-BF86-80B67E6DBCFB}"/>
              </a:ext>
            </a:extLst>
          </p:cNvPr>
          <p:cNvSpPr>
            <a:spLocks noGrp="1"/>
          </p:cNvSpPr>
          <p:nvPr>
            <p:ph idx="1"/>
          </p:nvPr>
        </p:nvSpPr>
        <p:spPr>
          <a:xfrm>
            <a:off x="787179" y="2743995"/>
            <a:ext cx="7610536" cy="3030599"/>
          </a:xfrm>
        </p:spPr>
        <p:txBody>
          <a:bodyPr anchor="t">
            <a:normAutofit/>
          </a:bodyPr>
          <a:lstStyle/>
          <a:p>
            <a:r>
              <a:rPr lang="en-US" dirty="0"/>
              <a:t>Develop a nationally consistent approach to capacity development for service providers in person-centred emergency preparedness and service continuity planning.</a:t>
            </a:r>
          </a:p>
        </p:txBody>
      </p:sp>
      <p:sp>
        <p:nvSpPr>
          <p:cNvPr id="22" name="Rectangle 21">
            <a:extLst>
              <a:ext uri="{FF2B5EF4-FFF2-40B4-BE49-F238E27FC236}">
                <a16:creationId xmlns:a16="http://schemas.microsoft.com/office/drawing/2014/main" id="{73167A8C-FFEF-4D1B-8459-E2BB5C04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CA3DFBE-30A6-4BDE-9238-14F3652B4F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1"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Badge 4 with solid fill">
            <a:extLst>
              <a:ext uri="{FF2B5EF4-FFF2-40B4-BE49-F238E27FC236}">
                <a16:creationId xmlns:a16="http://schemas.microsoft.com/office/drawing/2014/main" id="{8F94A029-13C7-2540-9189-E728A746580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94758" y="2514600"/>
            <a:ext cx="1954324" cy="1954324"/>
          </a:xfrm>
          <a:prstGeom prst="rect">
            <a:avLst/>
          </a:prstGeom>
        </p:spPr>
      </p:pic>
    </p:spTree>
    <p:extLst>
      <p:ext uri="{BB962C8B-B14F-4D97-AF65-F5344CB8AC3E}">
        <p14:creationId xmlns:p14="http://schemas.microsoft.com/office/powerpoint/2010/main" val="22670565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4E7B50-D68C-43EB-930F-EA442A13A9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611DA2B-4CF7-4A57-82AC-FA120DE44D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037230"/>
            <a:ext cx="9158373" cy="507517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29CD7C-1880-1548-BF9C-BCFD924ABCF9}"/>
              </a:ext>
            </a:extLst>
          </p:cNvPr>
          <p:cNvSpPr>
            <a:spLocks noGrp="1"/>
          </p:cNvSpPr>
          <p:nvPr>
            <p:ph type="title"/>
          </p:nvPr>
        </p:nvSpPr>
        <p:spPr>
          <a:xfrm>
            <a:off x="642918" y="1475399"/>
            <a:ext cx="7610536" cy="1140580"/>
          </a:xfrm>
        </p:spPr>
        <p:txBody>
          <a:bodyPr>
            <a:normAutofit/>
          </a:bodyPr>
          <a:lstStyle/>
          <a:p>
            <a:r>
              <a:rPr lang="en-US" b="0" dirty="0"/>
              <a:t>Recommendation 5</a:t>
            </a:r>
          </a:p>
        </p:txBody>
      </p:sp>
      <p:sp>
        <p:nvSpPr>
          <p:cNvPr id="12" name="Rectangle 11">
            <a:extLst>
              <a:ext uri="{FF2B5EF4-FFF2-40B4-BE49-F238E27FC236}">
                <a16:creationId xmlns:a16="http://schemas.microsoft.com/office/drawing/2014/main" id="{02822754-E01B-4742-88B9-BE0984BAF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4471" y="-4078"/>
            <a:ext cx="3027529"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5304E59-B4DC-4CA3-89F1-5C88000EB7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1420" y="6167615"/>
            <a:ext cx="3027529"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1CF7BFC-0A02-4106-88A8-CCC0D94445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405"/>
            <a:ext cx="9201530" cy="7345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C1079DE-42AC-4D2A-8027-2E9A51B36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4472" y="1052464"/>
            <a:ext cx="3027528" cy="5115151"/>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87C5BBA-BBE2-4821-96CF-38FC49570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AC3DA65-F697-5544-9A41-0119DE9B293D}"/>
              </a:ext>
            </a:extLst>
          </p:cNvPr>
          <p:cNvSpPr>
            <a:spLocks noGrp="1"/>
          </p:cNvSpPr>
          <p:nvPr>
            <p:ph idx="1"/>
          </p:nvPr>
        </p:nvSpPr>
        <p:spPr>
          <a:xfrm>
            <a:off x="787179" y="2743995"/>
            <a:ext cx="7610536" cy="3030599"/>
          </a:xfrm>
        </p:spPr>
        <p:txBody>
          <a:bodyPr anchor="t">
            <a:normAutofit fontScale="92500" lnSpcReduction="10000"/>
          </a:bodyPr>
          <a:lstStyle/>
          <a:p>
            <a:r>
              <a:rPr lang="en-US" dirty="0"/>
              <a:t>Provide explicit policy guidance on:</a:t>
            </a:r>
          </a:p>
          <a:p>
            <a:pPr marL="285750" indent="-285750">
              <a:buFont typeface="Arial" panose="020B0604020202020204" pitchFamily="34" charset="0"/>
              <a:buChar char="•"/>
            </a:pPr>
            <a:r>
              <a:rPr lang="en-US" dirty="0"/>
              <a:t>who takes responsibility for the extra support needs of people with disability in emergency situations, </a:t>
            </a:r>
          </a:p>
          <a:p>
            <a:pPr marL="285750" indent="-285750">
              <a:buFont typeface="Arial" panose="020B0604020202020204" pitchFamily="34" charset="0"/>
              <a:buChar char="•"/>
            </a:pPr>
            <a:r>
              <a:rPr lang="en-US" dirty="0"/>
              <a:t>how that support should be organized before, during and after disaster, and </a:t>
            </a:r>
          </a:p>
          <a:p>
            <a:pPr marL="285750" indent="-285750">
              <a:buFont typeface="Arial" panose="020B0604020202020204" pitchFamily="34" charset="0"/>
              <a:buChar char="•"/>
            </a:pPr>
            <a:r>
              <a:rPr lang="en-US" dirty="0"/>
              <a:t>how the responsibilities of different stakeholders will be guided, and outcomes measured.</a:t>
            </a:r>
          </a:p>
        </p:txBody>
      </p:sp>
      <p:sp>
        <p:nvSpPr>
          <p:cNvPr id="22" name="Rectangle 21">
            <a:extLst>
              <a:ext uri="{FF2B5EF4-FFF2-40B4-BE49-F238E27FC236}">
                <a16:creationId xmlns:a16="http://schemas.microsoft.com/office/drawing/2014/main" id="{73167A8C-FFEF-4D1B-8459-E2BB5C04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CA3DFBE-30A6-4BDE-9238-14F3652B4F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1"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Badge 5 with solid fill">
            <a:extLst>
              <a:ext uri="{FF2B5EF4-FFF2-40B4-BE49-F238E27FC236}">
                <a16:creationId xmlns:a16="http://schemas.microsoft.com/office/drawing/2014/main" id="{B8E40BF2-AD64-3D4A-B26E-D465DD55CD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42812" y="2578608"/>
            <a:ext cx="1906270" cy="1906270"/>
          </a:xfrm>
          <a:prstGeom prst="rect">
            <a:avLst/>
          </a:prstGeom>
        </p:spPr>
      </p:pic>
    </p:spTree>
    <p:extLst>
      <p:ext uri="{BB962C8B-B14F-4D97-AF65-F5344CB8AC3E}">
        <p14:creationId xmlns:p14="http://schemas.microsoft.com/office/powerpoint/2010/main" val="17893203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EB1CCE3-FB1D-471C-9AFE-D20E81E64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003C6D7-639D-8746-A3C4-7A62F2BA2884}"/>
              </a:ext>
            </a:extLst>
          </p:cNvPr>
          <p:cNvSpPr>
            <a:spLocks noGrp="1"/>
          </p:cNvSpPr>
          <p:nvPr>
            <p:ph type="title"/>
          </p:nvPr>
        </p:nvSpPr>
        <p:spPr>
          <a:xfrm>
            <a:off x="1434622" y="1113327"/>
            <a:ext cx="4862811" cy="2019488"/>
          </a:xfrm>
        </p:spPr>
        <p:txBody>
          <a:bodyPr vert="horz" lIns="109728" tIns="109728" rIns="109728" bIns="91440" rtlCol="0" anchor="ctr">
            <a:normAutofit/>
          </a:bodyPr>
          <a:lstStyle/>
          <a:p>
            <a:r>
              <a:rPr lang="en-US" dirty="0">
                <a:solidFill>
                  <a:schemeClr val="bg1"/>
                </a:solidFill>
              </a:rPr>
              <a:t>Thank you</a:t>
            </a:r>
          </a:p>
        </p:txBody>
      </p:sp>
      <p:sp>
        <p:nvSpPr>
          <p:cNvPr id="15" name="Rectangle 14">
            <a:extLst>
              <a:ext uri="{FF2B5EF4-FFF2-40B4-BE49-F238E27FC236}">
                <a16:creationId xmlns:a16="http://schemas.microsoft.com/office/drawing/2014/main" id="{60F38E87-6AF8-4488-B608-9FA2F57B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CC3B76D-CC6E-42D0-8666-2A2164AB5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355896"/>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2BA9D6C-8214-4E25-AF8B-48762AD8D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9" y="3419903"/>
            <a:ext cx="5789163" cy="343809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BE9B8BD-472F-4F54-AC9D-101EE34969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871A14F-64B0-4CCE-900E-695C55EFF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2D871AF-FF17-0649-B20A-F45EFFA97849}"/>
              </a:ext>
            </a:extLst>
          </p:cNvPr>
          <p:cNvSpPr txBox="1"/>
          <p:nvPr/>
        </p:nvSpPr>
        <p:spPr>
          <a:xfrm>
            <a:off x="1434622" y="3707541"/>
            <a:ext cx="5117253" cy="2505801"/>
          </a:xfrm>
          <a:prstGeom prst="rect">
            <a:avLst/>
          </a:prstGeom>
        </p:spPr>
        <p:txBody>
          <a:bodyPr vert="horz" lIns="109728" tIns="109728" rIns="109728" bIns="91440" rtlCol="0" anchor="ctr">
            <a:normAutofit/>
          </a:bodyPr>
          <a:lstStyle/>
          <a:p>
            <a:pPr>
              <a:lnSpc>
                <a:spcPct val="140000"/>
              </a:lnSpc>
              <a:spcBef>
                <a:spcPts val="930"/>
              </a:spcBef>
              <a:buFont typeface="Corbel" panose="020B0503020204020204" pitchFamily="34" charset="0"/>
            </a:pPr>
            <a:r>
              <a:rPr lang="en-US" spc="150" dirty="0">
                <a:solidFill>
                  <a:srgbClr val="0070C0"/>
                </a:solidFill>
                <a:hlinkClick r:id="rId3">
                  <a:extLst>
                    <a:ext uri="{A12FA001-AC4F-418D-AE19-62706E023703}">
                      <ahyp:hlinkClr xmlns:ahyp="http://schemas.microsoft.com/office/drawing/2018/hyperlinkcolor" val="tx"/>
                    </a:ext>
                  </a:extLst>
                </a:hlinkClick>
              </a:rPr>
              <a:t>michelle.villeneuve@sydney.edu.au</a:t>
            </a:r>
            <a:endParaRPr lang="en-US" spc="150">
              <a:solidFill>
                <a:srgbClr val="0070C0"/>
              </a:solidFill>
            </a:endParaRPr>
          </a:p>
          <a:p>
            <a:pPr>
              <a:lnSpc>
                <a:spcPct val="140000"/>
              </a:lnSpc>
              <a:spcBef>
                <a:spcPts val="930"/>
              </a:spcBef>
              <a:buFont typeface="Corbel" panose="020B0503020204020204" pitchFamily="34" charset="0"/>
            </a:pPr>
            <a:endParaRPr lang="en-US" spc="150" dirty="0">
              <a:solidFill>
                <a:srgbClr val="0070C0"/>
              </a:solidFill>
            </a:endParaRPr>
          </a:p>
          <a:p>
            <a:pPr>
              <a:lnSpc>
                <a:spcPct val="140000"/>
              </a:lnSpc>
              <a:spcBef>
                <a:spcPts val="930"/>
              </a:spcBef>
              <a:buFont typeface="Corbel" panose="020B0503020204020204" pitchFamily="34" charset="0"/>
            </a:pPr>
            <a:r>
              <a:rPr lang="en-US" spc="150" dirty="0">
                <a:solidFill>
                  <a:srgbClr val="0070C0"/>
                </a:solidFill>
                <a:hlinkClick r:id="rId4">
                  <a:extLst>
                    <a:ext uri="{A12FA001-AC4F-418D-AE19-62706E023703}">
                      <ahyp:hlinkClr xmlns:ahyp="http://schemas.microsoft.com/office/drawing/2018/hyperlinkcolor" val="tx"/>
                    </a:ext>
                  </a:extLst>
                </a:hlinkClick>
              </a:rPr>
              <a:t>www.collaborating4inclusion.org</a:t>
            </a:r>
            <a:r>
              <a:rPr lang="en-US" spc="150" dirty="0">
                <a:solidFill>
                  <a:srgbClr val="0070C0"/>
                </a:solidFill>
              </a:rPr>
              <a:t> </a:t>
            </a:r>
          </a:p>
        </p:txBody>
      </p:sp>
      <p:sp>
        <p:nvSpPr>
          <p:cNvPr id="25" name="Rectangle 24">
            <a:extLst>
              <a:ext uri="{FF2B5EF4-FFF2-40B4-BE49-F238E27FC236}">
                <a16:creationId xmlns:a16="http://schemas.microsoft.com/office/drawing/2014/main" id="{0FDBC76A-295F-4635-A28D-ADA24F383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person smiling for the camera. Researcher Michelle Villeneuve">
            <a:extLst>
              <a:ext uri="{FF2B5EF4-FFF2-40B4-BE49-F238E27FC236}">
                <a16:creationId xmlns:a16="http://schemas.microsoft.com/office/drawing/2014/main" id="{C70AFF78-FA71-334C-A04D-E1649CDF0F12}"/>
              </a:ext>
            </a:extLst>
          </p:cNvPr>
          <p:cNvPicPr>
            <a:picLocks noGrp="1" noChangeAspect="1"/>
          </p:cNvPicPr>
          <p:nvPr>
            <p:ph idx="1"/>
          </p:nvPr>
        </p:nvPicPr>
        <p:blipFill rotWithShape="1">
          <a:blip r:embed="rId5"/>
          <a:srcRect l="3592" r="18626"/>
          <a:stretch/>
        </p:blipFill>
        <p:spPr>
          <a:xfrm>
            <a:off x="6857698" y="10"/>
            <a:ext cx="5334301" cy="6857990"/>
          </a:xfrm>
          <a:prstGeom prst="rect">
            <a:avLst/>
          </a:prstGeom>
        </p:spPr>
      </p:pic>
      <p:sp>
        <p:nvSpPr>
          <p:cNvPr id="7" name="TextBox 6">
            <a:extLst>
              <a:ext uri="{FF2B5EF4-FFF2-40B4-BE49-F238E27FC236}">
                <a16:creationId xmlns:a16="http://schemas.microsoft.com/office/drawing/2014/main" id="{0296401B-1964-3D41-AE69-0CABB00629F1}"/>
              </a:ext>
            </a:extLst>
          </p:cNvPr>
          <p:cNvSpPr txBox="1"/>
          <p:nvPr/>
        </p:nvSpPr>
        <p:spPr>
          <a:xfrm>
            <a:off x="1434620" y="3557567"/>
            <a:ext cx="1497503" cy="369332"/>
          </a:xfrm>
          <a:prstGeom prst="rect">
            <a:avLst/>
          </a:prstGeom>
          <a:noFill/>
        </p:spPr>
        <p:txBody>
          <a:bodyPr wrap="square" rtlCol="0">
            <a:spAutoFit/>
          </a:bodyPr>
          <a:lstStyle/>
          <a:p>
            <a:r>
              <a:rPr lang="en-US" dirty="0"/>
              <a:t>Contact:</a:t>
            </a:r>
          </a:p>
        </p:txBody>
      </p:sp>
    </p:spTree>
    <p:extLst>
      <p:ext uri="{BB962C8B-B14F-4D97-AF65-F5344CB8AC3E}">
        <p14:creationId xmlns:p14="http://schemas.microsoft.com/office/powerpoint/2010/main" val="2156387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22" name="Rectangle 21">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4" name="Rectangle 23">
            <a:extLst>
              <a:ext uri="{FF2B5EF4-FFF2-40B4-BE49-F238E27FC236}">
                <a16:creationId xmlns:a16="http://schemas.microsoft.com/office/drawing/2014/main" id="{EA164D6B-6878-4B9F-A2D0-985D39B17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Content Placeholder 10" descr="A bridge over a body of water&#10;&#10;Description automatically generated">
            <a:extLst>
              <a:ext uri="{FF2B5EF4-FFF2-40B4-BE49-F238E27FC236}">
                <a16:creationId xmlns:a16="http://schemas.microsoft.com/office/drawing/2014/main" id="{D38E3607-FD71-124B-9CFC-4DEB7CEC5CFD}"/>
              </a:ext>
            </a:extLst>
          </p:cNvPr>
          <p:cNvPicPr>
            <a:picLocks noGrp="1" noChangeAspect="1"/>
          </p:cNvPicPr>
          <p:nvPr>
            <p:ph idx="1"/>
          </p:nvPr>
        </p:nvPicPr>
        <p:blipFill rotWithShape="1">
          <a:blip r:embed="rId3"/>
          <a:srcRect b="15730"/>
          <a:stretch/>
        </p:blipFill>
        <p:spPr>
          <a:xfrm>
            <a:off x="643466" y="1301601"/>
            <a:ext cx="6216561" cy="3496827"/>
          </a:xfrm>
          <a:prstGeom prst="rect">
            <a:avLst/>
          </a:prstGeom>
        </p:spPr>
      </p:pic>
      <p:sp>
        <p:nvSpPr>
          <p:cNvPr id="26" name="Rectangle 25">
            <a:extLst>
              <a:ext uri="{FF2B5EF4-FFF2-40B4-BE49-F238E27FC236}">
                <a16:creationId xmlns:a16="http://schemas.microsoft.com/office/drawing/2014/main" id="{064738AB-B6BE-4867-889A-52CE4AC8D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5468" y="0"/>
            <a:ext cx="4603482" cy="611240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96BB27D6-7556-8A45-9BA3-90D8EC328466}"/>
              </a:ext>
            </a:extLst>
          </p:cNvPr>
          <p:cNvSpPr txBox="1"/>
          <p:nvPr/>
        </p:nvSpPr>
        <p:spPr>
          <a:xfrm>
            <a:off x="7758113" y="1709530"/>
            <a:ext cx="4190871" cy="2528515"/>
          </a:xfrm>
          <a:prstGeom prst="rect">
            <a:avLst/>
          </a:prstGeom>
        </p:spPr>
        <p:txBody>
          <a:bodyPr vert="horz" lIns="109728" tIns="109728" rIns="109728" bIns="91440" rtlCol="0" anchor="b">
            <a:normAutofit/>
          </a:bodyPr>
          <a:lstStyle/>
          <a:p>
            <a:pPr>
              <a:lnSpc>
                <a:spcPct val="125000"/>
              </a:lnSpc>
              <a:spcBef>
                <a:spcPct val="0"/>
              </a:spcBef>
              <a:spcAft>
                <a:spcPts val="600"/>
              </a:spcAft>
            </a:pPr>
            <a:r>
              <a:rPr lang="en-US" sz="3600" cap="all" spc="150" dirty="0">
                <a:solidFill>
                  <a:schemeClr val="tx2"/>
                </a:solidFill>
                <a:ea typeface="+mj-ea"/>
                <a:cs typeface="+mj-cs"/>
              </a:rPr>
              <a:t>vulnerability</a:t>
            </a:r>
          </a:p>
        </p:txBody>
      </p:sp>
      <p:sp>
        <p:nvSpPr>
          <p:cNvPr id="28" name="Rectangle 27">
            <a:extLst>
              <a:ext uri="{FF2B5EF4-FFF2-40B4-BE49-F238E27FC236}">
                <a16:creationId xmlns:a16="http://schemas.microsoft.com/office/drawing/2014/main" id="{57851D67-7085-40E2-B146-F91433A28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405"/>
            <a:ext cx="7534656" cy="71359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985AAE23-FCB6-4663-907C-0110B0FDC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5468" y="6167615"/>
            <a:ext cx="46034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9C969C2C-E7E3-4052-87D4-61E733EC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7C60369F-A41B-4D6E-8990-30E2715C5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1459"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7186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1" name="Rectangle 30">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932FF329-3A87-4F66-BA01-91CD63C81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4420926"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of Denise, a disability advocate standing in front of an evacuation centre&#10;">
            <a:extLst>
              <a:ext uri="{FF2B5EF4-FFF2-40B4-BE49-F238E27FC236}">
                <a16:creationId xmlns:a16="http://schemas.microsoft.com/office/drawing/2014/main" id="{CEA81DC4-8A3F-0A47-ADC5-A9FEF26EF669}"/>
              </a:ext>
            </a:extLst>
          </p:cNvPr>
          <p:cNvPicPr>
            <a:picLocks noChangeAspect="1"/>
          </p:cNvPicPr>
          <p:nvPr/>
        </p:nvPicPr>
        <p:blipFill rotWithShape="1">
          <a:blip r:embed="rId3"/>
          <a:srcRect r="24175" b="-3"/>
          <a:stretch/>
        </p:blipFill>
        <p:spPr>
          <a:xfrm>
            <a:off x="20" y="683815"/>
            <a:ext cx="4417854" cy="2723920"/>
          </a:xfrm>
          <a:prstGeom prst="rect">
            <a:avLst/>
          </a:prstGeom>
        </p:spPr>
      </p:pic>
      <p:pic>
        <p:nvPicPr>
          <p:cNvPr id="5" name="Picture 4" descr="A picture of a mobile phone and a photo of Delwyn, a resident of Lakes Entrance who was evacuated during Black Summer Bushfires">
            <a:extLst>
              <a:ext uri="{FF2B5EF4-FFF2-40B4-BE49-F238E27FC236}">
                <a16:creationId xmlns:a16="http://schemas.microsoft.com/office/drawing/2014/main" id="{0E0B0AEA-737B-B444-B5AD-F04C8D374171}"/>
              </a:ext>
            </a:extLst>
          </p:cNvPr>
          <p:cNvPicPr>
            <a:picLocks noChangeAspect="1"/>
          </p:cNvPicPr>
          <p:nvPr/>
        </p:nvPicPr>
        <p:blipFill rotWithShape="1">
          <a:blip r:embed="rId4"/>
          <a:srcRect l="5988" r="17916" b="1"/>
          <a:stretch/>
        </p:blipFill>
        <p:spPr>
          <a:xfrm>
            <a:off x="-14096" y="3391735"/>
            <a:ext cx="4458058" cy="2694836"/>
          </a:xfrm>
          <a:prstGeom prst="rect">
            <a:avLst/>
          </a:prstGeom>
        </p:spPr>
      </p:pic>
      <p:sp>
        <p:nvSpPr>
          <p:cNvPr id="35" name="Rectangle 34">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146359"/>
            <a:ext cx="4426072" cy="7116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748578"/>
            <a:ext cx="7765922" cy="54190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ECC59D3-5920-124F-B667-3E8CA8721F88}"/>
              </a:ext>
            </a:extLst>
          </p:cNvPr>
          <p:cNvSpPr txBox="1"/>
          <p:nvPr/>
        </p:nvSpPr>
        <p:spPr>
          <a:xfrm>
            <a:off x="4921857" y="2268656"/>
            <a:ext cx="6627226" cy="3505938"/>
          </a:xfrm>
          <a:prstGeom prst="rect">
            <a:avLst/>
          </a:prstGeom>
        </p:spPr>
        <p:txBody>
          <a:bodyPr vert="horz" lIns="109728" tIns="109728" rIns="109728" bIns="91440" rtlCol="0" anchor="t">
            <a:normAutofit/>
          </a:bodyPr>
          <a:lstStyle/>
          <a:p>
            <a:pPr>
              <a:lnSpc>
                <a:spcPct val="140000"/>
              </a:lnSpc>
              <a:spcBef>
                <a:spcPts val="930"/>
              </a:spcBef>
              <a:buFont typeface="Corbel" panose="020B0503020204020204" pitchFamily="34" charset="0"/>
            </a:pPr>
            <a:r>
              <a:rPr lang="en-US" sz="3600" spc="150" dirty="0">
                <a:solidFill>
                  <a:schemeClr val="tx1">
                    <a:lumMod val="75000"/>
                    <a:lumOff val="25000"/>
                  </a:schemeClr>
                </a:solidFill>
              </a:rPr>
              <a:t>SUPPORTED</a:t>
            </a:r>
          </a:p>
        </p:txBody>
      </p:sp>
      <p:sp>
        <p:nvSpPr>
          <p:cNvPr id="41" name="Rectangle 40">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54E07B90-9F6E-4593-8540-FD238BF52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382580"/>
            <a:ext cx="4443984"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97787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9D000C23-E7C4-47A4-959E-D03967B32E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screenshot of people on a videoconference">
            <a:extLst>
              <a:ext uri="{FF2B5EF4-FFF2-40B4-BE49-F238E27FC236}">
                <a16:creationId xmlns:a16="http://schemas.microsoft.com/office/drawing/2014/main" id="{B0362577-F75C-5F47-89EE-4E88C3464951}"/>
              </a:ext>
            </a:extLst>
          </p:cNvPr>
          <p:cNvPicPr>
            <a:picLocks noChangeAspect="1"/>
          </p:cNvPicPr>
          <p:nvPr/>
        </p:nvPicPr>
        <p:blipFill rotWithShape="1">
          <a:blip r:embed="rId3"/>
          <a:srcRect r="20294" b="-2"/>
          <a:stretch/>
        </p:blipFill>
        <p:spPr>
          <a:xfrm>
            <a:off x="699719" y="500633"/>
            <a:ext cx="3278113" cy="2395728"/>
          </a:xfrm>
          <a:prstGeom prst="rect">
            <a:avLst/>
          </a:prstGeom>
        </p:spPr>
      </p:pic>
      <p:sp>
        <p:nvSpPr>
          <p:cNvPr id="34" name="Rectangle 33">
            <a:extLst>
              <a:ext uri="{FF2B5EF4-FFF2-40B4-BE49-F238E27FC236}">
                <a16:creationId xmlns:a16="http://schemas.microsoft.com/office/drawing/2014/main" id="{80A17507-890B-423E-9E12-BCDC9049D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1655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5339CA27-1B4E-4005-9597-6F77252D4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96996"/>
            <a:ext cx="461772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Two people looking at the camera&#10;">
            <a:extLst>
              <a:ext uri="{FF2B5EF4-FFF2-40B4-BE49-F238E27FC236}">
                <a16:creationId xmlns:a16="http://schemas.microsoft.com/office/drawing/2014/main" id="{75F9B058-4F19-0A41-8FA6-B3AACB96B3EE}"/>
              </a:ext>
            </a:extLst>
          </p:cNvPr>
          <p:cNvPicPr>
            <a:picLocks noChangeAspect="1"/>
          </p:cNvPicPr>
          <p:nvPr/>
        </p:nvPicPr>
        <p:blipFill rotWithShape="1">
          <a:blip r:embed="rId4"/>
          <a:srcRect r="-2" b="20015"/>
          <a:stretch/>
        </p:blipFill>
        <p:spPr>
          <a:xfrm>
            <a:off x="548639" y="4306174"/>
            <a:ext cx="3579062" cy="1674652"/>
          </a:xfrm>
          <a:prstGeom prst="rect">
            <a:avLst/>
          </a:prstGeom>
        </p:spPr>
      </p:pic>
      <p:sp>
        <p:nvSpPr>
          <p:cNvPr id="38" name="Rectangle 37">
            <a:extLst>
              <a:ext uri="{FF2B5EF4-FFF2-40B4-BE49-F238E27FC236}">
                <a16:creationId xmlns:a16="http://schemas.microsoft.com/office/drawing/2014/main" id="{E8B0F70A-99FB-43EE-922F-C3C1DF8CB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7552" y="0"/>
            <a:ext cx="751444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D85580-1C05-804A-A521-F547D76DDE85}"/>
              </a:ext>
            </a:extLst>
          </p:cNvPr>
          <p:cNvSpPr>
            <a:spLocks noGrp="1"/>
          </p:cNvSpPr>
          <p:nvPr>
            <p:ph type="title"/>
          </p:nvPr>
        </p:nvSpPr>
        <p:spPr>
          <a:xfrm>
            <a:off x="5376668" y="673308"/>
            <a:ext cx="6172412" cy="1580890"/>
          </a:xfrm>
        </p:spPr>
        <p:txBody>
          <a:bodyPr>
            <a:normAutofit/>
          </a:bodyPr>
          <a:lstStyle/>
          <a:p>
            <a:r>
              <a:rPr lang="en-US" b="0" dirty="0"/>
              <a:t>EMPOWERED</a:t>
            </a:r>
          </a:p>
        </p:txBody>
      </p:sp>
      <p:sp>
        <p:nvSpPr>
          <p:cNvPr id="11" name="Content Placeholder 10">
            <a:extLst>
              <a:ext uri="{FF2B5EF4-FFF2-40B4-BE49-F238E27FC236}">
                <a16:creationId xmlns:a16="http://schemas.microsoft.com/office/drawing/2014/main" id="{ECC1E608-F192-4863-A4C7-A0AAC172814F}"/>
              </a:ext>
            </a:extLst>
          </p:cNvPr>
          <p:cNvSpPr>
            <a:spLocks noGrp="1"/>
          </p:cNvSpPr>
          <p:nvPr>
            <p:ph idx="1"/>
          </p:nvPr>
        </p:nvSpPr>
        <p:spPr>
          <a:xfrm>
            <a:off x="5376671" y="2353586"/>
            <a:ext cx="6172412" cy="3767496"/>
          </a:xfrm>
        </p:spPr>
        <p:txBody>
          <a:bodyPr anchor="t">
            <a:normAutofit/>
          </a:bodyPr>
          <a:lstStyle/>
          <a:p>
            <a:pPr marL="0" indent="0">
              <a:buNone/>
            </a:pPr>
            <a:endParaRPr lang="en-US" dirty="0">
              <a:hlinkClick r:id="rId5">
                <a:extLst>
                  <a:ext uri="{A12FA001-AC4F-418D-AE19-62706E023703}">
                    <ahyp:hlinkClr xmlns:ahyp="http://schemas.microsoft.com/office/drawing/2018/hyperlinkcolor" val="tx"/>
                  </a:ext>
                </a:extLst>
              </a:hlinkClick>
            </a:endParaRPr>
          </a:p>
          <a:p>
            <a:pPr marL="0" indent="0">
              <a:buNone/>
            </a:pPr>
            <a:endParaRPr lang="en-US" dirty="0"/>
          </a:p>
        </p:txBody>
      </p:sp>
    </p:spTree>
    <p:extLst>
      <p:ext uri="{BB962C8B-B14F-4D97-AF65-F5344CB8AC3E}">
        <p14:creationId xmlns:p14="http://schemas.microsoft.com/office/powerpoint/2010/main" val="2345790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group of people sitting around a table&#10;&#10;">
            <a:extLst>
              <a:ext uri="{FF2B5EF4-FFF2-40B4-BE49-F238E27FC236}">
                <a16:creationId xmlns:a16="http://schemas.microsoft.com/office/drawing/2014/main" id="{8D2286C5-F6EF-C04E-B2D9-C7F924D3E01F}"/>
              </a:ext>
            </a:extLst>
          </p:cNvPr>
          <p:cNvPicPr>
            <a:picLocks noChangeAspect="1"/>
          </p:cNvPicPr>
          <p:nvPr/>
        </p:nvPicPr>
        <p:blipFill rotWithShape="1">
          <a:blip r:embed="rId3"/>
          <a:srcRect l="11957" r="8040"/>
          <a:stretch/>
        </p:blipFill>
        <p:spPr>
          <a:xfrm>
            <a:off x="6858021" y="866792"/>
            <a:ext cx="2698992" cy="2530205"/>
          </a:xfrm>
          <a:prstGeom prst="rect">
            <a:avLst/>
          </a:prstGeom>
        </p:spPr>
      </p:pic>
      <p:pic>
        <p:nvPicPr>
          <p:cNvPr id="14" name="Content Placeholder 4" descr="An emergency services officer talking to a womman in wheelchair. Auslan interpreter supports their conversation">
            <a:extLst>
              <a:ext uri="{FF2B5EF4-FFF2-40B4-BE49-F238E27FC236}">
                <a16:creationId xmlns:a16="http://schemas.microsoft.com/office/drawing/2014/main" id="{4E7916D2-8070-DA47-ADC5-BD0D97552A3B}"/>
              </a:ext>
            </a:extLst>
          </p:cNvPr>
          <p:cNvPicPr>
            <a:picLocks noChangeAspect="1"/>
          </p:cNvPicPr>
          <p:nvPr/>
        </p:nvPicPr>
        <p:blipFill rotWithShape="1">
          <a:blip r:embed="rId4"/>
          <a:srcRect l="2724" r="18375" b="2"/>
          <a:stretch/>
        </p:blipFill>
        <p:spPr>
          <a:xfrm>
            <a:off x="9557017" y="912464"/>
            <a:ext cx="2633071" cy="2502861"/>
          </a:xfrm>
          <a:prstGeom prst="rect">
            <a:avLst/>
          </a:prstGeom>
        </p:spPr>
      </p:pic>
      <p:pic>
        <p:nvPicPr>
          <p:cNvPr id="16" name="Picture 15" descr="A person in wheelchair talking with state emergency officer">
            <a:extLst>
              <a:ext uri="{FF2B5EF4-FFF2-40B4-BE49-F238E27FC236}">
                <a16:creationId xmlns:a16="http://schemas.microsoft.com/office/drawing/2014/main" id="{217001E1-56D2-044D-A75B-68C18C311830}"/>
              </a:ext>
            </a:extLst>
          </p:cNvPr>
          <p:cNvPicPr>
            <a:picLocks noChangeAspect="1"/>
          </p:cNvPicPr>
          <p:nvPr/>
        </p:nvPicPr>
        <p:blipFill rotWithShape="1">
          <a:blip r:embed="rId5"/>
          <a:srcRect l="17319" r="19937" b="-3"/>
          <a:stretch/>
        </p:blipFill>
        <p:spPr>
          <a:xfrm>
            <a:off x="1067712" y="3435492"/>
            <a:ext cx="2863150" cy="3422504"/>
          </a:xfrm>
          <a:prstGeom prst="rect">
            <a:avLst/>
          </a:prstGeom>
        </p:spPr>
      </p:pic>
      <p:pic>
        <p:nvPicPr>
          <p:cNvPr id="6" name="Content Placeholder 4" descr="A person in wheelchair holding microphone">
            <a:extLst>
              <a:ext uri="{FF2B5EF4-FFF2-40B4-BE49-F238E27FC236}">
                <a16:creationId xmlns:a16="http://schemas.microsoft.com/office/drawing/2014/main" id="{F6A1E111-85F3-664B-9483-98FEE8D54A2F}"/>
              </a:ext>
            </a:extLst>
          </p:cNvPr>
          <p:cNvPicPr>
            <a:picLocks noChangeAspect="1"/>
          </p:cNvPicPr>
          <p:nvPr/>
        </p:nvPicPr>
        <p:blipFill rotWithShape="1">
          <a:blip r:embed="rId6"/>
          <a:srcRect l="19731" r="34982" b="1"/>
          <a:stretch/>
        </p:blipFill>
        <p:spPr>
          <a:xfrm>
            <a:off x="3991809" y="3456179"/>
            <a:ext cx="2801057" cy="3401821"/>
          </a:xfrm>
          <a:prstGeom prst="rect">
            <a:avLst/>
          </a:prstGeom>
        </p:spPr>
      </p:pic>
      <p:sp>
        <p:nvSpPr>
          <p:cNvPr id="55" name="Rectangle 54">
            <a:extLst>
              <a:ext uri="{FF2B5EF4-FFF2-40B4-BE49-F238E27FC236}">
                <a16:creationId xmlns:a16="http://schemas.microsoft.com/office/drawing/2014/main" id="{C3FEC850-D70F-4F53-AFB0-352FEA945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667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7C7742-FAE4-894A-91BB-685C34BDF098}"/>
              </a:ext>
            </a:extLst>
          </p:cNvPr>
          <p:cNvSpPr>
            <a:spLocks noGrp="1"/>
          </p:cNvSpPr>
          <p:nvPr>
            <p:ph type="title"/>
          </p:nvPr>
        </p:nvSpPr>
        <p:spPr>
          <a:xfrm>
            <a:off x="1434622" y="1113327"/>
            <a:ext cx="4862811" cy="2019488"/>
          </a:xfrm>
        </p:spPr>
        <p:txBody>
          <a:bodyPr vert="horz" lIns="109728" tIns="109728" rIns="109728" bIns="91440" rtlCol="0">
            <a:normAutofit/>
          </a:bodyPr>
          <a:lstStyle/>
          <a:p>
            <a:pPr>
              <a:lnSpc>
                <a:spcPct val="140000"/>
              </a:lnSpc>
              <a:spcAft>
                <a:spcPts val="600"/>
              </a:spcAft>
            </a:pPr>
            <a:br>
              <a:rPr lang="en-US" sz="1700" b="0" i="1" cap="all" dirty="0">
                <a:solidFill>
                  <a:schemeClr val="bg1"/>
                </a:solidFill>
              </a:rPr>
            </a:br>
            <a:br>
              <a:rPr lang="en-US" sz="1700" b="0" i="1" cap="all" dirty="0">
                <a:solidFill>
                  <a:schemeClr val="bg1"/>
                </a:solidFill>
              </a:rPr>
            </a:br>
            <a:br>
              <a:rPr lang="en-US" sz="1700" b="0" cap="all" dirty="0">
                <a:solidFill>
                  <a:schemeClr val="bg1"/>
                </a:solidFill>
              </a:rPr>
            </a:br>
            <a:br>
              <a:rPr lang="en-US" sz="1700" b="0" cap="all" dirty="0">
                <a:solidFill>
                  <a:schemeClr val="bg1"/>
                </a:solidFill>
              </a:rPr>
            </a:br>
            <a:endParaRPr lang="en-US" sz="1700" b="0" cap="all" dirty="0">
              <a:solidFill>
                <a:schemeClr val="bg1"/>
              </a:solidFill>
            </a:endParaRPr>
          </a:p>
        </p:txBody>
      </p:sp>
      <p:sp>
        <p:nvSpPr>
          <p:cNvPr id="57" name="Rectangle 56">
            <a:extLst>
              <a:ext uri="{FF2B5EF4-FFF2-40B4-BE49-F238E27FC236}">
                <a16:creationId xmlns:a16="http://schemas.microsoft.com/office/drawing/2014/main" id="{98928BEC-981A-4B8F-98FA-839975C5F1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63" y="9307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15114E9F-2A15-431C-9EF8-E5F1FFEE12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32BA9D6C-8214-4E25-AF8B-48762AD8D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23" y="3442673"/>
            <a:ext cx="5333977" cy="341532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5D7B94B2-D9B6-4EAC-8CD9-3961D17843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96996"/>
            <a:ext cx="1219200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9">
            <a:extLst>
              <a:ext uri="{FF2B5EF4-FFF2-40B4-BE49-F238E27FC236}">
                <a16:creationId xmlns:a16="http://schemas.microsoft.com/office/drawing/2014/main" id="{A56D1D4B-87A1-48E6-A257-8D350C41CDEB}"/>
              </a:ext>
            </a:extLst>
          </p:cNvPr>
          <p:cNvSpPr>
            <a:spLocks noGrp="1"/>
          </p:cNvSpPr>
          <p:nvPr>
            <p:ph idx="1"/>
          </p:nvPr>
        </p:nvSpPr>
        <p:spPr>
          <a:xfrm>
            <a:off x="7386762" y="3928342"/>
            <a:ext cx="4162319" cy="2285000"/>
          </a:xfrm>
        </p:spPr>
        <p:txBody>
          <a:bodyPr vert="horz" lIns="109728" tIns="109728" rIns="109728" bIns="91440" rtlCol="0" anchor="t">
            <a:normAutofit/>
          </a:bodyPr>
          <a:lstStyle/>
          <a:p>
            <a:r>
              <a:rPr lang="en-US" sz="3600" b="0" dirty="0"/>
              <a:t>CAPABILITY</a:t>
            </a:r>
          </a:p>
        </p:txBody>
      </p:sp>
      <p:sp>
        <p:nvSpPr>
          <p:cNvPr id="65" name="Rectangle 64">
            <a:extLst>
              <a:ext uri="{FF2B5EF4-FFF2-40B4-BE49-F238E27FC236}">
                <a16:creationId xmlns:a16="http://schemas.microsoft.com/office/drawing/2014/main" id="{EA6FE760-E70F-4EB9-BCB1-D7795F04B6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3F4C5E54-F243-4EAF-81AE-9CC817815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848457"/>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68">
            <a:extLst>
              <a:ext uri="{FF2B5EF4-FFF2-40B4-BE49-F238E27FC236}">
                <a16:creationId xmlns:a16="http://schemas.microsoft.com/office/drawing/2014/main" id="{9B8394A4-EF47-46E0-ACCB-29530F0A7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94575" y="856301"/>
            <a:ext cx="64008" cy="25511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0">
            <a:extLst>
              <a:ext uri="{FF2B5EF4-FFF2-40B4-BE49-F238E27FC236}">
                <a16:creationId xmlns:a16="http://schemas.microsoft.com/office/drawing/2014/main" id="{BF9F3B73-1182-49D2-A7CD-C7AFCAF9F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30863" y="3438144"/>
            <a:ext cx="64008" cy="34198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40373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35" y="758246"/>
            <a:ext cx="4658480" cy="538631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9CA4F3-5A1A-EC40-8DC9-8729C74BD520}"/>
              </a:ext>
            </a:extLst>
          </p:cNvPr>
          <p:cNvSpPr>
            <a:spLocks noGrp="1"/>
          </p:cNvSpPr>
          <p:nvPr>
            <p:ph type="title"/>
          </p:nvPr>
        </p:nvSpPr>
        <p:spPr>
          <a:xfrm>
            <a:off x="642918" y="1072110"/>
            <a:ext cx="3611029" cy="1862345"/>
          </a:xfrm>
        </p:spPr>
        <p:txBody>
          <a:bodyPr>
            <a:normAutofit/>
          </a:bodyPr>
          <a:lstStyle/>
          <a:p>
            <a:r>
              <a:rPr lang="en-US" dirty="0"/>
              <a:t>Roadblocks</a:t>
            </a:r>
          </a:p>
        </p:txBody>
      </p:sp>
      <p:sp>
        <p:nvSpPr>
          <p:cNvPr id="25" name="Rectangle 24">
            <a:extLst>
              <a:ext uri="{FF2B5EF4-FFF2-40B4-BE49-F238E27FC236}">
                <a16:creationId xmlns:a16="http://schemas.microsoft.com/office/drawing/2014/main" id="{2060C0F7-61A6-4E64-A77E-AFBD81127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84060" y="0"/>
            <a:ext cx="7507940" cy="76522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51FAA0E-9990-A341-9005-CC8A62479EC3}"/>
              </a:ext>
            </a:extLst>
          </p:cNvPr>
          <p:cNvSpPr>
            <a:spLocks noGrp="1"/>
          </p:cNvSpPr>
          <p:nvPr>
            <p:ph idx="1"/>
          </p:nvPr>
        </p:nvSpPr>
        <p:spPr>
          <a:xfrm>
            <a:off x="637874" y="2934455"/>
            <a:ext cx="3616073" cy="2840139"/>
          </a:xfrm>
        </p:spPr>
        <p:txBody>
          <a:bodyPr anchor="t">
            <a:normAutofit/>
          </a:bodyPr>
          <a:lstStyle/>
          <a:p>
            <a:pPr marL="342900" indent="-342900">
              <a:lnSpc>
                <a:spcPct val="130000"/>
              </a:lnSpc>
              <a:buAutoNum type="arabicPeriod"/>
            </a:pPr>
            <a:r>
              <a:rPr lang="en-US" sz="1100" dirty="0"/>
              <a:t>Overlooked, Excluded</a:t>
            </a:r>
          </a:p>
          <a:p>
            <a:pPr marL="342900" indent="-342900">
              <a:lnSpc>
                <a:spcPct val="130000"/>
              </a:lnSpc>
              <a:buAutoNum type="arabicPeriod"/>
            </a:pPr>
            <a:r>
              <a:rPr lang="en-US" sz="1100" dirty="0"/>
              <a:t>Higher Demands, Fewer choices</a:t>
            </a:r>
          </a:p>
          <a:p>
            <a:pPr marL="342900" indent="-342900">
              <a:lnSpc>
                <a:spcPct val="130000"/>
              </a:lnSpc>
              <a:buAutoNum type="arabicPeriod"/>
            </a:pPr>
            <a:r>
              <a:rPr lang="en-US" sz="1100" dirty="0"/>
              <a:t>Underprepared Support Services</a:t>
            </a:r>
          </a:p>
          <a:p>
            <a:pPr marL="342900" indent="-342900">
              <a:lnSpc>
                <a:spcPct val="130000"/>
              </a:lnSpc>
              <a:buAutoNum type="arabicPeriod"/>
            </a:pPr>
            <a:r>
              <a:rPr lang="en-US" sz="1100" dirty="0"/>
              <a:t>Extra Supports and Equal Access to the Same Supports</a:t>
            </a:r>
          </a:p>
          <a:p>
            <a:pPr marL="342900" indent="-342900">
              <a:lnSpc>
                <a:spcPct val="130000"/>
              </a:lnSpc>
              <a:buAutoNum type="arabicPeriod"/>
            </a:pPr>
            <a:r>
              <a:rPr lang="en-US" sz="1100" dirty="0"/>
              <a:t>Shared but Defined Responsibilities</a:t>
            </a:r>
          </a:p>
        </p:txBody>
      </p:sp>
      <p:pic>
        <p:nvPicPr>
          <p:cNvPr id="5" name="Picture 4" descr="A picture containing tree, outdoor, grass, ground. Boulders block road.">
            <a:extLst>
              <a:ext uri="{FF2B5EF4-FFF2-40B4-BE49-F238E27FC236}">
                <a16:creationId xmlns:a16="http://schemas.microsoft.com/office/drawing/2014/main" id="{A10C73F6-E084-7E4B-B239-6ABD28A0A7E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601898" y="1295962"/>
            <a:ext cx="5688101" cy="4266076"/>
          </a:xfrm>
          <a:prstGeom prst="rect">
            <a:avLst/>
          </a:prstGeom>
        </p:spPr>
      </p:pic>
      <p:sp>
        <p:nvSpPr>
          <p:cNvPr id="27" name="Rectangle 26">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 y="6144564"/>
            <a:ext cx="4656246" cy="7134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15122" y="6167615"/>
            <a:ext cx="747382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6241"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713436"/>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96C42DD-FACF-4E46-9319-4B62BE2B4740}"/>
              </a:ext>
            </a:extLst>
          </p:cNvPr>
          <p:cNvSpPr txBox="1"/>
          <p:nvPr/>
        </p:nvSpPr>
        <p:spPr>
          <a:xfrm>
            <a:off x="8519690" y="5361983"/>
            <a:ext cx="2770309"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s://www.geograph.ie/photo/3860878">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Tree>
    <p:extLst>
      <p:ext uri="{BB962C8B-B14F-4D97-AF65-F5344CB8AC3E}">
        <p14:creationId xmlns:p14="http://schemas.microsoft.com/office/powerpoint/2010/main" val="2259017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35" y="758246"/>
            <a:ext cx="4658480" cy="538631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FDB5D5F-C5BA-CC42-A5D6-902F622EB50E}"/>
              </a:ext>
            </a:extLst>
          </p:cNvPr>
          <p:cNvSpPr>
            <a:spLocks noGrp="1"/>
          </p:cNvSpPr>
          <p:nvPr>
            <p:ph type="title"/>
          </p:nvPr>
        </p:nvSpPr>
        <p:spPr>
          <a:xfrm>
            <a:off x="642918" y="1072110"/>
            <a:ext cx="3611029" cy="1862345"/>
          </a:xfrm>
        </p:spPr>
        <p:txBody>
          <a:bodyPr>
            <a:normAutofit/>
          </a:bodyPr>
          <a:lstStyle/>
          <a:p>
            <a:r>
              <a:rPr lang="en-US" dirty="0"/>
              <a:t>A way forward</a:t>
            </a:r>
          </a:p>
        </p:txBody>
      </p:sp>
      <p:sp>
        <p:nvSpPr>
          <p:cNvPr id="31" name="Rectangle 30">
            <a:extLst>
              <a:ext uri="{FF2B5EF4-FFF2-40B4-BE49-F238E27FC236}">
                <a16:creationId xmlns:a16="http://schemas.microsoft.com/office/drawing/2014/main" id="{2060C0F7-61A6-4E64-A77E-AFBD81127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84060" y="0"/>
            <a:ext cx="7507940" cy="76522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5A54690-CEE7-FB4B-841B-798B052F62F2}"/>
              </a:ext>
            </a:extLst>
          </p:cNvPr>
          <p:cNvSpPr>
            <a:spLocks noGrp="1"/>
          </p:cNvSpPr>
          <p:nvPr>
            <p:ph idx="1"/>
          </p:nvPr>
        </p:nvSpPr>
        <p:spPr>
          <a:xfrm>
            <a:off x="637874" y="2934455"/>
            <a:ext cx="3616073" cy="2840139"/>
          </a:xfrm>
        </p:spPr>
        <p:txBody>
          <a:bodyPr anchor="t">
            <a:normAutofit/>
          </a:bodyPr>
          <a:lstStyle/>
          <a:p>
            <a:pPr marL="342900" indent="-342900">
              <a:buAutoNum type="arabicPeriod"/>
            </a:pPr>
            <a:r>
              <a:rPr lang="en-US" dirty="0"/>
              <a:t>Representation</a:t>
            </a:r>
          </a:p>
          <a:p>
            <a:pPr marL="342900" indent="-342900">
              <a:buAutoNum type="arabicPeriod"/>
            </a:pPr>
            <a:r>
              <a:rPr lang="en-US" dirty="0"/>
              <a:t>Co-design</a:t>
            </a:r>
          </a:p>
          <a:p>
            <a:pPr marL="342900" indent="-342900">
              <a:buAutoNum type="arabicPeriod"/>
            </a:pPr>
            <a:r>
              <a:rPr lang="en-US" dirty="0"/>
              <a:t>Access and support</a:t>
            </a:r>
          </a:p>
          <a:p>
            <a:pPr marL="342900" indent="-342900">
              <a:buAutoNum type="arabicPeriod"/>
            </a:pPr>
            <a:r>
              <a:rPr lang="en-US" dirty="0"/>
              <a:t>Capacity building</a:t>
            </a:r>
          </a:p>
          <a:p>
            <a:pPr marL="342900" indent="-342900">
              <a:buAutoNum type="arabicPeriod"/>
            </a:pPr>
            <a:r>
              <a:rPr lang="en-US" dirty="0"/>
              <a:t>Responsibility</a:t>
            </a:r>
          </a:p>
        </p:txBody>
      </p:sp>
      <p:pic>
        <p:nvPicPr>
          <p:cNvPr id="11" name="Picture 10" descr="A road with trees on either side&#10;&#10;">
            <a:extLst>
              <a:ext uri="{FF2B5EF4-FFF2-40B4-BE49-F238E27FC236}">
                <a16:creationId xmlns:a16="http://schemas.microsoft.com/office/drawing/2014/main" id="{E4B588B3-57B0-4A43-B2BF-60800CD4D899}"/>
              </a:ext>
            </a:extLst>
          </p:cNvPr>
          <p:cNvPicPr>
            <a:picLocks noChangeAspect="1"/>
          </p:cNvPicPr>
          <p:nvPr/>
        </p:nvPicPr>
        <p:blipFill>
          <a:blip r:embed="rId2"/>
          <a:stretch>
            <a:fillRect/>
          </a:stretch>
        </p:blipFill>
        <p:spPr>
          <a:xfrm>
            <a:off x="5250386" y="1295962"/>
            <a:ext cx="6391125" cy="4266076"/>
          </a:xfrm>
          <a:prstGeom prst="rect">
            <a:avLst/>
          </a:prstGeom>
        </p:spPr>
      </p:pic>
      <p:sp>
        <p:nvSpPr>
          <p:cNvPr id="33" name="Rectangle 32">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 y="6144564"/>
            <a:ext cx="4656246" cy="7134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15122" y="6167615"/>
            <a:ext cx="747382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6241"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713436"/>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94614488"/>
      </p:ext>
    </p:extLst>
  </p:cSld>
  <p:clrMapOvr>
    <a:masterClrMapping/>
  </p:clrMapOvr>
</p:sld>
</file>

<file path=ppt/theme/theme1.xml><?xml version="1.0" encoding="utf-8"?>
<a:theme xmlns:a="http://schemas.openxmlformats.org/drawingml/2006/main" name="ShojiVTI">
  <a:themeElements>
    <a:clrScheme name="Shoji">
      <a:dk1>
        <a:sysClr val="windowText" lastClr="000000"/>
      </a:dk1>
      <a:lt1>
        <a:sysClr val="window" lastClr="FFFFFF"/>
      </a:lt1>
      <a:dk2>
        <a:srgbClr val="595460"/>
      </a:dk2>
      <a:lt2>
        <a:srgbClr val="EBEDEB"/>
      </a:lt2>
      <a:accent1>
        <a:srgbClr val="97A7B8"/>
      </a:accent1>
      <a:accent2>
        <a:srgbClr val="A5B592"/>
      </a:accent2>
      <a:accent3>
        <a:srgbClr val="CED228"/>
      </a:accent3>
      <a:accent4>
        <a:srgbClr val="D1C499"/>
      </a:accent4>
      <a:accent5>
        <a:srgbClr val="BDB3B6"/>
      </a:accent5>
      <a:accent6>
        <a:srgbClr val="C5A98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ojiVTI" id="{00D0DDEB-E771-48E5-9E96-0647434F08B1}" vid="{9D22D596-7FD0-4F89-958C-AD79A09491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908</TotalTime>
  <Words>1928</Words>
  <Application>Microsoft Macintosh PowerPoint</Application>
  <PresentationFormat>Widescreen</PresentationFormat>
  <Paragraphs>220</Paragraphs>
  <Slides>32</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Meiryo</vt:lpstr>
      <vt:lpstr>Arial</vt:lpstr>
      <vt:lpstr>Calibri</vt:lpstr>
      <vt:lpstr>Corbel</vt:lpstr>
      <vt:lpstr>ShojiVTI</vt:lpstr>
      <vt:lpstr>Clearing a path to full inclusion of people with disability in emergency management policy and practice in Australia</vt:lpstr>
      <vt:lpstr>Guiding Question</vt:lpstr>
      <vt:lpstr>PowerPoint Presentation</vt:lpstr>
      <vt:lpstr>PowerPoint Presentation</vt:lpstr>
      <vt:lpstr>PowerPoint Presentation</vt:lpstr>
      <vt:lpstr>EMPOWERED</vt:lpstr>
      <vt:lpstr>    </vt:lpstr>
      <vt:lpstr>Roadblocks</vt:lpstr>
      <vt:lpstr>A way forward</vt:lpstr>
      <vt:lpstr>Overlooked, Excluded</vt:lpstr>
      <vt:lpstr>Afterthought</vt:lpstr>
      <vt:lpstr>Higher Demands, Fewer Choices</vt:lpstr>
      <vt:lpstr>PowerPoint Presentation</vt:lpstr>
      <vt:lpstr>Under-prepared Support Services</vt:lpstr>
      <vt:lpstr>Roles for service providers</vt:lpstr>
      <vt:lpstr>Challenges, Opportunities &amp; Risks</vt:lpstr>
      <vt:lpstr>Extra Supports and Equal Access to the Same Supports</vt:lpstr>
      <vt:lpstr>Data and information for informed planning</vt:lpstr>
      <vt:lpstr>Guide for Inclusive Emergency Planning</vt:lpstr>
      <vt:lpstr>Shared but Defined Responsibilities</vt:lpstr>
      <vt:lpstr>Shared but Defined Responsibilities</vt:lpstr>
      <vt:lpstr>PowerPoint Presentation</vt:lpstr>
      <vt:lpstr>Disabled People’s Organisations</vt:lpstr>
      <vt:lpstr>Key Messages</vt:lpstr>
      <vt:lpstr>Capability</vt:lpstr>
      <vt:lpstr>Enablers</vt:lpstr>
      <vt:lpstr>Recommendation 1</vt:lpstr>
      <vt:lpstr>Recommendation 2</vt:lpstr>
      <vt:lpstr>Recommendation 3</vt:lpstr>
      <vt:lpstr>Recommendation 4</vt:lpstr>
      <vt:lpstr>Recommendation 5</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Clearing a path to full inclusion of people with disability in emergency management policy and practice in Australia</dc:title>
  <dc:creator>Michelle Villeneuve</dc:creator>
  <cp:lastModifiedBy>Michelle Villeneuve</cp:lastModifiedBy>
  <cp:revision>40</cp:revision>
  <dcterms:created xsi:type="dcterms:W3CDTF">2021-05-30T21:23:02Z</dcterms:created>
  <dcterms:modified xsi:type="dcterms:W3CDTF">2021-06-01T22:13:40Z</dcterms:modified>
</cp:coreProperties>
</file>