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363" r:id="rId5"/>
    <p:sldId id="493" r:id="rId6"/>
    <p:sldId id="495" r:id="rId7"/>
    <p:sldId id="489" r:id="rId8"/>
    <p:sldId id="496" r:id="rId9"/>
    <p:sldId id="479" r:id="rId10"/>
    <p:sldId id="492" r:id="rId11"/>
    <p:sldId id="497" r:id="rId12"/>
    <p:sldId id="488" r:id="rId13"/>
    <p:sldId id="484" r:id="rId14"/>
    <p:sldId id="483" r:id="rId15"/>
    <p:sldId id="485" r:id="rId16"/>
    <p:sldId id="486" r:id="rId17"/>
    <p:sldId id="487" r:id="rId18"/>
    <p:sldId id="480" r:id="rId19"/>
  </p:sldIdLst>
  <p:sldSz cx="12006263" cy="90043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343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265"/>
    <a:srgbClr val="9F1B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97" autoAdjust="0"/>
    <p:restoredTop sz="94660"/>
  </p:normalViewPr>
  <p:slideViewPr>
    <p:cSldViewPr>
      <p:cViewPr varScale="1">
        <p:scale>
          <a:sx n="74" d="100"/>
          <a:sy n="74" d="100"/>
        </p:scale>
        <p:origin x="1032" y="84"/>
      </p:cViewPr>
      <p:guideLst>
        <p:guide orient="horz" pos="2880"/>
        <p:guide pos="3432"/>
      </p:guideLst>
    </p:cSldViewPr>
  </p:slideViewPr>
  <p:notesTextViewPr>
    <p:cViewPr>
      <p:scale>
        <a:sx n="100" d="100"/>
        <a:sy n="100" d="100"/>
      </p:scale>
      <p:origin x="0" y="0"/>
    </p:cViewPr>
  </p:notesTextViewPr>
  <p:sorterViewPr>
    <p:cViewPr>
      <p:scale>
        <a:sx n="66" d="100"/>
        <a:sy n="66" d="100"/>
      </p:scale>
      <p:origin x="0" y="8744"/>
    </p:cViewPr>
  </p:sorterViewPr>
  <p:notesViewPr>
    <p:cSldViewPr>
      <p:cViewPr varScale="1">
        <p:scale>
          <a:sx n="51" d="100"/>
          <a:sy n="51" d="100"/>
        </p:scale>
        <p:origin x="297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759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523001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621167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282372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527453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814497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727474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392106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536594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AU" dirty="0"/>
          </a:p>
        </p:txBody>
      </p:sp>
    </p:spTree>
    <p:extLst>
      <p:ext uri="{BB962C8B-B14F-4D97-AF65-F5344CB8AC3E}">
        <p14:creationId xmlns:p14="http://schemas.microsoft.com/office/powerpoint/2010/main" val="4224430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748216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392106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489740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545801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789758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01225" y="2791333"/>
            <a:ext cx="10213899" cy="36933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02452" y="5042413"/>
            <a:ext cx="841144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08918" y="1023360"/>
            <a:ext cx="10998523" cy="586764"/>
          </a:xfrm>
        </p:spPr>
        <p:txBody>
          <a:bodyPr lIns="0" tIns="0" rIns="0" bIns="0"/>
          <a:lstStyle>
            <a:lvl1pPr>
              <a:defRPr sz="3813" b="1" i="0">
                <a:solidFill>
                  <a:srgbClr val="652265"/>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681833" y="359994"/>
            <a:ext cx="3330003" cy="2431562"/>
          </a:xfrm>
          <a:prstGeom prst="rect">
            <a:avLst/>
          </a:prstGeom>
          <a:blipFill>
            <a:blip r:embed="rId2" cstate="print"/>
            <a:stretch>
              <a:fillRect/>
            </a:stretch>
          </a:blipFill>
        </p:spPr>
        <p:txBody>
          <a:bodyPr wrap="square" lIns="0" tIns="0" rIns="0" bIns="0" rtlCol="0"/>
          <a:lstStyle/>
          <a:p>
            <a:endParaRPr sz="2860"/>
          </a:p>
        </p:txBody>
      </p:sp>
      <p:sp>
        <p:nvSpPr>
          <p:cNvPr id="17" name="bk object 17"/>
          <p:cNvSpPr/>
          <p:nvPr/>
        </p:nvSpPr>
        <p:spPr>
          <a:xfrm>
            <a:off x="6974893" y="359999"/>
            <a:ext cx="5036941" cy="2243091"/>
          </a:xfrm>
          <a:prstGeom prst="rect">
            <a:avLst/>
          </a:prstGeom>
          <a:blipFill>
            <a:blip r:embed="rId3" cstate="print"/>
            <a:stretch>
              <a:fillRect/>
            </a:stretch>
          </a:blipFill>
        </p:spPr>
        <p:txBody>
          <a:bodyPr wrap="square" lIns="0" tIns="0" rIns="0" bIns="0" rtlCol="0"/>
          <a:lstStyle/>
          <a:p>
            <a:endParaRPr sz="2860"/>
          </a:p>
        </p:txBody>
      </p:sp>
      <p:sp>
        <p:nvSpPr>
          <p:cNvPr id="18" name="bk object 18"/>
          <p:cNvSpPr/>
          <p:nvPr/>
        </p:nvSpPr>
        <p:spPr>
          <a:xfrm>
            <a:off x="9456302" y="359994"/>
            <a:ext cx="2555528" cy="1162964"/>
          </a:xfrm>
          <a:prstGeom prst="rect">
            <a:avLst/>
          </a:prstGeom>
          <a:blipFill>
            <a:blip r:embed="rId4" cstate="print"/>
            <a:stretch>
              <a:fillRect/>
            </a:stretch>
          </a:blipFill>
        </p:spPr>
        <p:txBody>
          <a:bodyPr wrap="square" lIns="0" tIns="0" rIns="0" bIns="0" rtlCol="0"/>
          <a:lstStyle/>
          <a:p>
            <a:endParaRPr sz="2860"/>
          </a:p>
        </p:txBody>
      </p:sp>
      <p:sp>
        <p:nvSpPr>
          <p:cNvPr id="2" name="Holder 2"/>
          <p:cNvSpPr>
            <a:spLocks noGrp="1"/>
          </p:cNvSpPr>
          <p:nvPr>
            <p:ph type="title"/>
          </p:nvPr>
        </p:nvSpPr>
        <p:spPr>
          <a:xfrm>
            <a:off x="508918" y="1023360"/>
            <a:ext cx="10998523" cy="586764"/>
          </a:xfrm>
        </p:spPr>
        <p:txBody>
          <a:bodyPr lIns="0" tIns="0" rIns="0" bIns="0"/>
          <a:lstStyle>
            <a:lvl1pPr>
              <a:defRPr sz="3813" b="1" i="0">
                <a:solidFill>
                  <a:srgbClr val="652265"/>
                </a:solidFill>
                <a:latin typeface="Arial"/>
                <a:cs typeface="Arial"/>
              </a:defRPr>
            </a:lvl1pPr>
          </a:lstStyle>
          <a:p>
            <a:endParaRPr/>
          </a:p>
        </p:txBody>
      </p:sp>
      <p:sp>
        <p:nvSpPr>
          <p:cNvPr id="3" name="Holder 3"/>
          <p:cNvSpPr>
            <a:spLocks noGrp="1"/>
          </p:cNvSpPr>
          <p:nvPr>
            <p:ph sz="half" idx="2"/>
          </p:nvPr>
        </p:nvSpPr>
        <p:spPr>
          <a:xfrm>
            <a:off x="551812" y="1809306"/>
            <a:ext cx="5148566" cy="281167"/>
          </a:xfrm>
          <a:prstGeom prst="rect">
            <a:avLst/>
          </a:prstGeom>
        </p:spPr>
        <p:txBody>
          <a:bodyPr wrap="square" lIns="0" tIns="0" rIns="0" bIns="0">
            <a:spAutoFit/>
          </a:bodyPr>
          <a:lstStyle>
            <a:lvl1pPr>
              <a:defRPr sz="1827" b="0" i="0">
                <a:solidFill>
                  <a:schemeClr val="tx1"/>
                </a:solidFill>
                <a:latin typeface="Arial"/>
                <a:cs typeface="Arial"/>
              </a:defRPr>
            </a:lvl1pPr>
          </a:lstStyle>
          <a:p>
            <a:endParaRPr/>
          </a:p>
        </p:txBody>
      </p:sp>
      <p:sp>
        <p:nvSpPr>
          <p:cNvPr id="4" name="Holder 4"/>
          <p:cNvSpPr>
            <a:spLocks noGrp="1"/>
          </p:cNvSpPr>
          <p:nvPr>
            <p:ph sz="half" idx="3"/>
          </p:nvPr>
        </p:nvSpPr>
        <p:spPr>
          <a:xfrm>
            <a:off x="6128730" y="3072225"/>
            <a:ext cx="4533119" cy="281167"/>
          </a:xfrm>
          <a:prstGeom prst="rect">
            <a:avLst/>
          </a:prstGeom>
        </p:spPr>
        <p:txBody>
          <a:bodyPr wrap="square" lIns="0" tIns="0" rIns="0" bIns="0">
            <a:spAutoFit/>
          </a:bodyPr>
          <a:lstStyle>
            <a:lvl1pPr>
              <a:defRPr sz="1827" b="0"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08918" y="1023360"/>
            <a:ext cx="10998523" cy="586764"/>
          </a:xfrm>
        </p:spPr>
        <p:txBody>
          <a:bodyPr lIns="0" tIns="0" rIns="0" bIns="0"/>
          <a:lstStyle>
            <a:lvl1pPr>
              <a:defRPr sz="3813" b="1" i="0">
                <a:solidFill>
                  <a:srgbClr val="652265"/>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08918" y="1023360"/>
            <a:ext cx="10998523" cy="369332"/>
          </a:xfrm>
          <a:prstGeom prst="rect">
            <a:avLst/>
          </a:prstGeom>
        </p:spPr>
        <p:txBody>
          <a:bodyPr wrap="square" lIns="0" tIns="0" rIns="0" bIns="0">
            <a:spAutoFit/>
          </a:bodyPr>
          <a:lstStyle>
            <a:lvl1pPr>
              <a:defRPr sz="2400" b="1" i="0">
                <a:solidFill>
                  <a:srgbClr val="652265"/>
                </a:solidFill>
                <a:latin typeface="Arial"/>
                <a:cs typeface="Arial"/>
              </a:defRPr>
            </a:lvl1pPr>
          </a:lstStyle>
          <a:p>
            <a:endParaRPr/>
          </a:p>
        </p:txBody>
      </p:sp>
      <p:sp>
        <p:nvSpPr>
          <p:cNvPr id="3" name="Holder 3"/>
          <p:cNvSpPr>
            <a:spLocks noGrp="1"/>
          </p:cNvSpPr>
          <p:nvPr>
            <p:ph type="body" idx="1"/>
          </p:nvPr>
        </p:nvSpPr>
        <p:spPr>
          <a:xfrm>
            <a:off x="600817" y="2070993"/>
            <a:ext cx="1081471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085564" y="8374004"/>
            <a:ext cx="3845231"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0819" y="8374004"/>
            <a:ext cx="27637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8/1/2020</a:t>
            </a:fld>
            <a:endParaRPr lang="en-US"/>
          </a:p>
        </p:txBody>
      </p:sp>
      <p:sp>
        <p:nvSpPr>
          <p:cNvPr id="6" name="Holder 6"/>
          <p:cNvSpPr>
            <a:spLocks noGrp="1"/>
          </p:cNvSpPr>
          <p:nvPr>
            <p:ph type="sldNum" sz="quarter" idx="7"/>
          </p:nvPr>
        </p:nvSpPr>
        <p:spPr>
          <a:xfrm>
            <a:off x="8651776" y="8374004"/>
            <a:ext cx="27637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726483">
        <a:defRPr>
          <a:latin typeface="+mn-lt"/>
          <a:ea typeface="+mn-ea"/>
          <a:cs typeface="+mn-cs"/>
        </a:defRPr>
      </a:lvl2pPr>
      <a:lvl3pPr marL="1452968">
        <a:defRPr>
          <a:latin typeface="+mn-lt"/>
          <a:ea typeface="+mn-ea"/>
          <a:cs typeface="+mn-cs"/>
        </a:defRPr>
      </a:lvl3pPr>
      <a:lvl4pPr marL="2179451">
        <a:defRPr>
          <a:latin typeface="+mn-lt"/>
          <a:ea typeface="+mn-ea"/>
          <a:cs typeface="+mn-cs"/>
        </a:defRPr>
      </a:lvl4pPr>
      <a:lvl5pPr marL="2905936">
        <a:defRPr>
          <a:latin typeface="+mn-lt"/>
          <a:ea typeface="+mn-ea"/>
          <a:cs typeface="+mn-cs"/>
        </a:defRPr>
      </a:lvl5pPr>
      <a:lvl6pPr marL="3632419">
        <a:defRPr>
          <a:latin typeface="+mn-lt"/>
          <a:ea typeface="+mn-ea"/>
          <a:cs typeface="+mn-cs"/>
        </a:defRPr>
      </a:lvl6pPr>
      <a:lvl7pPr marL="4358904">
        <a:defRPr>
          <a:latin typeface="+mn-lt"/>
          <a:ea typeface="+mn-ea"/>
          <a:cs typeface="+mn-cs"/>
        </a:defRPr>
      </a:lvl7pPr>
      <a:lvl8pPr marL="5085389">
        <a:defRPr>
          <a:latin typeface="+mn-lt"/>
          <a:ea typeface="+mn-ea"/>
          <a:cs typeface="+mn-cs"/>
        </a:defRPr>
      </a:lvl8pPr>
      <a:lvl9pPr marL="5811872">
        <a:defRPr>
          <a:latin typeface="+mn-lt"/>
          <a:ea typeface="+mn-ea"/>
          <a:cs typeface="+mn-cs"/>
        </a:defRPr>
      </a:lvl9pPr>
    </p:bodyStyle>
    <p:otherStyle>
      <a:lvl1pPr marL="0">
        <a:defRPr>
          <a:latin typeface="+mn-lt"/>
          <a:ea typeface="+mn-ea"/>
          <a:cs typeface="+mn-cs"/>
        </a:defRPr>
      </a:lvl1pPr>
      <a:lvl2pPr marL="726483">
        <a:defRPr>
          <a:latin typeface="+mn-lt"/>
          <a:ea typeface="+mn-ea"/>
          <a:cs typeface="+mn-cs"/>
        </a:defRPr>
      </a:lvl2pPr>
      <a:lvl3pPr marL="1452968">
        <a:defRPr>
          <a:latin typeface="+mn-lt"/>
          <a:ea typeface="+mn-ea"/>
          <a:cs typeface="+mn-cs"/>
        </a:defRPr>
      </a:lvl3pPr>
      <a:lvl4pPr marL="2179451">
        <a:defRPr>
          <a:latin typeface="+mn-lt"/>
          <a:ea typeface="+mn-ea"/>
          <a:cs typeface="+mn-cs"/>
        </a:defRPr>
      </a:lvl4pPr>
      <a:lvl5pPr marL="2905936">
        <a:defRPr>
          <a:latin typeface="+mn-lt"/>
          <a:ea typeface="+mn-ea"/>
          <a:cs typeface="+mn-cs"/>
        </a:defRPr>
      </a:lvl5pPr>
      <a:lvl6pPr marL="3632419">
        <a:defRPr>
          <a:latin typeface="+mn-lt"/>
          <a:ea typeface="+mn-ea"/>
          <a:cs typeface="+mn-cs"/>
        </a:defRPr>
      </a:lvl6pPr>
      <a:lvl7pPr marL="4358904">
        <a:defRPr>
          <a:latin typeface="+mn-lt"/>
          <a:ea typeface="+mn-ea"/>
          <a:cs typeface="+mn-cs"/>
        </a:defRPr>
      </a:lvl7pPr>
      <a:lvl8pPr marL="5085389">
        <a:defRPr>
          <a:latin typeface="+mn-lt"/>
          <a:ea typeface="+mn-ea"/>
          <a:cs typeface="+mn-cs"/>
        </a:defRPr>
      </a:lvl8pPr>
      <a:lvl9pPr marL="581187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hyperlink" Target="https://www.wdv.org.au/our-work/our-work-with-organisations/safeguards-project/" TargetMode="External"/><Relationship Id="rId7" Type="http://schemas.openxmlformats.org/officeDocument/2006/relationships/hyperlink" Target="https://wdv.us6.list-manage.com/track/click?u=17e5b6c173bd34056f6c72cc1&amp;id=ce85fb8849&amp;e=38c2724050"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wdv.us6.list-manage.com/track/click?u=17e5b6c173bd34056f6c72cc1&amp;id=9e8c9df938&amp;e=38c2724050" TargetMode="External"/><Relationship Id="rId5" Type="http://schemas.openxmlformats.org/officeDocument/2006/relationships/hyperlink" Target="https://wdv.us6.list-manage.com/track/click?u=17e5b6c173bd34056f6c72cc1&amp;id=3bc128a585&amp;e=38c2724050" TargetMode="Externa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s://www.wdv.org.au/news/wdv-and-coronavirus/" TargetMode="External"/><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hyperlink" Target="https://www.wdv.org.au/new-resources-family-violence-response-for-women-with-disabilities-guid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www.1800respect.org.a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ww.youtube.com/watch?v=rCmeeJfT2w8&amp;feature=youtu.b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 y="6350"/>
            <a:ext cx="12003915" cy="9010557"/>
          </a:xfrm>
          <a:prstGeom prst="rect">
            <a:avLst/>
          </a:prstGeom>
        </p:spPr>
      </p:pic>
      <p:sp>
        <p:nvSpPr>
          <p:cNvPr id="4" name="object 27"/>
          <p:cNvSpPr txBox="1"/>
          <p:nvPr/>
        </p:nvSpPr>
        <p:spPr>
          <a:xfrm>
            <a:off x="0" y="3054350"/>
            <a:ext cx="12006263" cy="615553"/>
          </a:xfrm>
          <a:prstGeom prst="rect">
            <a:avLst/>
          </a:prstGeom>
        </p:spPr>
        <p:txBody>
          <a:bodyPr vert="horz" wrap="square" lIns="0" tIns="0" rIns="0" bIns="0" rtlCol="0">
            <a:spAutoFit/>
          </a:bodyPr>
          <a:lstStyle/>
          <a:p>
            <a:pPr marL="20179" algn="ctr"/>
            <a:r>
              <a:rPr lang="en-US" sz="4000" b="1" spc="102" dirty="0">
                <a:solidFill>
                  <a:srgbClr val="652265"/>
                </a:solidFill>
                <a:cs typeface="Calibri"/>
              </a:rPr>
              <a:t>Our Right to Safety Resources</a:t>
            </a:r>
            <a:endParaRPr lang="en-US" sz="4000" spc="102" dirty="0">
              <a:solidFill>
                <a:srgbClr val="652265"/>
              </a:solidFill>
              <a:cs typeface="Calibri"/>
            </a:endParaRPr>
          </a:p>
        </p:txBody>
      </p:sp>
    </p:spTree>
    <p:extLst>
      <p:ext uri="{BB962C8B-B14F-4D97-AF65-F5344CB8AC3E}">
        <p14:creationId xmlns:p14="http://schemas.microsoft.com/office/powerpoint/2010/main" val="3053114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5" y="-24130"/>
            <a:ext cx="11995578" cy="9004298"/>
          </a:xfrm>
          <a:prstGeom prst="rect">
            <a:avLst/>
          </a:prstGeom>
        </p:spPr>
      </p:pic>
      <p:sp>
        <p:nvSpPr>
          <p:cNvPr id="33" name="object 33"/>
          <p:cNvSpPr/>
          <p:nvPr/>
        </p:nvSpPr>
        <p:spPr>
          <a:xfrm>
            <a:off x="7776383" y="2917319"/>
            <a:ext cx="0" cy="0"/>
          </a:xfrm>
          <a:custGeom>
            <a:avLst/>
            <a:gdLst/>
            <a:ahLst/>
            <a:cxnLst/>
            <a:rect l="l" t="t" r="r" b="b"/>
            <a:pathLst>
              <a:path>
                <a:moveTo>
                  <a:pt x="0" y="0"/>
                </a:moveTo>
                <a:lnTo>
                  <a:pt x="0" y="0"/>
                </a:lnTo>
              </a:path>
            </a:pathLst>
          </a:custGeom>
          <a:ln w="25400">
            <a:solidFill>
              <a:srgbClr val="69659A"/>
            </a:solidFill>
          </a:ln>
        </p:spPr>
        <p:txBody>
          <a:bodyPr wrap="square" lIns="0" tIns="0" rIns="0" bIns="0" rtlCol="0"/>
          <a:lstStyle/>
          <a:p>
            <a:endParaRPr sz="2860"/>
          </a:p>
        </p:txBody>
      </p:sp>
      <p:sp>
        <p:nvSpPr>
          <p:cNvPr id="34" name="object 34"/>
          <p:cNvSpPr/>
          <p:nvPr/>
        </p:nvSpPr>
        <p:spPr>
          <a:xfrm>
            <a:off x="11099331" y="2917319"/>
            <a:ext cx="0" cy="0"/>
          </a:xfrm>
          <a:custGeom>
            <a:avLst/>
            <a:gdLst/>
            <a:ahLst/>
            <a:cxnLst/>
            <a:rect l="l" t="t" r="r" b="b"/>
            <a:pathLst>
              <a:path>
                <a:moveTo>
                  <a:pt x="0" y="0"/>
                </a:moveTo>
                <a:lnTo>
                  <a:pt x="0" y="0"/>
                </a:lnTo>
              </a:path>
            </a:pathLst>
          </a:custGeom>
          <a:ln w="25400">
            <a:solidFill>
              <a:srgbClr val="69659A"/>
            </a:solidFill>
          </a:ln>
        </p:spPr>
        <p:txBody>
          <a:bodyPr wrap="square" lIns="0" tIns="0" rIns="0" bIns="0" rtlCol="0"/>
          <a:lstStyle/>
          <a:p>
            <a:endParaRPr sz="2860"/>
          </a:p>
        </p:txBody>
      </p:sp>
      <p:sp>
        <p:nvSpPr>
          <p:cNvPr id="3" name="Rectangle 2"/>
          <p:cNvSpPr/>
          <p:nvPr/>
        </p:nvSpPr>
        <p:spPr>
          <a:xfrm>
            <a:off x="-4946" y="1530350"/>
            <a:ext cx="11859846" cy="3600986"/>
          </a:xfrm>
          <a:prstGeom prst="rect">
            <a:avLst/>
          </a:prstGeom>
        </p:spPr>
        <p:txBody>
          <a:bodyPr wrap="square">
            <a:spAutoFit/>
          </a:bodyPr>
          <a:lstStyle/>
          <a:p>
            <a:pPr marL="20181" algn="ctr"/>
            <a:endParaRPr lang="en-US" sz="3200" b="1" spc="102" dirty="0">
              <a:solidFill>
                <a:srgbClr val="652265"/>
              </a:solidFill>
              <a:latin typeface="Futura Std Medium" panose="020B0502020204020303" pitchFamily="34" charset="0"/>
              <a:cs typeface="Calibri"/>
            </a:endParaRPr>
          </a:p>
          <a:p>
            <a:pPr marL="20181" algn="ctr"/>
            <a:r>
              <a:rPr lang="en-US" sz="3200" b="1" spc="102" dirty="0">
                <a:solidFill>
                  <a:srgbClr val="652265"/>
                </a:solidFill>
                <a:latin typeface="Roboto"/>
                <a:cs typeface="Calibri"/>
              </a:rPr>
              <a:t>Guideline 2</a:t>
            </a:r>
          </a:p>
          <a:p>
            <a:endParaRPr lang="en-US" sz="2800" dirty="0">
              <a:latin typeface="Roboto"/>
            </a:endParaRPr>
          </a:p>
          <a:p>
            <a:pPr algn="ctr"/>
            <a:r>
              <a:rPr lang="en-AU" sz="3200" dirty="0">
                <a:latin typeface="Roboto"/>
              </a:rPr>
              <a:t>The resource draws on available evidence and makes a link between it’s purpose, content and expected outcomes. </a:t>
            </a:r>
            <a:endParaRPr lang="en-AU" sz="4800" dirty="0">
              <a:latin typeface="Roboto"/>
            </a:endParaRPr>
          </a:p>
          <a:p>
            <a:pPr algn="ctr"/>
            <a:endParaRPr lang="en-US" sz="7200" dirty="0">
              <a:latin typeface="Futura Std Light" panose="020B0402020204020303" pitchFamily="34" charset="0"/>
            </a:endParaRPr>
          </a:p>
        </p:txBody>
      </p:sp>
      <p:pic>
        <p:nvPicPr>
          <p:cNvPr id="5" name="Picture 4"/>
          <p:cNvPicPr>
            <a:picLocks noChangeAspect="1"/>
          </p:cNvPicPr>
          <p:nvPr/>
        </p:nvPicPr>
        <p:blipFill rotWithShape="1">
          <a:blip r:embed="rId4"/>
          <a:srcRect l="34616" t="11395" r="35834" b="22254"/>
          <a:stretch/>
        </p:blipFill>
        <p:spPr>
          <a:xfrm>
            <a:off x="821531" y="4306737"/>
            <a:ext cx="3200400" cy="4042206"/>
          </a:xfrm>
          <a:prstGeom prst="rect">
            <a:avLst/>
          </a:prstGeom>
        </p:spPr>
      </p:pic>
      <p:sp>
        <p:nvSpPr>
          <p:cNvPr id="8" name="TextBox 7"/>
          <p:cNvSpPr txBox="1"/>
          <p:nvPr/>
        </p:nvSpPr>
        <p:spPr>
          <a:xfrm>
            <a:off x="6494489" y="8112746"/>
            <a:ext cx="4419600" cy="461665"/>
          </a:xfrm>
          <a:prstGeom prst="rect">
            <a:avLst/>
          </a:prstGeom>
          <a:noFill/>
        </p:spPr>
        <p:txBody>
          <a:bodyPr wrap="square" rtlCol="0">
            <a:spAutoFit/>
          </a:bodyPr>
          <a:lstStyle/>
          <a:p>
            <a:r>
              <a:rPr lang="en-US" sz="2400" b="1" dirty="0">
                <a:solidFill>
                  <a:srgbClr val="652265"/>
                </a:solidFill>
              </a:rPr>
              <a:t>Video Guide P. 2-3</a:t>
            </a:r>
          </a:p>
        </p:txBody>
      </p:sp>
      <p:pic>
        <p:nvPicPr>
          <p:cNvPr id="9" name="Picture 8">
            <a:extLst>
              <a:ext uri="{FF2B5EF4-FFF2-40B4-BE49-F238E27FC236}">
                <a16:creationId xmlns:a16="http://schemas.microsoft.com/office/drawing/2014/main" id="{0FA09659-3828-4823-813A-18D423714F0D}"/>
              </a:ext>
            </a:extLst>
          </p:cNvPr>
          <p:cNvPicPr>
            <a:picLocks noChangeAspect="1"/>
          </p:cNvPicPr>
          <p:nvPr/>
        </p:nvPicPr>
        <p:blipFill rotWithShape="1">
          <a:blip r:embed="rId5"/>
          <a:srcRect l="49455" t="19434" r="35624" b="63483"/>
          <a:stretch/>
        </p:blipFill>
        <p:spPr>
          <a:xfrm>
            <a:off x="5653798" y="4038600"/>
            <a:ext cx="5334000" cy="3435350"/>
          </a:xfrm>
          <a:prstGeom prst="rect">
            <a:avLst/>
          </a:prstGeom>
        </p:spPr>
      </p:pic>
    </p:spTree>
    <p:extLst>
      <p:ext uri="{BB962C8B-B14F-4D97-AF65-F5344CB8AC3E}">
        <p14:creationId xmlns:p14="http://schemas.microsoft.com/office/powerpoint/2010/main" val="673701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55" y="-58789"/>
            <a:ext cx="11995578" cy="9004298"/>
          </a:xfrm>
          <a:prstGeom prst="rect">
            <a:avLst/>
          </a:prstGeom>
        </p:spPr>
      </p:pic>
      <p:sp>
        <p:nvSpPr>
          <p:cNvPr id="33" name="object 33"/>
          <p:cNvSpPr/>
          <p:nvPr/>
        </p:nvSpPr>
        <p:spPr>
          <a:xfrm>
            <a:off x="7776383" y="2917319"/>
            <a:ext cx="0" cy="0"/>
          </a:xfrm>
          <a:custGeom>
            <a:avLst/>
            <a:gdLst/>
            <a:ahLst/>
            <a:cxnLst/>
            <a:rect l="l" t="t" r="r" b="b"/>
            <a:pathLst>
              <a:path>
                <a:moveTo>
                  <a:pt x="0" y="0"/>
                </a:moveTo>
                <a:lnTo>
                  <a:pt x="0" y="0"/>
                </a:lnTo>
              </a:path>
            </a:pathLst>
          </a:custGeom>
          <a:ln w="25400">
            <a:solidFill>
              <a:srgbClr val="69659A"/>
            </a:solidFill>
          </a:ln>
        </p:spPr>
        <p:txBody>
          <a:bodyPr wrap="square" lIns="0" tIns="0" rIns="0" bIns="0" rtlCol="0"/>
          <a:lstStyle/>
          <a:p>
            <a:endParaRPr sz="2860"/>
          </a:p>
        </p:txBody>
      </p:sp>
      <p:sp>
        <p:nvSpPr>
          <p:cNvPr id="34" name="object 34"/>
          <p:cNvSpPr/>
          <p:nvPr/>
        </p:nvSpPr>
        <p:spPr>
          <a:xfrm>
            <a:off x="11099331" y="2917319"/>
            <a:ext cx="0" cy="0"/>
          </a:xfrm>
          <a:custGeom>
            <a:avLst/>
            <a:gdLst/>
            <a:ahLst/>
            <a:cxnLst/>
            <a:rect l="l" t="t" r="r" b="b"/>
            <a:pathLst>
              <a:path>
                <a:moveTo>
                  <a:pt x="0" y="0"/>
                </a:moveTo>
                <a:lnTo>
                  <a:pt x="0" y="0"/>
                </a:lnTo>
              </a:path>
            </a:pathLst>
          </a:custGeom>
          <a:ln w="25400">
            <a:solidFill>
              <a:srgbClr val="69659A"/>
            </a:solidFill>
          </a:ln>
        </p:spPr>
        <p:txBody>
          <a:bodyPr wrap="square" lIns="0" tIns="0" rIns="0" bIns="0" rtlCol="0"/>
          <a:lstStyle/>
          <a:p>
            <a:endParaRPr sz="2860"/>
          </a:p>
        </p:txBody>
      </p:sp>
      <p:sp>
        <p:nvSpPr>
          <p:cNvPr id="3" name="Rectangle 2"/>
          <p:cNvSpPr/>
          <p:nvPr/>
        </p:nvSpPr>
        <p:spPr>
          <a:xfrm>
            <a:off x="-12859" y="1606550"/>
            <a:ext cx="11859846" cy="2369880"/>
          </a:xfrm>
          <a:prstGeom prst="rect">
            <a:avLst/>
          </a:prstGeom>
        </p:spPr>
        <p:txBody>
          <a:bodyPr wrap="square">
            <a:spAutoFit/>
          </a:bodyPr>
          <a:lstStyle/>
          <a:p>
            <a:pPr marL="20181" algn="ctr"/>
            <a:endParaRPr lang="en-US" sz="3200" b="1" spc="102" dirty="0">
              <a:solidFill>
                <a:srgbClr val="652265"/>
              </a:solidFill>
              <a:latin typeface="Futura Std Medium" panose="020B0502020204020303" pitchFamily="34" charset="0"/>
              <a:cs typeface="Calibri"/>
            </a:endParaRPr>
          </a:p>
          <a:p>
            <a:pPr marL="20181" algn="ctr"/>
            <a:r>
              <a:rPr lang="en-US" sz="3200" b="1" spc="102" dirty="0">
                <a:solidFill>
                  <a:srgbClr val="652265"/>
                </a:solidFill>
                <a:latin typeface="Roboto"/>
                <a:cs typeface="Calibri"/>
              </a:rPr>
              <a:t>Guideline 3</a:t>
            </a:r>
          </a:p>
          <a:p>
            <a:pPr algn="ctr"/>
            <a:r>
              <a:rPr lang="en-AU" sz="2800" dirty="0">
                <a:latin typeface="Roboto"/>
              </a:rPr>
              <a:t>The resource articulates women’s rights and acknowledges the intersecting factors that contribute to different experiences of violence and abuse . </a:t>
            </a:r>
            <a:endParaRPr lang="en-US" sz="7200" dirty="0">
              <a:latin typeface="Roboto"/>
            </a:endParaRPr>
          </a:p>
        </p:txBody>
      </p:sp>
      <p:sp>
        <p:nvSpPr>
          <p:cNvPr id="20" name="TextBox 19"/>
          <p:cNvSpPr txBox="1"/>
          <p:nvPr/>
        </p:nvSpPr>
        <p:spPr>
          <a:xfrm>
            <a:off x="9637187" y="7973703"/>
            <a:ext cx="4419600" cy="400110"/>
          </a:xfrm>
          <a:prstGeom prst="rect">
            <a:avLst/>
          </a:prstGeom>
          <a:noFill/>
        </p:spPr>
        <p:txBody>
          <a:bodyPr wrap="square" rtlCol="0">
            <a:spAutoFit/>
          </a:bodyPr>
          <a:lstStyle/>
          <a:p>
            <a:r>
              <a:rPr lang="en-US" sz="2000" b="1" dirty="0">
                <a:solidFill>
                  <a:srgbClr val="652265"/>
                </a:solidFill>
              </a:rPr>
              <a:t>Video Guide P. 10-11</a:t>
            </a:r>
          </a:p>
        </p:txBody>
      </p:sp>
      <p:pic>
        <p:nvPicPr>
          <p:cNvPr id="15" name="Picture 14">
            <a:extLst>
              <a:ext uri="{FF2B5EF4-FFF2-40B4-BE49-F238E27FC236}">
                <a16:creationId xmlns:a16="http://schemas.microsoft.com/office/drawing/2014/main" id="{63D51AE6-4DAA-4DF9-85C1-41B6073D8482}"/>
              </a:ext>
            </a:extLst>
          </p:cNvPr>
          <p:cNvPicPr>
            <a:picLocks noChangeAspect="1"/>
          </p:cNvPicPr>
          <p:nvPr/>
        </p:nvPicPr>
        <p:blipFill rotWithShape="1">
          <a:blip r:embed="rId4"/>
          <a:srcRect l="49270" t="21183" r="31167" b="58208"/>
          <a:stretch/>
        </p:blipFill>
        <p:spPr>
          <a:xfrm>
            <a:off x="168088" y="4129139"/>
            <a:ext cx="3561402" cy="2110460"/>
          </a:xfrm>
          <a:prstGeom prst="rect">
            <a:avLst/>
          </a:prstGeom>
        </p:spPr>
      </p:pic>
      <p:pic>
        <p:nvPicPr>
          <p:cNvPr id="16" name="Picture 15">
            <a:extLst>
              <a:ext uri="{FF2B5EF4-FFF2-40B4-BE49-F238E27FC236}">
                <a16:creationId xmlns:a16="http://schemas.microsoft.com/office/drawing/2014/main" id="{37276293-7688-4F55-81EE-5A353E4E736D}"/>
              </a:ext>
            </a:extLst>
          </p:cNvPr>
          <p:cNvPicPr>
            <a:picLocks noChangeAspect="1"/>
          </p:cNvPicPr>
          <p:nvPr/>
        </p:nvPicPr>
        <p:blipFill rotWithShape="1">
          <a:blip r:embed="rId5"/>
          <a:srcRect l="31250" t="45681" r="50000" b="36137"/>
          <a:stretch/>
        </p:blipFill>
        <p:spPr>
          <a:xfrm>
            <a:off x="206455" y="6336522"/>
            <a:ext cx="3236160" cy="1765178"/>
          </a:xfrm>
          <a:prstGeom prst="rect">
            <a:avLst/>
          </a:prstGeom>
        </p:spPr>
      </p:pic>
      <p:pic>
        <p:nvPicPr>
          <p:cNvPr id="18" name="Picture 17">
            <a:extLst>
              <a:ext uri="{FF2B5EF4-FFF2-40B4-BE49-F238E27FC236}">
                <a16:creationId xmlns:a16="http://schemas.microsoft.com/office/drawing/2014/main" id="{D6133C12-30A4-4C85-B4F4-33E727970416}"/>
              </a:ext>
            </a:extLst>
          </p:cNvPr>
          <p:cNvPicPr>
            <a:picLocks noChangeAspect="1"/>
          </p:cNvPicPr>
          <p:nvPr/>
        </p:nvPicPr>
        <p:blipFill rotWithShape="1">
          <a:blip r:embed="rId6"/>
          <a:srcRect l="49329" t="41559" r="30947" b="38961"/>
          <a:stretch/>
        </p:blipFill>
        <p:spPr>
          <a:xfrm>
            <a:off x="4084536" y="4133242"/>
            <a:ext cx="3565441" cy="2156647"/>
          </a:xfrm>
          <a:prstGeom prst="rect">
            <a:avLst/>
          </a:prstGeom>
        </p:spPr>
      </p:pic>
      <p:pic>
        <p:nvPicPr>
          <p:cNvPr id="19" name="Picture 18">
            <a:extLst>
              <a:ext uri="{FF2B5EF4-FFF2-40B4-BE49-F238E27FC236}">
                <a16:creationId xmlns:a16="http://schemas.microsoft.com/office/drawing/2014/main" id="{B1840982-71A6-4D24-8E9E-610B355F8273}"/>
              </a:ext>
            </a:extLst>
          </p:cNvPr>
          <p:cNvPicPr>
            <a:picLocks noChangeAspect="1"/>
          </p:cNvPicPr>
          <p:nvPr/>
        </p:nvPicPr>
        <p:blipFill rotWithShape="1">
          <a:blip r:embed="rId5"/>
          <a:srcRect l="31184" t="17459" r="49830" b="54607"/>
          <a:stretch/>
        </p:blipFill>
        <p:spPr>
          <a:xfrm>
            <a:off x="8045185" y="4066803"/>
            <a:ext cx="3184004" cy="2635038"/>
          </a:xfrm>
          <a:prstGeom prst="rect">
            <a:avLst/>
          </a:prstGeom>
        </p:spPr>
      </p:pic>
      <p:pic>
        <p:nvPicPr>
          <p:cNvPr id="21" name="Picture 20">
            <a:extLst>
              <a:ext uri="{FF2B5EF4-FFF2-40B4-BE49-F238E27FC236}">
                <a16:creationId xmlns:a16="http://schemas.microsoft.com/office/drawing/2014/main" id="{EC8D9BD6-89CE-45A5-8CAB-03C814F57B88}"/>
              </a:ext>
            </a:extLst>
          </p:cNvPr>
          <p:cNvPicPr>
            <a:picLocks noChangeAspect="1"/>
          </p:cNvPicPr>
          <p:nvPr/>
        </p:nvPicPr>
        <p:blipFill rotWithShape="1">
          <a:blip r:embed="rId5"/>
          <a:srcRect l="31214" t="63817" r="50274" b="17474"/>
          <a:stretch/>
        </p:blipFill>
        <p:spPr>
          <a:xfrm>
            <a:off x="4073554" y="6392308"/>
            <a:ext cx="3537483" cy="2010884"/>
          </a:xfrm>
          <a:prstGeom prst="rect">
            <a:avLst/>
          </a:prstGeom>
        </p:spPr>
      </p:pic>
    </p:spTree>
    <p:extLst>
      <p:ext uri="{BB962C8B-B14F-4D97-AF65-F5344CB8AC3E}">
        <p14:creationId xmlns:p14="http://schemas.microsoft.com/office/powerpoint/2010/main" val="1971614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4" y="2"/>
            <a:ext cx="11995578" cy="9004298"/>
          </a:xfrm>
          <a:prstGeom prst="rect">
            <a:avLst/>
          </a:prstGeom>
        </p:spPr>
      </p:pic>
      <p:sp>
        <p:nvSpPr>
          <p:cNvPr id="33" name="object 33"/>
          <p:cNvSpPr/>
          <p:nvPr/>
        </p:nvSpPr>
        <p:spPr>
          <a:xfrm>
            <a:off x="7776383" y="2917319"/>
            <a:ext cx="0" cy="0"/>
          </a:xfrm>
          <a:custGeom>
            <a:avLst/>
            <a:gdLst/>
            <a:ahLst/>
            <a:cxnLst/>
            <a:rect l="l" t="t" r="r" b="b"/>
            <a:pathLst>
              <a:path>
                <a:moveTo>
                  <a:pt x="0" y="0"/>
                </a:moveTo>
                <a:lnTo>
                  <a:pt x="0" y="0"/>
                </a:lnTo>
              </a:path>
            </a:pathLst>
          </a:custGeom>
          <a:ln w="25400">
            <a:solidFill>
              <a:srgbClr val="69659A"/>
            </a:solidFill>
          </a:ln>
        </p:spPr>
        <p:txBody>
          <a:bodyPr wrap="square" lIns="0" tIns="0" rIns="0" bIns="0" rtlCol="0"/>
          <a:lstStyle/>
          <a:p>
            <a:endParaRPr sz="2860"/>
          </a:p>
        </p:txBody>
      </p:sp>
      <p:sp>
        <p:nvSpPr>
          <p:cNvPr id="34" name="object 34"/>
          <p:cNvSpPr/>
          <p:nvPr/>
        </p:nvSpPr>
        <p:spPr>
          <a:xfrm>
            <a:off x="11099331" y="2917319"/>
            <a:ext cx="0" cy="0"/>
          </a:xfrm>
          <a:custGeom>
            <a:avLst/>
            <a:gdLst/>
            <a:ahLst/>
            <a:cxnLst/>
            <a:rect l="l" t="t" r="r" b="b"/>
            <a:pathLst>
              <a:path>
                <a:moveTo>
                  <a:pt x="0" y="0"/>
                </a:moveTo>
                <a:lnTo>
                  <a:pt x="0" y="0"/>
                </a:lnTo>
              </a:path>
            </a:pathLst>
          </a:custGeom>
          <a:ln w="25400">
            <a:solidFill>
              <a:srgbClr val="69659A"/>
            </a:solidFill>
          </a:ln>
        </p:spPr>
        <p:txBody>
          <a:bodyPr wrap="square" lIns="0" tIns="0" rIns="0" bIns="0" rtlCol="0"/>
          <a:lstStyle/>
          <a:p>
            <a:endParaRPr sz="2860"/>
          </a:p>
        </p:txBody>
      </p:sp>
      <p:sp>
        <p:nvSpPr>
          <p:cNvPr id="3" name="Rectangle 2"/>
          <p:cNvSpPr/>
          <p:nvPr/>
        </p:nvSpPr>
        <p:spPr>
          <a:xfrm>
            <a:off x="-745" y="1758950"/>
            <a:ext cx="11859846" cy="2677656"/>
          </a:xfrm>
          <a:prstGeom prst="rect">
            <a:avLst/>
          </a:prstGeom>
        </p:spPr>
        <p:txBody>
          <a:bodyPr wrap="square">
            <a:spAutoFit/>
          </a:bodyPr>
          <a:lstStyle/>
          <a:p>
            <a:pPr marL="20181" algn="ctr"/>
            <a:endParaRPr lang="en-US" sz="3200" b="1" spc="102" dirty="0">
              <a:solidFill>
                <a:srgbClr val="652265"/>
              </a:solidFill>
              <a:latin typeface="Roboto"/>
              <a:cs typeface="Calibri"/>
            </a:endParaRPr>
          </a:p>
          <a:p>
            <a:pPr marL="20181" algn="ctr"/>
            <a:r>
              <a:rPr lang="en-US" sz="3200" b="1" spc="102" dirty="0">
                <a:solidFill>
                  <a:srgbClr val="652265"/>
                </a:solidFill>
                <a:latin typeface="Roboto"/>
                <a:cs typeface="Calibri"/>
              </a:rPr>
              <a:t>Guideline 4</a:t>
            </a:r>
            <a:endParaRPr lang="en-US" sz="2800" dirty="0">
              <a:latin typeface="Roboto"/>
            </a:endParaRPr>
          </a:p>
          <a:p>
            <a:pPr algn="ctr"/>
            <a:r>
              <a:rPr lang="en-AU" sz="3200" dirty="0">
                <a:latin typeface="Roboto"/>
              </a:rPr>
              <a:t>The setting and mode of delivery are safe and responsive. </a:t>
            </a:r>
            <a:endParaRPr lang="en-AU" sz="7200" dirty="0">
              <a:latin typeface="Roboto"/>
            </a:endParaRPr>
          </a:p>
          <a:p>
            <a:pPr algn="ctr"/>
            <a:endParaRPr lang="en-US" sz="7200" dirty="0">
              <a:latin typeface="Futura Std Light" panose="020B0402020204020303" pitchFamily="34" charset="0"/>
            </a:endParaRPr>
          </a:p>
        </p:txBody>
      </p:sp>
      <p:sp>
        <p:nvSpPr>
          <p:cNvPr id="12" name="TextBox 11"/>
          <p:cNvSpPr txBox="1"/>
          <p:nvPr/>
        </p:nvSpPr>
        <p:spPr>
          <a:xfrm>
            <a:off x="288131" y="8022823"/>
            <a:ext cx="4419600" cy="400110"/>
          </a:xfrm>
          <a:prstGeom prst="rect">
            <a:avLst/>
          </a:prstGeom>
          <a:noFill/>
        </p:spPr>
        <p:txBody>
          <a:bodyPr wrap="square" rtlCol="0">
            <a:spAutoFit/>
          </a:bodyPr>
          <a:lstStyle/>
          <a:p>
            <a:r>
              <a:rPr lang="en-US" sz="2000" b="1" dirty="0">
                <a:solidFill>
                  <a:srgbClr val="652265"/>
                </a:solidFill>
              </a:rPr>
              <a:t>Video Guide P. 4-5</a:t>
            </a:r>
          </a:p>
        </p:txBody>
      </p:sp>
      <p:pic>
        <p:nvPicPr>
          <p:cNvPr id="11" name="Picture 10"/>
          <p:cNvPicPr>
            <a:picLocks noChangeAspect="1"/>
          </p:cNvPicPr>
          <p:nvPr/>
        </p:nvPicPr>
        <p:blipFill rotWithShape="1">
          <a:blip r:embed="rId4"/>
          <a:srcRect l="30322" t="56600" r="50223" b="20491"/>
          <a:stretch/>
        </p:blipFill>
        <p:spPr>
          <a:xfrm>
            <a:off x="288131" y="3816350"/>
            <a:ext cx="5473103" cy="3625106"/>
          </a:xfrm>
          <a:prstGeom prst="rect">
            <a:avLst/>
          </a:prstGeom>
        </p:spPr>
      </p:pic>
      <p:sp>
        <p:nvSpPr>
          <p:cNvPr id="13" name="TextBox 12">
            <a:extLst>
              <a:ext uri="{FF2B5EF4-FFF2-40B4-BE49-F238E27FC236}">
                <a16:creationId xmlns:a16="http://schemas.microsoft.com/office/drawing/2014/main" id="{92C43822-8ECD-4361-8B0A-0367A683B837}"/>
              </a:ext>
            </a:extLst>
          </p:cNvPr>
          <p:cNvSpPr txBox="1"/>
          <p:nvPr/>
        </p:nvSpPr>
        <p:spPr>
          <a:xfrm>
            <a:off x="5648268" y="3505244"/>
            <a:ext cx="6112042" cy="5016758"/>
          </a:xfrm>
          <a:prstGeom prst="rect">
            <a:avLst/>
          </a:prstGeom>
          <a:noFill/>
        </p:spPr>
        <p:txBody>
          <a:bodyPr wrap="square">
            <a:spAutoFit/>
          </a:bodyPr>
          <a:lstStyle/>
          <a:p>
            <a:pPr marL="742950" lvl="1" indent="-285750">
              <a:spcBef>
                <a:spcPts val="1200"/>
              </a:spcBef>
              <a:buFont typeface="Arial" panose="020B0604020202020204" pitchFamily="34" charset="0"/>
              <a:buChar char="•"/>
            </a:pPr>
            <a:r>
              <a:rPr lang="en-US" sz="2000" b="1" dirty="0">
                <a:latin typeface="Roboto"/>
              </a:rPr>
              <a:t>There are clear systems to respond to and pursue disclosures of abuse.</a:t>
            </a:r>
          </a:p>
          <a:p>
            <a:pPr marL="742950" lvl="1" indent="-285750">
              <a:spcBef>
                <a:spcPts val="1200"/>
              </a:spcBef>
              <a:buFont typeface="Arial" panose="020B0604020202020204" pitchFamily="34" charset="0"/>
              <a:buChar char="•"/>
            </a:pPr>
            <a:r>
              <a:rPr lang="en-US" sz="2000" b="1" dirty="0">
                <a:latin typeface="Roboto"/>
              </a:rPr>
              <a:t>Women with disability are supported to access a professional who is trained in responding to abuse disclosures.</a:t>
            </a:r>
          </a:p>
          <a:p>
            <a:pPr marL="742950" lvl="1" indent="-285750">
              <a:spcBef>
                <a:spcPts val="1200"/>
              </a:spcBef>
              <a:buFont typeface="Arial" panose="020B0604020202020204" pitchFamily="34" charset="0"/>
              <a:buChar char="•"/>
            </a:pPr>
            <a:r>
              <a:rPr lang="en-US" sz="2000" b="1" dirty="0">
                <a:latin typeface="Roboto"/>
              </a:rPr>
              <a:t>There is consideration of ways to offer women with disability choice in whether or how they access the resources from support workers or family members.</a:t>
            </a:r>
          </a:p>
          <a:p>
            <a:pPr marL="742950" lvl="1" indent="-285750">
              <a:spcBef>
                <a:spcPts val="1200"/>
              </a:spcBef>
              <a:buFont typeface="Arial" panose="020B0604020202020204" pitchFamily="34" charset="0"/>
              <a:buChar char="•"/>
            </a:pPr>
            <a:r>
              <a:rPr lang="en-US" sz="2000" b="1" dirty="0">
                <a:latin typeface="Roboto"/>
              </a:rPr>
              <a:t>Prompts for self-care are included and women are alerted that content may be distressing.</a:t>
            </a:r>
          </a:p>
          <a:p>
            <a:pPr marL="742950" lvl="1" indent="-285750">
              <a:spcBef>
                <a:spcPts val="1200"/>
              </a:spcBef>
              <a:buFont typeface="Arial" panose="020B0604020202020204" pitchFamily="34" charset="0"/>
              <a:buChar char="•"/>
            </a:pPr>
            <a:r>
              <a:rPr lang="en-US" sz="2000" b="1" dirty="0">
                <a:latin typeface="Roboto"/>
              </a:rPr>
              <a:t>Distribution of the resources consider the safety of women.</a:t>
            </a:r>
            <a:endParaRPr lang="en-US" sz="1800" dirty="0">
              <a:latin typeface="Roboto"/>
            </a:endParaRPr>
          </a:p>
        </p:txBody>
      </p:sp>
    </p:spTree>
    <p:extLst>
      <p:ext uri="{BB962C8B-B14F-4D97-AF65-F5344CB8AC3E}">
        <p14:creationId xmlns:p14="http://schemas.microsoft.com/office/powerpoint/2010/main" val="2410882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5" y="0"/>
            <a:ext cx="11995578" cy="9004298"/>
          </a:xfrm>
          <a:prstGeom prst="rect">
            <a:avLst/>
          </a:prstGeom>
        </p:spPr>
      </p:pic>
      <p:sp>
        <p:nvSpPr>
          <p:cNvPr id="33" name="object 33"/>
          <p:cNvSpPr/>
          <p:nvPr/>
        </p:nvSpPr>
        <p:spPr>
          <a:xfrm>
            <a:off x="7776383" y="2917319"/>
            <a:ext cx="0" cy="0"/>
          </a:xfrm>
          <a:custGeom>
            <a:avLst/>
            <a:gdLst/>
            <a:ahLst/>
            <a:cxnLst/>
            <a:rect l="l" t="t" r="r" b="b"/>
            <a:pathLst>
              <a:path>
                <a:moveTo>
                  <a:pt x="0" y="0"/>
                </a:moveTo>
                <a:lnTo>
                  <a:pt x="0" y="0"/>
                </a:lnTo>
              </a:path>
            </a:pathLst>
          </a:custGeom>
          <a:ln w="25400">
            <a:solidFill>
              <a:srgbClr val="69659A"/>
            </a:solidFill>
          </a:ln>
        </p:spPr>
        <p:txBody>
          <a:bodyPr wrap="square" lIns="0" tIns="0" rIns="0" bIns="0" rtlCol="0"/>
          <a:lstStyle/>
          <a:p>
            <a:endParaRPr sz="2860"/>
          </a:p>
        </p:txBody>
      </p:sp>
      <p:sp>
        <p:nvSpPr>
          <p:cNvPr id="34" name="object 34"/>
          <p:cNvSpPr/>
          <p:nvPr/>
        </p:nvSpPr>
        <p:spPr>
          <a:xfrm>
            <a:off x="11099331" y="2917319"/>
            <a:ext cx="0" cy="0"/>
          </a:xfrm>
          <a:custGeom>
            <a:avLst/>
            <a:gdLst/>
            <a:ahLst/>
            <a:cxnLst/>
            <a:rect l="l" t="t" r="r" b="b"/>
            <a:pathLst>
              <a:path>
                <a:moveTo>
                  <a:pt x="0" y="0"/>
                </a:moveTo>
                <a:lnTo>
                  <a:pt x="0" y="0"/>
                </a:lnTo>
              </a:path>
            </a:pathLst>
          </a:custGeom>
          <a:ln w="25400">
            <a:solidFill>
              <a:srgbClr val="69659A"/>
            </a:solidFill>
          </a:ln>
        </p:spPr>
        <p:txBody>
          <a:bodyPr wrap="square" lIns="0" tIns="0" rIns="0" bIns="0" rtlCol="0"/>
          <a:lstStyle/>
          <a:p>
            <a:endParaRPr sz="2860"/>
          </a:p>
        </p:txBody>
      </p:sp>
      <p:sp>
        <p:nvSpPr>
          <p:cNvPr id="3" name="Rectangle 2"/>
          <p:cNvSpPr/>
          <p:nvPr/>
        </p:nvSpPr>
        <p:spPr>
          <a:xfrm>
            <a:off x="-745" y="1758950"/>
            <a:ext cx="11859846" cy="2062103"/>
          </a:xfrm>
          <a:prstGeom prst="rect">
            <a:avLst/>
          </a:prstGeom>
        </p:spPr>
        <p:txBody>
          <a:bodyPr wrap="square">
            <a:spAutoFit/>
          </a:bodyPr>
          <a:lstStyle/>
          <a:p>
            <a:pPr marL="20181" algn="ctr"/>
            <a:endParaRPr lang="en-US" sz="3200" b="1" spc="102" dirty="0">
              <a:solidFill>
                <a:srgbClr val="652265"/>
              </a:solidFill>
              <a:latin typeface="Futura Std Medium" panose="020B0502020204020303" pitchFamily="34" charset="0"/>
              <a:cs typeface="Calibri"/>
            </a:endParaRPr>
          </a:p>
          <a:p>
            <a:pPr marL="20181" algn="ctr"/>
            <a:r>
              <a:rPr lang="en-US" sz="3200" b="1" spc="102" dirty="0">
                <a:solidFill>
                  <a:srgbClr val="652265"/>
                </a:solidFill>
                <a:latin typeface="Futura Std Medium" panose="020B0502020204020303" pitchFamily="34" charset="0"/>
                <a:cs typeface="Calibri"/>
              </a:rPr>
              <a:t>Guideline 5</a:t>
            </a:r>
          </a:p>
          <a:p>
            <a:pPr algn="ctr"/>
            <a:r>
              <a:rPr lang="en-AU" sz="3200" dirty="0"/>
              <a:t>The resource is accessible and respects and responds to diversity of experience. </a:t>
            </a:r>
            <a:endParaRPr lang="en-AU" sz="7200" dirty="0">
              <a:latin typeface="Futura Std Light" panose="020B0402020204020303" pitchFamily="34" charset="0"/>
            </a:endParaRPr>
          </a:p>
        </p:txBody>
      </p:sp>
      <p:sp>
        <p:nvSpPr>
          <p:cNvPr id="10" name="TextBox 9">
            <a:extLst>
              <a:ext uri="{FF2B5EF4-FFF2-40B4-BE49-F238E27FC236}">
                <a16:creationId xmlns:a16="http://schemas.microsoft.com/office/drawing/2014/main" id="{C1675ECD-9E48-461D-8845-FE6C9206B978}"/>
              </a:ext>
            </a:extLst>
          </p:cNvPr>
          <p:cNvSpPr txBox="1"/>
          <p:nvPr/>
        </p:nvSpPr>
        <p:spPr>
          <a:xfrm>
            <a:off x="440531" y="3821053"/>
            <a:ext cx="11125200" cy="3853747"/>
          </a:xfrm>
          <a:prstGeom prst="rect">
            <a:avLst/>
          </a:prstGeom>
          <a:noFill/>
        </p:spPr>
        <p:txBody>
          <a:bodyPr wrap="square">
            <a:spAutoFit/>
          </a:bodyPr>
          <a:lstStyle/>
          <a:p>
            <a:pPr>
              <a:lnSpc>
                <a:spcPct val="125000"/>
              </a:lnSpc>
              <a:spcAft>
                <a:spcPts val="0"/>
              </a:spcAft>
            </a:pPr>
            <a:r>
              <a:rPr lang="en-AU" sz="1800" b="1" dirty="0">
                <a:solidFill>
                  <a:srgbClr val="202020"/>
                </a:solidFill>
                <a:effectLst/>
                <a:latin typeface="Helvetica" panose="020B0604020202020204" pitchFamily="34" charset="0"/>
                <a:ea typeface="Times New Roman" panose="02020603050405020304" pitchFamily="18" charset="0"/>
              </a:rPr>
              <a:t>These resources have been developed by Women with Disabilities Victoria (WDV) with women who identify as vision impaired, blind, or deaf/blind.</a:t>
            </a:r>
            <a:endParaRPr lang="en-AU" sz="4400" b="1" dirty="0">
              <a:solidFill>
                <a:srgbClr val="202020"/>
              </a:solidFill>
              <a:effectLst/>
              <a:latin typeface="Helvetica" panose="020B0604020202020204" pitchFamily="34" charset="0"/>
              <a:ea typeface="Calibri" panose="020F0502020204030204" pitchFamily="34" charset="0"/>
            </a:endParaRPr>
          </a:p>
          <a:p>
            <a:pPr>
              <a:lnSpc>
                <a:spcPct val="150000"/>
              </a:lnSpc>
              <a:spcBef>
                <a:spcPts val="750"/>
              </a:spcBef>
              <a:spcAft>
                <a:spcPts val="750"/>
              </a:spcAft>
            </a:pPr>
            <a:r>
              <a:rPr lang="en-AU" sz="1800" dirty="0">
                <a:solidFill>
                  <a:srgbClr val="202020"/>
                </a:solidFill>
                <a:effectLst/>
                <a:latin typeface="Helvetica" panose="020B0604020202020204" pitchFamily="34" charset="0"/>
                <a:ea typeface="Calibri" panose="020F0502020204030204" pitchFamily="34" charset="0"/>
              </a:rPr>
              <a:t>The resources include:</a:t>
            </a:r>
            <a:endParaRPr lang="en-AU" sz="2800" dirty="0">
              <a:effectLst/>
              <a:latin typeface="Calibri" panose="020F0502020204030204" pitchFamily="34" charset="0"/>
              <a:ea typeface="Calibri" panose="020F0502020204030204" pitchFamily="34" charset="0"/>
            </a:endParaRPr>
          </a:p>
          <a:p>
            <a:pPr marL="342900" lvl="0" indent="-342900">
              <a:lnSpc>
                <a:spcPct val="150000"/>
              </a:lnSpc>
              <a:spcAft>
                <a:spcPts val="0"/>
              </a:spcAft>
              <a:buSzPts val="1000"/>
              <a:buFont typeface="Symbol" panose="05050102010706020507" pitchFamily="18" charset="2"/>
              <a:buChar char=""/>
              <a:tabLst>
                <a:tab pos="457200" algn="l"/>
              </a:tabLst>
            </a:pPr>
            <a:r>
              <a:rPr lang="en-AU" sz="1800" dirty="0">
                <a:solidFill>
                  <a:srgbClr val="202020"/>
                </a:solidFill>
                <a:effectLst/>
                <a:latin typeface="Helvetica" panose="020B0604020202020204" pitchFamily="34" charset="0"/>
                <a:ea typeface="Times New Roman" panose="02020603050405020304" pitchFamily="18" charset="0"/>
              </a:rPr>
              <a:t>Braille hardcopy and an electronic Braille Ready File (BRF) of the video resource guide available in both Grade 1 and Grade 2: </a:t>
            </a:r>
            <a:r>
              <a:rPr lang="en-AU" sz="1800" u="sng" dirty="0">
                <a:solidFill>
                  <a:srgbClr val="652265"/>
                </a:solidFill>
                <a:effectLst/>
                <a:latin typeface="Helvetica" panose="020B0604020202020204" pitchFamily="34" charset="0"/>
                <a:ea typeface="Times New Roman" panose="02020603050405020304" pitchFamily="18" charset="0"/>
                <a:hlinkClick r:id="rId5"/>
              </a:rPr>
              <a:t>https://www.wdv.org.au/our-work/our-work-with-organisations/safeguards/our-right-to-safety-and-respect-braille-versions/</a:t>
            </a:r>
            <a:endParaRPr lang="en-AU" sz="2800" dirty="0">
              <a:solidFill>
                <a:srgbClr val="202020"/>
              </a:solidFill>
              <a:effectLst/>
              <a:latin typeface="Calibri" panose="020F0502020204030204" pitchFamily="34" charset="0"/>
              <a:ea typeface="Calibri" panose="020F0502020204030204" pitchFamily="34" charset="0"/>
            </a:endParaRPr>
          </a:p>
          <a:p>
            <a:pPr marL="342900" lvl="0" indent="-342900">
              <a:lnSpc>
                <a:spcPct val="150000"/>
              </a:lnSpc>
              <a:spcAft>
                <a:spcPts val="0"/>
              </a:spcAft>
              <a:buSzPts val="1000"/>
              <a:buFont typeface="Symbol" panose="05050102010706020507" pitchFamily="18" charset="2"/>
              <a:buChar char=""/>
              <a:tabLst>
                <a:tab pos="457200" algn="l"/>
              </a:tabLst>
            </a:pPr>
            <a:r>
              <a:rPr lang="en-AU" sz="1800" dirty="0">
                <a:solidFill>
                  <a:srgbClr val="202020"/>
                </a:solidFill>
                <a:effectLst/>
                <a:latin typeface="Helvetica" panose="020B0604020202020204" pitchFamily="34" charset="0"/>
                <a:ea typeface="Times New Roman" panose="02020603050405020304" pitchFamily="18" charset="0"/>
              </a:rPr>
              <a:t>Audio Described </a:t>
            </a:r>
            <a:r>
              <a:rPr lang="en-AU" sz="1800" dirty="0" err="1">
                <a:solidFill>
                  <a:srgbClr val="202020"/>
                </a:solidFill>
                <a:effectLst/>
                <a:latin typeface="Helvetica" panose="020B0604020202020204" pitchFamily="34" charset="0"/>
                <a:ea typeface="Times New Roman" panose="02020603050405020304" pitchFamily="18" charset="0"/>
              </a:rPr>
              <a:t>dvd</a:t>
            </a:r>
            <a:r>
              <a:rPr lang="en-AU" sz="1800" dirty="0">
                <a:solidFill>
                  <a:srgbClr val="202020"/>
                </a:solidFill>
                <a:effectLst/>
                <a:latin typeface="Helvetica" panose="020B0604020202020204" pitchFamily="34" charset="0"/>
                <a:ea typeface="Times New Roman" panose="02020603050405020304" pitchFamily="18" charset="0"/>
              </a:rPr>
              <a:t> format and electronic file of the video resource: </a:t>
            </a:r>
            <a:r>
              <a:rPr lang="en-AU" sz="1800" u="sng" dirty="0">
                <a:solidFill>
                  <a:srgbClr val="652265"/>
                </a:solidFill>
                <a:effectLst/>
                <a:latin typeface="Helvetica" panose="020B0604020202020204" pitchFamily="34" charset="0"/>
                <a:ea typeface="Times New Roman" panose="02020603050405020304" pitchFamily="18" charset="0"/>
                <a:hlinkClick r:id="rId6"/>
              </a:rPr>
              <a:t>https://youtu.be/jabR5m98VDE</a:t>
            </a:r>
            <a:endParaRPr lang="en-AU" sz="2800" dirty="0">
              <a:solidFill>
                <a:srgbClr val="202020"/>
              </a:solidFill>
              <a:effectLst/>
              <a:latin typeface="Calibri" panose="020F0502020204030204" pitchFamily="34" charset="0"/>
              <a:ea typeface="Calibri" panose="020F0502020204030204" pitchFamily="34" charset="0"/>
            </a:endParaRPr>
          </a:p>
          <a:p>
            <a:pPr marL="342900" lvl="0" indent="-342900">
              <a:lnSpc>
                <a:spcPct val="150000"/>
              </a:lnSpc>
              <a:spcAft>
                <a:spcPts val="0"/>
              </a:spcAft>
              <a:buSzPts val="1000"/>
              <a:buFont typeface="Symbol" panose="05050102010706020507" pitchFamily="18" charset="2"/>
              <a:buChar char=""/>
              <a:tabLst>
                <a:tab pos="457200" algn="l"/>
              </a:tabLst>
            </a:pPr>
            <a:r>
              <a:rPr lang="en-AU" sz="1800" dirty="0">
                <a:solidFill>
                  <a:srgbClr val="202020"/>
                </a:solidFill>
                <a:effectLst/>
                <a:latin typeface="Helvetica" panose="020B0604020202020204" pitchFamily="34" charset="0"/>
                <a:ea typeface="Times New Roman" panose="02020603050405020304" pitchFamily="18" charset="0"/>
              </a:rPr>
              <a:t>Audible (Mp3) file of the video guide:  </a:t>
            </a:r>
            <a:r>
              <a:rPr lang="en-AU" sz="1800" u="sng" dirty="0">
                <a:solidFill>
                  <a:srgbClr val="652265"/>
                </a:solidFill>
                <a:effectLst/>
                <a:latin typeface="Helvetica" panose="020B0604020202020204" pitchFamily="34" charset="0"/>
                <a:ea typeface="Times New Roman" panose="02020603050405020304" pitchFamily="18" charset="0"/>
                <a:hlinkClick r:id="rId7"/>
              </a:rPr>
              <a:t>https://www.wdv.org.au/our-work/our-work-with-organisations/safeguards/our-right-to-safety-and-respect-mp3-chapters/</a:t>
            </a:r>
            <a:endParaRPr lang="en-AU" sz="2800" dirty="0">
              <a:solidFill>
                <a:srgbClr val="20202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23532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84" y="0"/>
            <a:ext cx="11995578" cy="9004298"/>
          </a:xfrm>
          <a:prstGeom prst="rect">
            <a:avLst/>
          </a:prstGeom>
        </p:spPr>
      </p:pic>
      <p:sp>
        <p:nvSpPr>
          <p:cNvPr id="33" name="object 33"/>
          <p:cNvSpPr/>
          <p:nvPr/>
        </p:nvSpPr>
        <p:spPr>
          <a:xfrm>
            <a:off x="7776383" y="2917319"/>
            <a:ext cx="0" cy="0"/>
          </a:xfrm>
          <a:custGeom>
            <a:avLst/>
            <a:gdLst/>
            <a:ahLst/>
            <a:cxnLst/>
            <a:rect l="l" t="t" r="r" b="b"/>
            <a:pathLst>
              <a:path>
                <a:moveTo>
                  <a:pt x="0" y="0"/>
                </a:moveTo>
                <a:lnTo>
                  <a:pt x="0" y="0"/>
                </a:lnTo>
              </a:path>
            </a:pathLst>
          </a:custGeom>
          <a:ln w="25400">
            <a:solidFill>
              <a:srgbClr val="69659A"/>
            </a:solidFill>
          </a:ln>
        </p:spPr>
        <p:txBody>
          <a:bodyPr wrap="square" lIns="0" tIns="0" rIns="0" bIns="0" rtlCol="0"/>
          <a:lstStyle/>
          <a:p>
            <a:endParaRPr sz="2860"/>
          </a:p>
        </p:txBody>
      </p:sp>
      <p:sp>
        <p:nvSpPr>
          <p:cNvPr id="34" name="object 34"/>
          <p:cNvSpPr/>
          <p:nvPr/>
        </p:nvSpPr>
        <p:spPr>
          <a:xfrm>
            <a:off x="11099331" y="2917319"/>
            <a:ext cx="0" cy="0"/>
          </a:xfrm>
          <a:custGeom>
            <a:avLst/>
            <a:gdLst/>
            <a:ahLst/>
            <a:cxnLst/>
            <a:rect l="l" t="t" r="r" b="b"/>
            <a:pathLst>
              <a:path>
                <a:moveTo>
                  <a:pt x="0" y="0"/>
                </a:moveTo>
                <a:lnTo>
                  <a:pt x="0" y="0"/>
                </a:lnTo>
              </a:path>
            </a:pathLst>
          </a:custGeom>
          <a:ln w="25400">
            <a:solidFill>
              <a:srgbClr val="69659A"/>
            </a:solidFill>
          </a:ln>
        </p:spPr>
        <p:txBody>
          <a:bodyPr wrap="square" lIns="0" tIns="0" rIns="0" bIns="0" rtlCol="0"/>
          <a:lstStyle/>
          <a:p>
            <a:endParaRPr sz="2860"/>
          </a:p>
        </p:txBody>
      </p:sp>
      <p:sp>
        <p:nvSpPr>
          <p:cNvPr id="3" name="Rectangle 2"/>
          <p:cNvSpPr/>
          <p:nvPr/>
        </p:nvSpPr>
        <p:spPr>
          <a:xfrm>
            <a:off x="30584" y="1466013"/>
            <a:ext cx="11859846" cy="4154984"/>
          </a:xfrm>
          <a:prstGeom prst="rect">
            <a:avLst/>
          </a:prstGeom>
        </p:spPr>
        <p:txBody>
          <a:bodyPr wrap="square">
            <a:spAutoFit/>
          </a:bodyPr>
          <a:lstStyle/>
          <a:p>
            <a:pPr marL="20181" algn="ctr"/>
            <a:endParaRPr lang="en-US" sz="3200" b="1" spc="102" dirty="0">
              <a:solidFill>
                <a:srgbClr val="652265"/>
              </a:solidFill>
              <a:latin typeface="Futura Std Medium" panose="020B0502020204020303" pitchFamily="34" charset="0"/>
              <a:cs typeface="Calibri"/>
            </a:endParaRPr>
          </a:p>
          <a:p>
            <a:pPr marL="20181" algn="ctr"/>
            <a:r>
              <a:rPr lang="en-US" sz="3200" b="1" spc="102" dirty="0">
                <a:solidFill>
                  <a:srgbClr val="652265"/>
                </a:solidFill>
                <a:latin typeface="Futura Std Medium" panose="020B0502020204020303" pitchFamily="34" charset="0"/>
                <a:cs typeface="Calibri"/>
              </a:rPr>
              <a:t>Guideline 6</a:t>
            </a:r>
          </a:p>
          <a:p>
            <a:pPr algn="ctr"/>
            <a:r>
              <a:rPr lang="en-AU" sz="2800" dirty="0"/>
              <a:t>The resource promotes personal empowerment and offers multiple options or strategies. </a:t>
            </a:r>
            <a:endParaRPr lang="en-US" sz="2800" dirty="0"/>
          </a:p>
          <a:p>
            <a:pPr algn="ctr"/>
            <a:endParaRPr lang="en-AU" sz="7200" dirty="0">
              <a:latin typeface="Futura Std Light" panose="020B0402020204020303" pitchFamily="34" charset="0"/>
            </a:endParaRPr>
          </a:p>
          <a:p>
            <a:pPr algn="ctr"/>
            <a:endParaRPr lang="en-US" sz="7200" dirty="0">
              <a:latin typeface="Futura Std Light" panose="020B0402020204020303" pitchFamily="34" charset="0"/>
            </a:endParaRPr>
          </a:p>
        </p:txBody>
      </p:sp>
      <p:sp>
        <p:nvSpPr>
          <p:cNvPr id="11" name="TextBox 10"/>
          <p:cNvSpPr txBox="1"/>
          <p:nvPr/>
        </p:nvSpPr>
        <p:spPr>
          <a:xfrm>
            <a:off x="9051131" y="7997046"/>
            <a:ext cx="4419600" cy="400110"/>
          </a:xfrm>
          <a:prstGeom prst="rect">
            <a:avLst/>
          </a:prstGeom>
          <a:noFill/>
        </p:spPr>
        <p:txBody>
          <a:bodyPr wrap="square" rtlCol="0">
            <a:spAutoFit/>
          </a:bodyPr>
          <a:lstStyle/>
          <a:p>
            <a:r>
              <a:rPr lang="en-US" sz="2000" b="1" dirty="0">
                <a:solidFill>
                  <a:srgbClr val="652265"/>
                </a:solidFill>
              </a:rPr>
              <a:t>Video Guide P. 8-9</a:t>
            </a:r>
          </a:p>
        </p:txBody>
      </p:sp>
      <p:pic>
        <p:nvPicPr>
          <p:cNvPr id="9" name="Picture 8">
            <a:extLst>
              <a:ext uri="{FF2B5EF4-FFF2-40B4-BE49-F238E27FC236}">
                <a16:creationId xmlns:a16="http://schemas.microsoft.com/office/drawing/2014/main" id="{D5EF3929-4AC1-485B-9B04-18C8154A98CB}"/>
              </a:ext>
            </a:extLst>
          </p:cNvPr>
          <p:cNvPicPr>
            <a:picLocks noChangeAspect="1"/>
          </p:cNvPicPr>
          <p:nvPr/>
        </p:nvPicPr>
        <p:blipFill rotWithShape="1">
          <a:blip r:embed="rId4"/>
          <a:srcRect l="30669" t="43792" r="30346" b="4239"/>
          <a:stretch/>
        </p:blipFill>
        <p:spPr>
          <a:xfrm>
            <a:off x="288132" y="3825038"/>
            <a:ext cx="4221304" cy="3165379"/>
          </a:xfrm>
          <a:prstGeom prst="rect">
            <a:avLst/>
          </a:prstGeom>
        </p:spPr>
      </p:pic>
      <p:pic>
        <p:nvPicPr>
          <p:cNvPr id="10" name="Picture 9">
            <a:extLst>
              <a:ext uri="{FF2B5EF4-FFF2-40B4-BE49-F238E27FC236}">
                <a16:creationId xmlns:a16="http://schemas.microsoft.com/office/drawing/2014/main" id="{D6469811-BA99-409E-94B6-1FE179B08988}"/>
              </a:ext>
            </a:extLst>
          </p:cNvPr>
          <p:cNvPicPr>
            <a:picLocks noChangeAspect="1"/>
          </p:cNvPicPr>
          <p:nvPr/>
        </p:nvPicPr>
        <p:blipFill rotWithShape="1">
          <a:blip r:embed="rId4"/>
          <a:srcRect l="30992" t="9429" r="34174" b="56209"/>
          <a:stretch/>
        </p:blipFill>
        <p:spPr>
          <a:xfrm>
            <a:off x="4509436" y="3825038"/>
            <a:ext cx="7080637" cy="3928894"/>
          </a:xfrm>
          <a:prstGeom prst="rect">
            <a:avLst/>
          </a:prstGeom>
        </p:spPr>
      </p:pic>
    </p:spTree>
    <p:extLst>
      <p:ext uri="{BB962C8B-B14F-4D97-AF65-F5344CB8AC3E}">
        <p14:creationId xmlns:p14="http://schemas.microsoft.com/office/powerpoint/2010/main" val="222191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426" y="3983537"/>
            <a:ext cx="12006263" cy="5020763"/>
          </a:xfrm>
          <a:prstGeom prst="rect">
            <a:avLst/>
          </a:prstGeom>
        </p:spPr>
      </p:pic>
      <p:sp>
        <p:nvSpPr>
          <p:cNvPr id="3" name="TextBox 2"/>
          <p:cNvSpPr txBox="1"/>
          <p:nvPr/>
        </p:nvSpPr>
        <p:spPr>
          <a:xfrm>
            <a:off x="0" y="0"/>
            <a:ext cx="12006263" cy="1446550"/>
          </a:xfrm>
          <a:prstGeom prst="rect">
            <a:avLst/>
          </a:prstGeom>
          <a:noFill/>
        </p:spPr>
        <p:txBody>
          <a:bodyPr wrap="square" rtlCol="0">
            <a:spAutoFit/>
          </a:bodyPr>
          <a:lstStyle/>
          <a:p>
            <a:endParaRPr lang="en-AU" sz="4400" b="1" dirty="0">
              <a:latin typeface="Arial" panose="020B0604020202020204" pitchFamily="34" charset="0"/>
              <a:cs typeface="Arial" panose="020B0604020202020204" pitchFamily="34" charset="0"/>
            </a:endParaRPr>
          </a:p>
          <a:p>
            <a:endParaRPr lang="en-AU" sz="4400" b="1" dirty="0">
              <a:latin typeface="Arial" panose="020B0604020202020204" pitchFamily="34" charset="0"/>
              <a:cs typeface="Arial" panose="020B0604020202020204" pitchFamily="34" charset="0"/>
            </a:endParaRPr>
          </a:p>
        </p:txBody>
      </p:sp>
      <p:sp>
        <p:nvSpPr>
          <p:cNvPr id="4" name="object 27"/>
          <p:cNvSpPr txBox="1"/>
          <p:nvPr/>
        </p:nvSpPr>
        <p:spPr>
          <a:xfrm>
            <a:off x="-9481" y="324546"/>
            <a:ext cx="12006263" cy="2092881"/>
          </a:xfrm>
          <a:prstGeom prst="rect">
            <a:avLst/>
          </a:prstGeom>
        </p:spPr>
        <p:txBody>
          <a:bodyPr vert="horz" wrap="square" lIns="0" tIns="0" rIns="0" bIns="0" rtlCol="0">
            <a:spAutoFit/>
          </a:bodyPr>
          <a:lstStyle/>
          <a:p>
            <a:pPr marL="20179" algn="ctr"/>
            <a:r>
              <a:rPr lang="en-US" sz="4000" b="1" spc="102" dirty="0">
                <a:solidFill>
                  <a:srgbClr val="652265"/>
                </a:solidFill>
                <a:cs typeface="Calibri"/>
              </a:rPr>
              <a:t>WDV and Coronavirus</a:t>
            </a:r>
          </a:p>
          <a:p>
            <a:pPr marL="20179" algn="ctr"/>
            <a:r>
              <a:rPr lang="en-US" sz="3200" b="1" spc="102" dirty="0">
                <a:cs typeface="Calibri"/>
              </a:rPr>
              <a:t>Further information specifically relating to the safety of women with disability during the pandemic response in Victoria can be found at the WDV website: </a:t>
            </a:r>
            <a:endParaRPr lang="en-US" sz="3200" spc="102" dirty="0">
              <a:cs typeface="Calibri"/>
            </a:endParaRPr>
          </a:p>
        </p:txBody>
      </p:sp>
      <p:sp>
        <p:nvSpPr>
          <p:cNvPr id="6" name="Rectangle 5">
            <a:extLst>
              <a:ext uri="{FF2B5EF4-FFF2-40B4-BE49-F238E27FC236}">
                <a16:creationId xmlns:a16="http://schemas.microsoft.com/office/drawing/2014/main" id="{808A2198-C8DF-4DAD-89B0-21EF4ECF1B0C}"/>
              </a:ext>
            </a:extLst>
          </p:cNvPr>
          <p:cNvSpPr/>
          <p:nvPr/>
        </p:nvSpPr>
        <p:spPr>
          <a:xfrm>
            <a:off x="1307350" y="2833295"/>
            <a:ext cx="9372600" cy="584775"/>
          </a:xfrm>
          <a:prstGeom prst="rect">
            <a:avLst/>
          </a:prstGeom>
        </p:spPr>
        <p:txBody>
          <a:bodyPr wrap="square">
            <a:spAutoFit/>
          </a:bodyPr>
          <a:lstStyle/>
          <a:p>
            <a:r>
              <a:rPr lang="en-AU" sz="3200" dirty="0">
                <a:hlinkClick r:id="rId3"/>
              </a:rPr>
              <a:t>https://www.wdv.org.au/news/wdv-and-coronavirus</a:t>
            </a:r>
            <a:r>
              <a:rPr lang="en-AU" dirty="0">
                <a:hlinkClick r:id="rId3"/>
              </a:rPr>
              <a:t>/</a:t>
            </a:r>
            <a:endParaRPr lang="en-AU" dirty="0"/>
          </a:p>
        </p:txBody>
      </p:sp>
      <p:sp>
        <p:nvSpPr>
          <p:cNvPr id="7" name="TextBox 6">
            <a:extLst>
              <a:ext uri="{FF2B5EF4-FFF2-40B4-BE49-F238E27FC236}">
                <a16:creationId xmlns:a16="http://schemas.microsoft.com/office/drawing/2014/main" id="{3626B7BB-AAC0-42DE-B468-3522491BF27C}"/>
              </a:ext>
            </a:extLst>
          </p:cNvPr>
          <p:cNvSpPr txBox="1"/>
          <p:nvPr/>
        </p:nvSpPr>
        <p:spPr>
          <a:xfrm>
            <a:off x="1126331" y="4121150"/>
            <a:ext cx="10439400" cy="1077218"/>
          </a:xfrm>
          <a:prstGeom prst="rect">
            <a:avLst/>
          </a:prstGeom>
          <a:noFill/>
        </p:spPr>
        <p:txBody>
          <a:bodyPr wrap="square">
            <a:spAutoFit/>
          </a:bodyPr>
          <a:lstStyle/>
          <a:p>
            <a:r>
              <a:rPr lang="en-AU" sz="3200" dirty="0">
                <a:hlinkClick r:id="rId4"/>
              </a:rPr>
              <a:t>https://www.wdv.org.au/new-resources-family-violence-response-for-women-with-disabilities-guides/</a:t>
            </a:r>
            <a:endParaRPr lang="en-AU" sz="3200" dirty="0"/>
          </a:p>
        </p:txBody>
      </p:sp>
    </p:spTree>
    <p:extLst>
      <p:ext uri="{BB962C8B-B14F-4D97-AF65-F5344CB8AC3E}">
        <p14:creationId xmlns:p14="http://schemas.microsoft.com/office/powerpoint/2010/main" val="2785109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5" y="-24130"/>
            <a:ext cx="11995578" cy="9004298"/>
          </a:xfrm>
          <a:prstGeom prst="rect">
            <a:avLst/>
          </a:prstGeom>
        </p:spPr>
      </p:pic>
      <p:sp>
        <p:nvSpPr>
          <p:cNvPr id="33" name="object 33"/>
          <p:cNvSpPr/>
          <p:nvPr/>
        </p:nvSpPr>
        <p:spPr>
          <a:xfrm>
            <a:off x="7776383" y="2917319"/>
            <a:ext cx="0" cy="0"/>
          </a:xfrm>
          <a:custGeom>
            <a:avLst/>
            <a:gdLst/>
            <a:ahLst/>
            <a:cxnLst/>
            <a:rect l="l" t="t" r="r" b="b"/>
            <a:pathLst>
              <a:path>
                <a:moveTo>
                  <a:pt x="0" y="0"/>
                </a:moveTo>
                <a:lnTo>
                  <a:pt x="0" y="0"/>
                </a:lnTo>
              </a:path>
            </a:pathLst>
          </a:custGeom>
          <a:ln w="25400">
            <a:solidFill>
              <a:srgbClr val="69659A"/>
            </a:solidFill>
          </a:ln>
        </p:spPr>
        <p:txBody>
          <a:bodyPr wrap="square" lIns="0" tIns="0" rIns="0" bIns="0" rtlCol="0"/>
          <a:lstStyle/>
          <a:p>
            <a:endParaRPr sz="2860"/>
          </a:p>
        </p:txBody>
      </p:sp>
      <p:sp>
        <p:nvSpPr>
          <p:cNvPr id="34" name="object 34"/>
          <p:cNvSpPr/>
          <p:nvPr/>
        </p:nvSpPr>
        <p:spPr>
          <a:xfrm>
            <a:off x="11099331" y="2917319"/>
            <a:ext cx="0" cy="0"/>
          </a:xfrm>
          <a:custGeom>
            <a:avLst/>
            <a:gdLst/>
            <a:ahLst/>
            <a:cxnLst/>
            <a:rect l="l" t="t" r="r" b="b"/>
            <a:pathLst>
              <a:path>
                <a:moveTo>
                  <a:pt x="0" y="0"/>
                </a:moveTo>
                <a:lnTo>
                  <a:pt x="0" y="0"/>
                </a:lnTo>
              </a:path>
            </a:pathLst>
          </a:custGeom>
          <a:ln w="25400">
            <a:solidFill>
              <a:srgbClr val="69659A"/>
            </a:solidFill>
          </a:ln>
        </p:spPr>
        <p:txBody>
          <a:bodyPr wrap="square" lIns="0" tIns="0" rIns="0" bIns="0" rtlCol="0"/>
          <a:lstStyle/>
          <a:p>
            <a:endParaRPr sz="2860"/>
          </a:p>
        </p:txBody>
      </p:sp>
      <p:sp>
        <p:nvSpPr>
          <p:cNvPr id="8" name="TextBox 7">
            <a:extLst>
              <a:ext uri="{FF2B5EF4-FFF2-40B4-BE49-F238E27FC236}">
                <a16:creationId xmlns:a16="http://schemas.microsoft.com/office/drawing/2014/main" id="{FCF72939-C857-4351-B8B1-EC3D5D6027FF}"/>
              </a:ext>
            </a:extLst>
          </p:cNvPr>
          <p:cNvSpPr txBox="1"/>
          <p:nvPr/>
        </p:nvSpPr>
        <p:spPr>
          <a:xfrm>
            <a:off x="1050131" y="2139950"/>
            <a:ext cx="9906000" cy="2523768"/>
          </a:xfrm>
          <a:prstGeom prst="rect">
            <a:avLst/>
          </a:prstGeom>
          <a:noFill/>
        </p:spPr>
        <p:txBody>
          <a:bodyPr wrap="square">
            <a:spAutoFit/>
          </a:bodyPr>
          <a:lstStyle/>
          <a:p>
            <a:pPr lvl="1" algn="ctr">
              <a:spcBef>
                <a:spcPts val="1200"/>
              </a:spcBef>
            </a:pPr>
            <a:r>
              <a:rPr lang="en-US" sz="2800" b="1" dirty="0">
                <a:latin typeface="Roboto"/>
              </a:rPr>
              <a:t>Acknowledgement of Country</a:t>
            </a:r>
            <a:r>
              <a:rPr lang="en-US" sz="2800" dirty="0">
                <a:latin typeface="Futura Std Light" panose="020B0402020204020303" pitchFamily="34" charset="0"/>
              </a:rPr>
              <a:t> </a:t>
            </a:r>
          </a:p>
          <a:p>
            <a:pPr lvl="1" algn="ctr">
              <a:spcBef>
                <a:spcPts val="1200"/>
              </a:spcBef>
            </a:pPr>
            <a:r>
              <a:rPr lang="en-US" sz="2400" dirty="0">
                <a:latin typeface="Roboto"/>
              </a:rPr>
              <a:t> We would like to acknowledge the traditional owners and custodians of this land, the Wurundjeri and Wadawurrung Nations, from which we are presenting this event. We pay our respects to Elders past, present and emerging. We extend that respect all other people present. </a:t>
            </a:r>
          </a:p>
        </p:txBody>
      </p:sp>
      <p:pic>
        <p:nvPicPr>
          <p:cNvPr id="7" name="Picture 6" descr="A close up of a logo&#10;&#10;Description automatically generated">
            <a:extLst>
              <a:ext uri="{FF2B5EF4-FFF2-40B4-BE49-F238E27FC236}">
                <a16:creationId xmlns:a16="http://schemas.microsoft.com/office/drawing/2014/main" id="{E5A1E11D-3617-4B3D-B3BA-D930C635C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3443" y="5133312"/>
            <a:ext cx="2619375" cy="1743075"/>
          </a:xfrm>
          <a:prstGeom prst="rect">
            <a:avLst/>
          </a:prstGeom>
        </p:spPr>
      </p:pic>
    </p:spTree>
    <p:extLst>
      <p:ext uri="{BB962C8B-B14F-4D97-AF65-F5344CB8AC3E}">
        <p14:creationId xmlns:p14="http://schemas.microsoft.com/office/powerpoint/2010/main" val="2974911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5" y="-24130"/>
            <a:ext cx="11995578" cy="9004298"/>
          </a:xfrm>
          <a:prstGeom prst="rect">
            <a:avLst/>
          </a:prstGeom>
        </p:spPr>
      </p:pic>
      <p:sp>
        <p:nvSpPr>
          <p:cNvPr id="33" name="object 33"/>
          <p:cNvSpPr/>
          <p:nvPr/>
        </p:nvSpPr>
        <p:spPr>
          <a:xfrm>
            <a:off x="7776383" y="2917319"/>
            <a:ext cx="0" cy="0"/>
          </a:xfrm>
          <a:custGeom>
            <a:avLst/>
            <a:gdLst/>
            <a:ahLst/>
            <a:cxnLst/>
            <a:rect l="l" t="t" r="r" b="b"/>
            <a:pathLst>
              <a:path>
                <a:moveTo>
                  <a:pt x="0" y="0"/>
                </a:moveTo>
                <a:lnTo>
                  <a:pt x="0" y="0"/>
                </a:lnTo>
              </a:path>
            </a:pathLst>
          </a:custGeom>
          <a:ln w="25400">
            <a:solidFill>
              <a:srgbClr val="69659A"/>
            </a:solidFill>
          </a:ln>
        </p:spPr>
        <p:txBody>
          <a:bodyPr wrap="square" lIns="0" tIns="0" rIns="0" bIns="0" rtlCol="0"/>
          <a:lstStyle/>
          <a:p>
            <a:endParaRPr sz="2860"/>
          </a:p>
        </p:txBody>
      </p:sp>
      <p:sp>
        <p:nvSpPr>
          <p:cNvPr id="34" name="object 34"/>
          <p:cNvSpPr/>
          <p:nvPr/>
        </p:nvSpPr>
        <p:spPr>
          <a:xfrm>
            <a:off x="11099331" y="2917319"/>
            <a:ext cx="0" cy="0"/>
          </a:xfrm>
          <a:custGeom>
            <a:avLst/>
            <a:gdLst/>
            <a:ahLst/>
            <a:cxnLst/>
            <a:rect l="l" t="t" r="r" b="b"/>
            <a:pathLst>
              <a:path>
                <a:moveTo>
                  <a:pt x="0" y="0"/>
                </a:moveTo>
                <a:lnTo>
                  <a:pt x="0" y="0"/>
                </a:lnTo>
              </a:path>
            </a:pathLst>
          </a:custGeom>
          <a:ln w="25400">
            <a:solidFill>
              <a:srgbClr val="69659A"/>
            </a:solidFill>
          </a:ln>
        </p:spPr>
        <p:txBody>
          <a:bodyPr wrap="square" lIns="0" tIns="0" rIns="0" bIns="0" rtlCol="0"/>
          <a:lstStyle/>
          <a:p>
            <a:endParaRPr sz="2860"/>
          </a:p>
        </p:txBody>
      </p:sp>
      <p:sp>
        <p:nvSpPr>
          <p:cNvPr id="8" name="TextBox 7">
            <a:extLst>
              <a:ext uri="{FF2B5EF4-FFF2-40B4-BE49-F238E27FC236}">
                <a16:creationId xmlns:a16="http://schemas.microsoft.com/office/drawing/2014/main" id="{FCF72939-C857-4351-B8B1-EC3D5D6027FF}"/>
              </a:ext>
            </a:extLst>
          </p:cNvPr>
          <p:cNvSpPr txBox="1"/>
          <p:nvPr/>
        </p:nvSpPr>
        <p:spPr>
          <a:xfrm>
            <a:off x="1050131" y="2139950"/>
            <a:ext cx="9906000" cy="5201809"/>
          </a:xfrm>
          <a:prstGeom prst="rect">
            <a:avLst/>
          </a:prstGeom>
          <a:noFill/>
        </p:spPr>
        <p:txBody>
          <a:bodyPr wrap="square">
            <a:spAutoFit/>
          </a:bodyPr>
          <a:lstStyle/>
          <a:p>
            <a:pPr lvl="1" algn="ctr">
              <a:spcBef>
                <a:spcPts val="1200"/>
              </a:spcBef>
            </a:pPr>
            <a:r>
              <a:rPr lang="en-US" sz="3600" b="1" dirty="0">
                <a:latin typeface="Roboto"/>
              </a:rPr>
              <a:t>Do you need support?</a:t>
            </a:r>
          </a:p>
          <a:p>
            <a:pPr>
              <a:lnSpc>
                <a:spcPct val="107000"/>
              </a:lnSpc>
              <a:spcBef>
                <a:spcPts val="480"/>
              </a:spcBef>
              <a:spcAft>
                <a:spcPts val="480"/>
              </a:spcAft>
            </a:pPr>
            <a:endParaRPr lang="en-AU" sz="1800" b="1"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Bef>
                <a:spcPts val="480"/>
              </a:spcBef>
              <a:spcAft>
                <a:spcPts val="480"/>
              </a:spcAft>
            </a:pPr>
            <a:r>
              <a:rPr lang="en-AU" sz="2400" b="1" dirty="0">
                <a:effectLst/>
                <a:latin typeface="Arial" panose="020B0604020202020204" pitchFamily="34" charset="0"/>
                <a:ea typeface="Arial" panose="020B0604020202020204" pitchFamily="34" charset="0"/>
                <a:cs typeface="Times New Roman" panose="02020603050405020304" pitchFamily="18" charset="0"/>
              </a:rPr>
              <a:t>National Sexual Assault, Domestic Family Violence Counselling Service</a:t>
            </a:r>
            <a:br>
              <a:rPr lang="en-AU" sz="2400" dirty="0">
                <a:effectLst/>
                <a:latin typeface="Calibri" panose="020F0502020204030204" pitchFamily="34" charset="0"/>
                <a:ea typeface="Calibri" panose="020F0502020204030204" pitchFamily="34" charset="0"/>
                <a:cs typeface="Times New Roman" panose="02020603050405020304" pitchFamily="18" charset="0"/>
              </a:rPr>
            </a:br>
            <a:r>
              <a:rPr lang="en-AU" sz="2400" dirty="0">
                <a:effectLst/>
                <a:latin typeface="Arial" panose="020B0604020202020204" pitchFamily="34" charset="0"/>
                <a:ea typeface="Arial" panose="020B0604020202020204" pitchFamily="34" charset="0"/>
                <a:cs typeface="Times New Roman" panose="02020603050405020304" pitchFamily="18" charset="0"/>
              </a:rPr>
              <a:t>A telephone and online crisis and trauma counselling service</a:t>
            </a:r>
            <a:r>
              <a:rPr lang="en-AU" sz="2400" dirty="0">
                <a:latin typeface="Arial" panose="020B0604020202020204" pitchFamily="34" charset="0"/>
                <a:ea typeface="Arial" panose="020B0604020202020204" pitchFamily="34" charset="0"/>
                <a:cs typeface="Times New Roman" panose="02020603050405020304" pitchFamily="18" charset="0"/>
              </a:rPr>
              <a:t> available </a:t>
            </a:r>
            <a:r>
              <a:rPr lang="en-AU" sz="2400" dirty="0">
                <a:effectLst/>
                <a:latin typeface="Arial" panose="020B0604020202020204" pitchFamily="34" charset="0"/>
                <a:ea typeface="Arial" panose="020B0604020202020204" pitchFamily="34" charset="0"/>
                <a:cs typeface="Times New Roman" panose="02020603050405020304" pitchFamily="18" charset="0"/>
              </a:rPr>
              <a:t>24 hours a day, 7 days a week.</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480"/>
              </a:spcBef>
              <a:spcAft>
                <a:spcPts val="480"/>
              </a:spcAft>
            </a:pPr>
            <a:endParaRPr lang="en-AU" sz="2400" b="1"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Bef>
                <a:spcPts val="480"/>
              </a:spcBef>
              <a:spcAft>
                <a:spcPts val="480"/>
              </a:spcAft>
            </a:pPr>
            <a:r>
              <a:rPr lang="en-AU" sz="2400" b="1" dirty="0">
                <a:effectLst/>
                <a:latin typeface="Arial" panose="020B0604020202020204" pitchFamily="34" charset="0"/>
                <a:ea typeface="Arial" panose="020B0604020202020204" pitchFamily="34" charset="0"/>
                <a:cs typeface="Times New Roman" panose="02020603050405020304" pitchFamily="18" charset="0"/>
              </a:rPr>
              <a:t>T: 1800 RESPECT (1800 </a:t>
            </a:r>
            <a:r>
              <a:rPr lang="en-AU" sz="2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737 732</a:t>
            </a:r>
            <a:r>
              <a:rPr lang="en-AU" sz="2400" b="1" dirty="0">
                <a:effectLst/>
                <a:latin typeface="Arial" panose="020B0604020202020204" pitchFamily="34" charset="0"/>
                <a:ea typeface="Arial" panose="020B0604020202020204" pitchFamily="34" charset="0"/>
                <a:cs typeface="Times New Roman" panose="02020603050405020304" pitchFamily="18" charset="0"/>
              </a:rPr>
              <a:t>)</a:t>
            </a:r>
            <a:br>
              <a:rPr lang="en-AU" sz="2400" dirty="0">
                <a:effectLst/>
                <a:latin typeface="Arial" panose="020B0604020202020204" pitchFamily="34" charset="0"/>
                <a:ea typeface="Times New Roman" panose="02020603050405020304" pitchFamily="18" charset="0"/>
                <a:cs typeface="Times New Roman" panose="02020603050405020304" pitchFamily="18" charset="0"/>
              </a:rPr>
            </a:br>
            <a:r>
              <a:rPr lang="en-AU" sz="2400" b="1" dirty="0">
                <a:effectLst/>
                <a:latin typeface="Arial" panose="020B0604020202020204" pitchFamily="34" charset="0"/>
                <a:ea typeface="Arial" panose="020B0604020202020204" pitchFamily="34" charset="0"/>
                <a:cs typeface="Times New Roman" panose="02020603050405020304" pitchFamily="18" charset="0"/>
              </a:rPr>
              <a:t>W: </a:t>
            </a:r>
            <a:r>
              <a:rPr lang="en-AU" sz="2400" b="1" u="sng" dirty="0">
                <a:solidFill>
                  <a:srgbClr val="0070C0"/>
                </a:solidFill>
                <a:effectLst/>
                <a:latin typeface="Arial" panose="020B0604020202020204" pitchFamily="34" charset="0"/>
                <a:ea typeface="Arial" panose="020B0604020202020204" pitchFamily="34" charset="0"/>
                <a:cs typeface="Times New Roman" panose="02020603050405020304" pitchFamily="18" charset="0"/>
                <a:hlinkClick r:id="rId4"/>
              </a:rPr>
              <a:t>www.1800respect.org.au/</a:t>
            </a:r>
            <a:r>
              <a:rPr lang="en-AU" sz="2400" b="1" dirty="0">
                <a:effectLst/>
                <a:latin typeface="Arial" panose="020B0604020202020204" pitchFamily="34" charset="0"/>
                <a:ea typeface="Arial" panose="020B0604020202020204" pitchFamily="34" charset="0"/>
                <a:cs typeface="Times New Roman" panose="02020603050405020304" pitchFamily="18" charset="0"/>
              </a:rPr>
              <a:t> (</a:t>
            </a:r>
            <a:r>
              <a:rPr lang="en-AU" sz="2400" dirty="0">
                <a:effectLst/>
                <a:latin typeface="Arial" panose="020B0604020202020204" pitchFamily="34" charset="0"/>
                <a:ea typeface="Arial" panose="020B0604020202020204" pitchFamily="34" charset="0"/>
                <a:cs typeface="Times New Roman" panose="02020603050405020304" pitchFamily="18" charset="0"/>
              </a:rPr>
              <a:t>Online counselling available through their website)</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lvl="1" algn="ctr">
              <a:spcBef>
                <a:spcPts val="1200"/>
              </a:spcBef>
            </a:pPr>
            <a:endParaRPr lang="en-US" sz="2800" dirty="0">
              <a:latin typeface="Futura Std Light" panose="020B0402020204020303" pitchFamily="34" charset="0"/>
            </a:endParaRPr>
          </a:p>
        </p:txBody>
      </p:sp>
    </p:spTree>
    <p:extLst>
      <p:ext uri="{BB962C8B-B14F-4D97-AF65-F5344CB8AC3E}">
        <p14:creationId xmlns:p14="http://schemas.microsoft.com/office/powerpoint/2010/main" val="2784739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480" y="3983537"/>
            <a:ext cx="12006263" cy="5020763"/>
          </a:xfrm>
          <a:prstGeom prst="rect">
            <a:avLst/>
          </a:prstGeom>
        </p:spPr>
      </p:pic>
      <p:sp>
        <p:nvSpPr>
          <p:cNvPr id="3" name="TextBox 2"/>
          <p:cNvSpPr txBox="1"/>
          <p:nvPr/>
        </p:nvSpPr>
        <p:spPr>
          <a:xfrm>
            <a:off x="0" y="0"/>
            <a:ext cx="12006263" cy="1446550"/>
          </a:xfrm>
          <a:prstGeom prst="rect">
            <a:avLst/>
          </a:prstGeom>
          <a:noFill/>
        </p:spPr>
        <p:txBody>
          <a:bodyPr wrap="square" rtlCol="0">
            <a:spAutoFit/>
          </a:bodyPr>
          <a:lstStyle/>
          <a:p>
            <a:endParaRPr lang="en-AU" sz="4400" b="1" dirty="0">
              <a:latin typeface="Arial" panose="020B0604020202020204" pitchFamily="34" charset="0"/>
              <a:cs typeface="Arial" panose="020B0604020202020204" pitchFamily="34" charset="0"/>
            </a:endParaRPr>
          </a:p>
          <a:p>
            <a:endParaRPr lang="en-AU" sz="4400" b="1" dirty="0">
              <a:latin typeface="Arial" panose="020B0604020202020204" pitchFamily="34" charset="0"/>
              <a:cs typeface="Arial" panose="020B0604020202020204" pitchFamily="34" charset="0"/>
            </a:endParaRPr>
          </a:p>
        </p:txBody>
      </p:sp>
      <p:sp>
        <p:nvSpPr>
          <p:cNvPr id="4" name="object 27"/>
          <p:cNvSpPr txBox="1"/>
          <p:nvPr/>
        </p:nvSpPr>
        <p:spPr>
          <a:xfrm>
            <a:off x="-9481" y="324546"/>
            <a:ext cx="12006263" cy="1600438"/>
          </a:xfrm>
          <a:prstGeom prst="rect">
            <a:avLst/>
          </a:prstGeom>
        </p:spPr>
        <p:txBody>
          <a:bodyPr vert="horz" wrap="square" lIns="0" tIns="0" rIns="0" bIns="0" rtlCol="0">
            <a:spAutoFit/>
          </a:bodyPr>
          <a:lstStyle/>
          <a:p>
            <a:pPr marL="20179" algn="ctr"/>
            <a:r>
              <a:rPr lang="en-US" sz="4000" b="1" spc="102" dirty="0">
                <a:solidFill>
                  <a:srgbClr val="652265"/>
                </a:solidFill>
                <a:cs typeface="Calibri"/>
              </a:rPr>
              <a:t>Rosie Granland</a:t>
            </a:r>
          </a:p>
          <a:p>
            <a:pPr marL="20179" algn="ctr"/>
            <a:r>
              <a:rPr lang="en-US" sz="3200" b="1" spc="102" dirty="0">
                <a:cs typeface="Calibri"/>
              </a:rPr>
              <a:t>Project Officer</a:t>
            </a:r>
          </a:p>
          <a:p>
            <a:pPr marL="20179" algn="ctr"/>
            <a:r>
              <a:rPr lang="en-US" sz="3200" b="1" spc="102" dirty="0">
                <a:cs typeface="Calibri"/>
              </a:rPr>
              <a:t>Our Right to Safety Resources</a:t>
            </a:r>
            <a:endParaRPr lang="en-US" sz="3200" spc="102" dirty="0">
              <a:cs typeface="Calibri"/>
            </a:endParaRPr>
          </a:p>
        </p:txBody>
      </p:sp>
      <p:sp>
        <p:nvSpPr>
          <p:cNvPr id="5" name="object 27"/>
          <p:cNvSpPr txBox="1"/>
          <p:nvPr/>
        </p:nvSpPr>
        <p:spPr>
          <a:xfrm>
            <a:off x="17621" y="1888155"/>
            <a:ext cx="12006263" cy="1600438"/>
          </a:xfrm>
          <a:prstGeom prst="rect">
            <a:avLst/>
          </a:prstGeom>
        </p:spPr>
        <p:txBody>
          <a:bodyPr vert="horz" wrap="square" lIns="0" tIns="0" rIns="0" bIns="0" rtlCol="0">
            <a:spAutoFit/>
          </a:bodyPr>
          <a:lstStyle/>
          <a:p>
            <a:pPr marL="20179" algn="ctr"/>
            <a:r>
              <a:rPr lang="en-US" sz="4000" b="1" spc="102" dirty="0">
                <a:solidFill>
                  <a:srgbClr val="652265"/>
                </a:solidFill>
                <a:cs typeface="Calibri"/>
              </a:rPr>
              <a:t>Nadia Mattiazzo</a:t>
            </a:r>
          </a:p>
          <a:p>
            <a:pPr marL="20179" algn="ctr"/>
            <a:r>
              <a:rPr lang="en-US" sz="3200" b="1" spc="102" dirty="0">
                <a:cs typeface="Calibri"/>
              </a:rPr>
              <a:t>Team Leader</a:t>
            </a:r>
          </a:p>
          <a:p>
            <a:pPr marL="20179" algn="ctr"/>
            <a:r>
              <a:rPr lang="en-US" sz="3200" b="1" spc="102" dirty="0">
                <a:cs typeface="Calibri"/>
              </a:rPr>
              <a:t>Community Inclusion &amp; Women’s Empowerment</a:t>
            </a:r>
          </a:p>
        </p:txBody>
      </p:sp>
    </p:spTree>
    <p:extLst>
      <p:ext uri="{BB962C8B-B14F-4D97-AF65-F5344CB8AC3E}">
        <p14:creationId xmlns:p14="http://schemas.microsoft.com/office/powerpoint/2010/main" val="3119257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5" y="-24130"/>
            <a:ext cx="11995578" cy="9004298"/>
          </a:xfrm>
          <a:prstGeom prst="rect">
            <a:avLst/>
          </a:prstGeom>
        </p:spPr>
      </p:pic>
      <p:sp>
        <p:nvSpPr>
          <p:cNvPr id="33" name="object 33"/>
          <p:cNvSpPr/>
          <p:nvPr/>
        </p:nvSpPr>
        <p:spPr>
          <a:xfrm>
            <a:off x="7776383" y="2917319"/>
            <a:ext cx="0" cy="0"/>
          </a:xfrm>
          <a:custGeom>
            <a:avLst/>
            <a:gdLst/>
            <a:ahLst/>
            <a:cxnLst/>
            <a:rect l="l" t="t" r="r" b="b"/>
            <a:pathLst>
              <a:path>
                <a:moveTo>
                  <a:pt x="0" y="0"/>
                </a:moveTo>
                <a:lnTo>
                  <a:pt x="0" y="0"/>
                </a:lnTo>
              </a:path>
            </a:pathLst>
          </a:custGeom>
          <a:ln w="25400">
            <a:solidFill>
              <a:srgbClr val="69659A"/>
            </a:solidFill>
          </a:ln>
        </p:spPr>
        <p:txBody>
          <a:bodyPr wrap="square" lIns="0" tIns="0" rIns="0" bIns="0" rtlCol="0"/>
          <a:lstStyle/>
          <a:p>
            <a:endParaRPr sz="2860"/>
          </a:p>
        </p:txBody>
      </p:sp>
      <p:sp>
        <p:nvSpPr>
          <p:cNvPr id="34" name="object 34"/>
          <p:cNvSpPr/>
          <p:nvPr/>
        </p:nvSpPr>
        <p:spPr>
          <a:xfrm>
            <a:off x="11099331" y="2917319"/>
            <a:ext cx="0" cy="0"/>
          </a:xfrm>
          <a:custGeom>
            <a:avLst/>
            <a:gdLst/>
            <a:ahLst/>
            <a:cxnLst/>
            <a:rect l="l" t="t" r="r" b="b"/>
            <a:pathLst>
              <a:path>
                <a:moveTo>
                  <a:pt x="0" y="0"/>
                </a:moveTo>
                <a:lnTo>
                  <a:pt x="0" y="0"/>
                </a:lnTo>
              </a:path>
            </a:pathLst>
          </a:custGeom>
          <a:ln w="25400">
            <a:solidFill>
              <a:srgbClr val="69659A"/>
            </a:solidFill>
          </a:ln>
        </p:spPr>
        <p:txBody>
          <a:bodyPr wrap="square" lIns="0" tIns="0" rIns="0" bIns="0" rtlCol="0"/>
          <a:lstStyle/>
          <a:p>
            <a:endParaRPr sz="2860"/>
          </a:p>
        </p:txBody>
      </p:sp>
      <p:sp>
        <p:nvSpPr>
          <p:cNvPr id="6" name="object 27">
            <a:extLst>
              <a:ext uri="{FF2B5EF4-FFF2-40B4-BE49-F238E27FC236}">
                <a16:creationId xmlns:a16="http://schemas.microsoft.com/office/drawing/2014/main" id="{22087958-E7D1-406E-9B8D-B2D1244C1FC0}"/>
              </a:ext>
            </a:extLst>
          </p:cNvPr>
          <p:cNvSpPr txBox="1"/>
          <p:nvPr/>
        </p:nvSpPr>
        <p:spPr>
          <a:xfrm>
            <a:off x="265400" y="2368550"/>
            <a:ext cx="11475462" cy="1846659"/>
          </a:xfrm>
          <a:prstGeom prst="rect">
            <a:avLst/>
          </a:prstGeom>
        </p:spPr>
        <p:txBody>
          <a:bodyPr vert="horz" wrap="square" lIns="0" tIns="0" rIns="0" bIns="0" rtlCol="0">
            <a:spAutoFit/>
          </a:bodyPr>
          <a:lstStyle/>
          <a:p>
            <a:pPr marL="20179" algn="ctr"/>
            <a:r>
              <a:rPr lang="en-AU" sz="4000" dirty="0">
                <a:solidFill>
                  <a:srgbClr val="652265"/>
                </a:solidFill>
                <a:latin typeface="Roboto"/>
              </a:rPr>
              <a:t>Women with Disabilities Victoria (WDV) is an organisation of women with disability, for women with disability.</a:t>
            </a:r>
            <a:endParaRPr lang="en-US" sz="3200" b="1" spc="102" dirty="0">
              <a:solidFill>
                <a:srgbClr val="652265"/>
              </a:solidFill>
              <a:cs typeface="Calibri"/>
            </a:endParaRPr>
          </a:p>
        </p:txBody>
      </p:sp>
      <p:sp>
        <p:nvSpPr>
          <p:cNvPr id="7" name="TextBox 6">
            <a:extLst>
              <a:ext uri="{FF2B5EF4-FFF2-40B4-BE49-F238E27FC236}">
                <a16:creationId xmlns:a16="http://schemas.microsoft.com/office/drawing/2014/main" id="{020D97CB-E185-4FDF-B8E0-C7E77288B92F}"/>
              </a:ext>
            </a:extLst>
          </p:cNvPr>
          <p:cNvSpPr txBox="1"/>
          <p:nvPr/>
        </p:nvSpPr>
        <p:spPr>
          <a:xfrm>
            <a:off x="554831" y="4215209"/>
            <a:ext cx="10896600" cy="3970318"/>
          </a:xfrm>
          <a:prstGeom prst="rect">
            <a:avLst/>
          </a:prstGeom>
          <a:noFill/>
        </p:spPr>
        <p:txBody>
          <a:bodyPr wrap="square">
            <a:spAutoFit/>
          </a:bodyPr>
          <a:lstStyle/>
          <a:p>
            <a:pPr algn="ctr"/>
            <a:r>
              <a:rPr lang="en-AU" sz="3600" b="1" dirty="0">
                <a:latin typeface="Roboto"/>
              </a:rPr>
              <a:t>Our Vision is a world where all women are respected and can fully experience life.</a:t>
            </a:r>
          </a:p>
          <a:p>
            <a:pPr algn="ctr"/>
            <a:endParaRPr lang="en-AU" sz="3600" b="1" dirty="0">
              <a:latin typeface="Roboto"/>
            </a:endParaRPr>
          </a:p>
          <a:p>
            <a:pPr algn="ctr"/>
            <a:endParaRPr lang="en-AU" sz="3600" b="1" dirty="0">
              <a:latin typeface="Roboto"/>
            </a:endParaRPr>
          </a:p>
          <a:p>
            <a:pPr algn="ctr"/>
            <a:r>
              <a:rPr lang="en-AU" sz="3600" b="1" dirty="0">
                <a:latin typeface="Roboto"/>
              </a:rPr>
              <a:t>Our Mission is to advance real social and economic inclusion for women with disability in Victoria</a:t>
            </a:r>
            <a:r>
              <a:rPr lang="en-AU" sz="1800" b="1" dirty="0">
                <a:latin typeface="Roboto"/>
              </a:rPr>
              <a:t>. </a:t>
            </a:r>
          </a:p>
        </p:txBody>
      </p:sp>
    </p:spTree>
    <p:extLst>
      <p:ext uri="{BB962C8B-B14F-4D97-AF65-F5344CB8AC3E}">
        <p14:creationId xmlns:p14="http://schemas.microsoft.com/office/powerpoint/2010/main" val="2641785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5" y="-24130"/>
            <a:ext cx="11995578" cy="9004298"/>
          </a:xfrm>
          <a:prstGeom prst="rect">
            <a:avLst/>
          </a:prstGeom>
        </p:spPr>
      </p:pic>
      <p:sp>
        <p:nvSpPr>
          <p:cNvPr id="27" name="object 27"/>
          <p:cNvSpPr txBox="1"/>
          <p:nvPr/>
        </p:nvSpPr>
        <p:spPr>
          <a:xfrm>
            <a:off x="20686" y="2092750"/>
            <a:ext cx="12006263" cy="6894195"/>
          </a:xfrm>
          <a:prstGeom prst="rect">
            <a:avLst/>
          </a:prstGeom>
        </p:spPr>
        <p:txBody>
          <a:bodyPr vert="horz" wrap="square" lIns="0" tIns="0" rIns="0" bIns="0" rtlCol="0">
            <a:spAutoFit/>
          </a:bodyPr>
          <a:lstStyle/>
          <a:p>
            <a:pPr marL="20181" algn="ctr"/>
            <a:r>
              <a:rPr lang="en-US" sz="3200" b="1" spc="102" dirty="0">
                <a:solidFill>
                  <a:srgbClr val="652265"/>
                </a:solidFill>
                <a:latin typeface="Futura Std Medium" panose="020B0502020204020303" pitchFamily="34" charset="0"/>
                <a:cs typeface="Calibri"/>
              </a:rPr>
              <a:t>Definitions</a:t>
            </a:r>
          </a:p>
          <a:p>
            <a:pPr lvl="1">
              <a:spcBef>
                <a:spcPts val="1200"/>
              </a:spcBef>
            </a:pPr>
            <a:r>
              <a:rPr lang="en-US" sz="2800" b="1" dirty="0">
                <a:latin typeface="Roboto"/>
              </a:rPr>
              <a:t>Disability</a:t>
            </a:r>
            <a:r>
              <a:rPr lang="en-US" sz="2800" dirty="0">
                <a:latin typeface="Futura Std Light" panose="020B0402020204020303" pitchFamily="34" charset="0"/>
              </a:rPr>
              <a:t>: </a:t>
            </a:r>
            <a:r>
              <a:rPr lang="en-US" sz="2400" dirty="0">
                <a:latin typeface="Roboto"/>
              </a:rPr>
              <a:t>A “physical, sensory, psychiatric or cognitive impairment (including an intellectual disability), acquired brain injury or dementia that, in interactions with various barriers may hinder a person’s full and effective participation in society on an equal basis with others”. </a:t>
            </a:r>
          </a:p>
          <a:p>
            <a:pPr lvl="1">
              <a:spcBef>
                <a:spcPts val="1200"/>
              </a:spcBef>
            </a:pPr>
            <a:endParaRPr lang="en-US" sz="2400" dirty="0">
              <a:latin typeface="Futura Std Light" panose="020B0402020204020303" pitchFamily="34" charset="0"/>
            </a:endParaRPr>
          </a:p>
          <a:p>
            <a:pPr lvl="1">
              <a:spcBef>
                <a:spcPts val="1200"/>
              </a:spcBef>
            </a:pPr>
            <a:r>
              <a:rPr lang="en-US" sz="2800" b="1" dirty="0">
                <a:latin typeface="Roboto"/>
              </a:rPr>
              <a:t>Empowering</a:t>
            </a:r>
            <a:r>
              <a:rPr lang="en-US" sz="2800" dirty="0">
                <a:latin typeface="Roboto"/>
              </a:rPr>
              <a:t>: </a:t>
            </a:r>
            <a:r>
              <a:rPr lang="en-US" sz="2400" dirty="0">
                <a:latin typeface="Roboto"/>
              </a:rPr>
              <a:t>Enhances the self-determination and active participation of women with disabilities by offering useful and accessible information, removing barriers to engagement  and promoting and celebrating women’s capacities and inner-strengths.</a:t>
            </a:r>
          </a:p>
          <a:p>
            <a:pPr lvl="1">
              <a:spcBef>
                <a:spcPts val="1200"/>
              </a:spcBef>
            </a:pPr>
            <a:endParaRPr lang="en-US" sz="2400" dirty="0">
              <a:latin typeface="Futura Std Light" panose="020B0402020204020303" pitchFamily="34" charset="0"/>
            </a:endParaRPr>
          </a:p>
          <a:p>
            <a:pPr lvl="1">
              <a:spcBef>
                <a:spcPts val="1200"/>
              </a:spcBef>
            </a:pPr>
            <a:r>
              <a:rPr lang="en-US" sz="2800" b="1" dirty="0">
                <a:latin typeface="Roboto"/>
              </a:rPr>
              <a:t>Resource</a:t>
            </a:r>
            <a:r>
              <a:rPr lang="en-US" sz="2800" dirty="0">
                <a:latin typeface="Roboto"/>
              </a:rPr>
              <a:t>: </a:t>
            </a:r>
            <a:r>
              <a:rPr lang="en-US" sz="2400" dirty="0">
                <a:latin typeface="Roboto"/>
              </a:rPr>
              <a:t>An information source that is designed to help women with disability recognise violence and abuse, understand their rights and seek support. They may take a variety of forms including documents, apps, websites, videos and training sessions.</a:t>
            </a:r>
            <a:endParaRPr lang="en-US" sz="3200" dirty="0">
              <a:latin typeface="Roboto"/>
            </a:endParaRPr>
          </a:p>
          <a:p>
            <a:pPr lvl="1">
              <a:spcBef>
                <a:spcPts val="1200"/>
              </a:spcBef>
            </a:pPr>
            <a:endParaRPr lang="en-US" sz="3200" dirty="0">
              <a:latin typeface="Futura Std Light" panose="020B0402020204020303" pitchFamily="34" charset="0"/>
            </a:endParaRPr>
          </a:p>
        </p:txBody>
      </p:sp>
      <p:sp>
        <p:nvSpPr>
          <p:cNvPr id="33" name="object 33"/>
          <p:cNvSpPr/>
          <p:nvPr/>
        </p:nvSpPr>
        <p:spPr>
          <a:xfrm>
            <a:off x="7776383" y="2917319"/>
            <a:ext cx="0" cy="0"/>
          </a:xfrm>
          <a:custGeom>
            <a:avLst/>
            <a:gdLst/>
            <a:ahLst/>
            <a:cxnLst/>
            <a:rect l="l" t="t" r="r" b="b"/>
            <a:pathLst>
              <a:path>
                <a:moveTo>
                  <a:pt x="0" y="0"/>
                </a:moveTo>
                <a:lnTo>
                  <a:pt x="0" y="0"/>
                </a:lnTo>
              </a:path>
            </a:pathLst>
          </a:custGeom>
          <a:ln w="25400">
            <a:solidFill>
              <a:srgbClr val="69659A"/>
            </a:solidFill>
          </a:ln>
        </p:spPr>
        <p:txBody>
          <a:bodyPr wrap="square" lIns="0" tIns="0" rIns="0" bIns="0" rtlCol="0"/>
          <a:lstStyle/>
          <a:p>
            <a:endParaRPr sz="2860"/>
          </a:p>
        </p:txBody>
      </p:sp>
      <p:sp>
        <p:nvSpPr>
          <p:cNvPr id="34" name="object 34"/>
          <p:cNvSpPr/>
          <p:nvPr/>
        </p:nvSpPr>
        <p:spPr>
          <a:xfrm>
            <a:off x="11099331" y="2917319"/>
            <a:ext cx="0" cy="0"/>
          </a:xfrm>
          <a:custGeom>
            <a:avLst/>
            <a:gdLst/>
            <a:ahLst/>
            <a:cxnLst/>
            <a:rect l="l" t="t" r="r" b="b"/>
            <a:pathLst>
              <a:path>
                <a:moveTo>
                  <a:pt x="0" y="0"/>
                </a:moveTo>
                <a:lnTo>
                  <a:pt x="0" y="0"/>
                </a:lnTo>
              </a:path>
            </a:pathLst>
          </a:custGeom>
          <a:ln w="25400">
            <a:solidFill>
              <a:srgbClr val="69659A"/>
            </a:solidFill>
          </a:ln>
        </p:spPr>
        <p:txBody>
          <a:bodyPr wrap="square" lIns="0" tIns="0" rIns="0" bIns="0" rtlCol="0"/>
          <a:lstStyle/>
          <a:p>
            <a:endParaRPr sz="2860"/>
          </a:p>
        </p:txBody>
      </p:sp>
    </p:spTree>
    <p:extLst>
      <p:ext uri="{BB962C8B-B14F-4D97-AF65-F5344CB8AC3E}">
        <p14:creationId xmlns:p14="http://schemas.microsoft.com/office/powerpoint/2010/main" val="3236434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5" y="-24130"/>
            <a:ext cx="11995578" cy="9004298"/>
          </a:xfrm>
          <a:prstGeom prst="rect">
            <a:avLst/>
          </a:prstGeom>
        </p:spPr>
      </p:pic>
      <p:sp>
        <p:nvSpPr>
          <p:cNvPr id="27" name="object 27"/>
          <p:cNvSpPr txBox="1"/>
          <p:nvPr/>
        </p:nvSpPr>
        <p:spPr>
          <a:xfrm>
            <a:off x="20686" y="2092750"/>
            <a:ext cx="12006263" cy="1138773"/>
          </a:xfrm>
          <a:prstGeom prst="rect">
            <a:avLst/>
          </a:prstGeom>
        </p:spPr>
        <p:txBody>
          <a:bodyPr vert="horz" wrap="square" lIns="0" tIns="0" rIns="0" bIns="0" rtlCol="0">
            <a:spAutoFit/>
          </a:bodyPr>
          <a:lstStyle/>
          <a:p>
            <a:pPr marL="20181" algn="ctr"/>
            <a:r>
              <a:rPr lang="en-US" sz="3200" b="1" spc="102" dirty="0">
                <a:solidFill>
                  <a:srgbClr val="652265"/>
                </a:solidFill>
                <a:latin typeface="Futura Std Medium" panose="020B0502020204020303" pitchFamily="34" charset="0"/>
                <a:cs typeface="Calibri"/>
              </a:rPr>
              <a:t>Our Right to Safety Resources</a:t>
            </a:r>
          </a:p>
          <a:p>
            <a:pPr lvl="1">
              <a:spcBef>
                <a:spcPts val="1200"/>
              </a:spcBef>
            </a:pPr>
            <a:endParaRPr lang="en-US" sz="3200" dirty="0">
              <a:latin typeface="Futura Std Light" panose="020B0402020204020303" pitchFamily="34" charset="0"/>
            </a:endParaRPr>
          </a:p>
        </p:txBody>
      </p:sp>
      <p:sp>
        <p:nvSpPr>
          <p:cNvPr id="33" name="object 33"/>
          <p:cNvSpPr/>
          <p:nvPr/>
        </p:nvSpPr>
        <p:spPr>
          <a:xfrm>
            <a:off x="7776383" y="2917319"/>
            <a:ext cx="0" cy="0"/>
          </a:xfrm>
          <a:custGeom>
            <a:avLst/>
            <a:gdLst/>
            <a:ahLst/>
            <a:cxnLst/>
            <a:rect l="l" t="t" r="r" b="b"/>
            <a:pathLst>
              <a:path>
                <a:moveTo>
                  <a:pt x="0" y="0"/>
                </a:moveTo>
                <a:lnTo>
                  <a:pt x="0" y="0"/>
                </a:lnTo>
              </a:path>
            </a:pathLst>
          </a:custGeom>
          <a:ln w="25400">
            <a:solidFill>
              <a:srgbClr val="69659A"/>
            </a:solidFill>
          </a:ln>
        </p:spPr>
        <p:txBody>
          <a:bodyPr wrap="square" lIns="0" tIns="0" rIns="0" bIns="0" rtlCol="0"/>
          <a:lstStyle/>
          <a:p>
            <a:endParaRPr sz="2860"/>
          </a:p>
        </p:txBody>
      </p:sp>
      <p:sp>
        <p:nvSpPr>
          <p:cNvPr id="34" name="object 34"/>
          <p:cNvSpPr/>
          <p:nvPr/>
        </p:nvSpPr>
        <p:spPr>
          <a:xfrm>
            <a:off x="11099331" y="2917319"/>
            <a:ext cx="0" cy="0"/>
          </a:xfrm>
          <a:custGeom>
            <a:avLst/>
            <a:gdLst/>
            <a:ahLst/>
            <a:cxnLst/>
            <a:rect l="l" t="t" r="r" b="b"/>
            <a:pathLst>
              <a:path>
                <a:moveTo>
                  <a:pt x="0" y="0"/>
                </a:moveTo>
                <a:lnTo>
                  <a:pt x="0" y="0"/>
                </a:lnTo>
              </a:path>
            </a:pathLst>
          </a:custGeom>
          <a:ln w="25400">
            <a:solidFill>
              <a:srgbClr val="69659A"/>
            </a:solidFill>
          </a:ln>
        </p:spPr>
        <p:txBody>
          <a:bodyPr wrap="square" lIns="0" tIns="0" rIns="0" bIns="0" rtlCol="0"/>
          <a:lstStyle/>
          <a:p>
            <a:endParaRPr sz="2860"/>
          </a:p>
        </p:txBody>
      </p:sp>
      <p:pic>
        <p:nvPicPr>
          <p:cNvPr id="6" name="Picture 5">
            <a:extLst>
              <a:ext uri="{FF2B5EF4-FFF2-40B4-BE49-F238E27FC236}">
                <a16:creationId xmlns:a16="http://schemas.microsoft.com/office/drawing/2014/main" id="{F76254C5-530C-4774-BD19-53D173530F4D}"/>
              </a:ext>
            </a:extLst>
          </p:cNvPr>
          <p:cNvPicPr/>
          <p:nvPr/>
        </p:nvPicPr>
        <p:blipFill>
          <a:blip r:embed="rId4">
            <a:extLst>
              <a:ext uri="{28A0092B-C50C-407E-A947-70E740481C1C}">
                <a14:useLocalDpi xmlns:a14="http://schemas.microsoft.com/office/drawing/2010/main" val="0"/>
              </a:ext>
            </a:extLst>
          </a:blip>
          <a:stretch>
            <a:fillRect/>
          </a:stretch>
        </p:blipFill>
        <p:spPr>
          <a:xfrm>
            <a:off x="288131" y="3511550"/>
            <a:ext cx="3463538" cy="4886674"/>
          </a:xfrm>
          <a:prstGeom prst="rect">
            <a:avLst/>
          </a:prstGeom>
        </p:spPr>
      </p:pic>
      <p:pic>
        <p:nvPicPr>
          <p:cNvPr id="7" name="Picture 6">
            <a:extLst>
              <a:ext uri="{FF2B5EF4-FFF2-40B4-BE49-F238E27FC236}">
                <a16:creationId xmlns:a16="http://schemas.microsoft.com/office/drawing/2014/main" id="{C41E4C7A-2AB4-49F4-A6AA-3A4E95CAA2F9}"/>
              </a:ext>
            </a:extLst>
          </p:cNvPr>
          <p:cNvPicPr>
            <a:picLocks noChangeAspect="1"/>
          </p:cNvPicPr>
          <p:nvPr/>
        </p:nvPicPr>
        <p:blipFill rotWithShape="1">
          <a:blip r:embed="rId5"/>
          <a:srcRect l="27152" t="28551" r="27152" b="25165"/>
          <a:stretch/>
        </p:blipFill>
        <p:spPr>
          <a:xfrm>
            <a:off x="4261403" y="4508500"/>
            <a:ext cx="3483456" cy="1984658"/>
          </a:xfrm>
          <a:prstGeom prst="rect">
            <a:avLst/>
          </a:prstGeom>
        </p:spPr>
      </p:pic>
      <p:pic>
        <p:nvPicPr>
          <p:cNvPr id="8" name="Picture 2">
            <a:extLst>
              <a:ext uri="{FF2B5EF4-FFF2-40B4-BE49-F238E27FC236}">
                <a16:creationId xmlns:a16="http://schemas.microsoft.com/office/drawing/2014/main" id="{2614D712-1056-4B0B-8F52-CA381E7DD74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143791" y="3448256"/>
            <a:ext cx="3463539" cy="464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390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5" y="-24130"/>
            <a:ext cx="11995578" cy="9004298"/>
          </a:xfrm>
          <a:prstGeom prst="rect">
            <a:avLst/>
          </a:prstGeom>
        </p:spPr>
      </p:pic>
      <p:sp>
        <p:nvSpPr>
          <p:cNvPr id="27" name="object 27"/>
          <p:cNvSpPr txBox="1"/>
          <p:nvPr/>
        </p:nvSpPr>
        <p:spPr>
          <a:xfrm>
            <a:off x="20686" y="2092750"/>
            <a:ext cx="12006263" cy="1138773"/>
          </a:xfrm>
          <a:prstGeom prst="rect">
            <a:avLst/>
          </a:prstGeom>
        </p:spPr>
        <p:txBody>
          <a:bodyPr vert="horz" wrap="square" lIns="0" tIns="0" rIns="0" bIns="0" rtlCol="0">
            <a:spAutoFit/>
          </a:bodyPr>
          <a:lstStyle/>
          <a:p>
            <a:pPr marL="20181" algn="ctr"/>
            <a:endParaRPr lang="en-US" sz="3200" b="1" spc="102" dirty="0">
              <a:solidFill>
                <a:srgbClr val="652265"/>
              </a:solidFill>
              <a:latin typeface="Futura Std Medium" panose="020B0502020204020303" pitchFamily="34" charset="0"/>
              <a:cs typeface="Calibri"/>
            </a:endParaRPr>
          </a:p>
          <a:p>
            <a:pPr lvl="1">
              <a:spcBef>
                <a:spcPts val="1200"/>
              </a:spcBef>
            </a:pPr>
            <a:endParaRPr lang="en-US" sz="3200" dirty="0">
              <a:latin typeface="Futura Std Light" panose="020B0402020204020303" pitchFamily="34" charset="0"/>
            </a:endParaRPr>
          </a:p>
        </p:txBody>
      </p:sp>
      <p:sp>
        <p:nvSpPr>
          <p:cNvPr id="33" name="object 33"/>
          <p:cNvSpPr/>
          <p:nvPr/>
        </p:nvSpPr>
        <p:spPr>
          <a:xfrm>
            <a:off x="7776383" y="2917319"/>
            <a:ext cx="0" cy="0"/>
          </a:xfrm>
          <a:custGeom>
            <a:avLst/>
            <a:gdLst/>
            <a:ahLst/>
            <a:cxnLst/>
            <a:rect l="l" t="t" r="r" b="b"/>
            <a:pathLst>
              <a:path>
                <a:moveTo>
                  <a:pt x="0" y="0"/>
                </a:moveTo>
                <a:lnTo>
                  <a:pt x="0" y="0"/>
                </a:lnTo>
              </a:path>
            </a:pathLst>
          </a:custGeom>
          <a:ln w="25400">
            <a:solidFill>
              <a:srgbClr val="69659A"/>
            </a:solidFill>
          </a:ln>
        </p:spPr>
        <p:txBody>
          <a:bodyPr wrap="square" lIns="0" tIns="0" rIns="0" bIns="0" rtlCol="0"/>
          <a:lstStyle/>
          <a:p>
            <a:endParaRPr sz="2860"/>
          </a:p>
        </p:txBody>
      </p:sp>
      <p:sp>
        <p:nvSpPr>
          <p:cNvPr id="34" name="object 34"/>
          <p:cNvSpPr/>
          <p:nvPr/>
        </p:nvSpPr>
        <p:spPr>
          <a:xfrm>
            <a:off x="11099331" y="2917319"/>
            <a:ext cx="0" cy="0"/>
          </a:xfrm>
          <a:custGeom>
            <a:avLst/>
            <a:gdLst/>
            <a:ahLst/>
            <a:cxnLst/>
            <a:rect l="l" t="t" r="r" b="b"/>
            <a:pathLst>
              <a:path>
                <a:moveTo>
                  <a:pt x="0" y="0"/>
                </a:moveTo>
                <a:lnTo>
                  <a:pt x="0" y="0"/>
                </a:lnTo>
              </a:path>
            </a:pathLst>
          </a:custGeom>
          <a:ln w="25400">
            <a:solidFill>
              <a:srgbClr val="69659A"/>
            </a:solidFill>
          </a:ln>
        </p:spPr>
        <p:txBody>
          <a:bodyPr wrap="square" lIns="0" tIns="0" rIns="0" bIns="0" rtlCol="0"/>
          <a:lstStyle/>
          <a:p>
            <a:endParaRPr sz="2860"/>
          </a:p>
        </p:txBody>
      </p:sp>
      <p:sp>
        <p:nvSpPr>
          <p:cNvPr id="12" name="TextBox 11">
            <a:extLst>
              <a:ext uri="{FF2B5EF4-FFF2-40B4-BE49-F238E27FC236}">
                <a16:creationId xmlns:a16="http://schemas.microsoft.com/office/drawing/2014/main" id="{DD2B6E2C-E02C-41D8-AFBD-845F8FCF590A}"/>
              </a:ext>
            </a:extLst>
          </p:cNvPr>
          <p:cNvSpPr txBox="1"/>
          <p:nvPr/>
        </p:nvSpPr>
        <p:spPr>
          <a:xfrm>
            <a:off x="2412619" y="3920957"/>
            <a:ext cx="7181023" cy="584775"/>
          </a:xfrm>
          <a:prstGeom prst="rect">
            <a:avLst/>
          </a:prstGeom>
          <a:noFill/>
        </p:spPr>
        <p:txBody>
          <a:bodyPr wrap="square">
            <a:spAutoFit/>
          </a:bodyPr>
          <a:lstStyle/>
          <a:p>
            <a:pPr marL="20181" algn="ctr"/>
            <a:r>
              <a:rPr lang="en-US" sz="3200" b="1" spc="102" dirty="0">
                <a:solidFill>
                  <a:srgbClr val="652265"/>
                </a:solidFill>
                <a:latin typeface="Futura Std Medium" panose="020B0502020204020303" pitchFamily="34" charset="0"/>
                <a:cs typeface="Calibri"/>
              </a:rPr>
              <a:t>Our Right to Safety Video Trailer</a:t>
            </a:r>
          </a:p>
        </p:txBody>
      </p:sp>
      <p:sp>
        <p:nvSpPr>
          <p:cNvPr id="16" name="TextBox 15">
            <a:extLst>
              <a:ext uri="{FF2B5EF4-FFF2-40B4-BE49-F238E27FC236}">
                <a16:creationId xmlns:a16="http://schemas.microsoft.com/office/drawing/2014/main" id="{3B11127D-38BC-40C5-A732-571D5921F9F5}"/>
              </a:ext>
            </a:extLst>
          </p:cNvPr>
          <p:cNvSpPr txBox="1"/>
          <p:nvPr/>
        </p:nvSpPr>
        <p:spPr>
          <a:xfrm>
            <a:off x="973931" y="5086793"/>
            <a:ext cx="10896600" cy="523220"/>
          </a:xfrm>
          <a:prstGeom prst="rect">
            <a:avLst/>
          </a:prstGeom>
          <a:noFill/>
        </p:spPr>
        <p:txBody>
          <a:bodyPr wrap="square">
            <a:spAutoFit/>
          </a:bodyPr>
          <a:lstStyle/>
          <a:p>
            <a:r>
              <a:rPr lang="en-AU" sz="2800" dirty="0">
                <a:hlinkClick r:id="rId4"/>
              </a:rPr>
              <a:t>https://www.youtube.com/watch?v=rCmeeJfT2w8&amp;feature=youtu.be</a:t>
            </a:r>
            <a:endParaRPr lang="en-AU" sz="2800" dirty="0"/>
          </a:p>
        </p:txBody>
      </p:sp>
    </p:spTree>
    <p:extLst>
      <p:ext uri="{BB962C8B-B14F-4D97-AF65-F5344CB8AC3E}">
        <p14:creationId xmlns:p14="http://schemas.microsoft.com/office/powerpoint/2010/main" val="2699614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5" y="-24130"/>
            <a:ext cx="11995578" cy="9004298"/>
          </a:xfrm>
          <a:prstGeom prst="rect">
            <a:avLst/>
          </a:prstGeom>
        </p:spPr>
      </p:pic>
      <p:sp>
        <p:nvSpPr>
          <p:cNvPr id="33" name="object 33"/>
          <p:cNvSpPr/>
          <p:nvPr/>
        </p:nvSpPr>
        <p:spPr>
          <a:xfrm>
            <a:off x="7776383" y="2917319"/>
            <a:ext cx="0" cy="0"/>
          </a:xfrm>
          <a:custGeom>
            <a:avLst/>
            <a:gdLst/>
            <a:ahLst/>
            <a:cxnLst/>
            <a:rect l="l" t="t" r="r" b="b"/>
            <a:pathLst>
              <a:path>
                <a:moveTo>
                  <a:pt x="0" y="0"/>
                </a:moveTo>
                <a:lnTo>
                  <a:pt x="0" y="0"/>
                </a:lnTo>
              </a:path>
            </a:pathLst>
          </a:custGeom>
          <a:ln w="25400">
            <a:solidFill>
              <a:srgbClr val="69659A"/>
            </a:solidFill>
          </a:ln>
        </p:spPr>
        <p:txBody>
          <a:bodyPr wrap="square" lIns="0" tIns="0" rIns="0" bIns="0" rtlCol="0"/>
          <a:lstStyle/>
          <a:p>
            <a:endParaRPr sz="2860"/>
          </a:p>
        </p:txBody>
      </p:sp>
      <p:sp>
        <p:nvSpPr>
          <p:cNvPr id="34" name="object 34"/>
          <p:cNvSpPr/>
          <p:nvPr/>
        </p:nvSpPr>
        <p:spPr>
          <a:xfrm>
            <a:off x="11099331" y="2917319"/>
            <a:ext cx="0" cy="0"/>
          </a:xfrm>
          <a:custGeom>
            <a:avLst/>
            <a:gdLst/>
            <a:ahLst/>
            <a:cxnLst/>
            <a:rect l="l" t="t" r="r" b="b"/>
            <a:pathLst>
              <a:path>
                <a:moveTo>
                  <a:pt x="0" y="0"/>
                </a:moveTo>
                <a:lnTo>
                  <a:pt x="0" y="0"/>
                </a:lnTo>
              </a:path>
            </a:pathLst>
          </a:custGeom>
          <a:ln w="25400">
            <a:solidFill>
              <a:srgbClr val="69659A"/>
            </a:solidFill>
          </a:ln>
        </p:spPr>
        <p:txBody>
          <a:bodyPr wrap="square" lIns="0" tIns="0" rIns="0" bIns="0" rtlCol="0"/>
          <a:lstStyle/>
          <a:p>
            <a:endParaRPr sz="2860"/>
          </a:p>
        </p:txBody>
      </p:sp>
      <p:sp>
        <p:nvSpPr>
          <p:cNvPr id="3" name="Rectangle 2"/>
          <p:cNvSpPr/>
          <p:nvPr/>
        </p:nvSpPr>
        <p:spPr>
          <a:xfrm>
            <a:off x="30584" y="1466013"/>
            <a:ext cx="11859846" cy="4493538"/>
          </a:xfrm>
          <a:prstGeom prst="rect">
            <a:avLst/>
          </a:prstGeom>
        </p:spPr>
        <p:txBody>
          <a:bodyPr wrap="square">
            <a:spAutoFit/>
          </a:bodyPr>
          <a:lstStyle/>
          <a:p>
            <a:pPr marL="20181" algn="ctr"/>
            <a:endParaRPr lang="en-US" sz="3200" b="1" spc="102" dirty="0">
              <a:solidFill>
                <a:srgbClr val="652265"/>
              </a:solidFill>
              <a:latin typeface="Futura Std Medium" panose="020B0502020204020303" pitchFamily="34" charset="0"/>
              <a:cs typeface="Calibri"/>
            </a:endParaRPr>
          </a:p>
          <a:p>
            <a:pPr marL="20181" algn="ctr"/>
            <a:r>
              <a:rPr lang="en-US" sz="3200" b="1" spc="102" dirty="0">
                <a:solidFill>
                  <a:srgbClr val="652265"/>
                </a:solidFill>
                <a:latin typeface="Roboto"/>
                <a:cs typeface="Calibri"/>
              </a:rPr>
              <a:t>Guideline 1</a:t>
            </a:r>
          </a:p>
          <a:p>
            <a:r>
              <a:rPr lang="en-AU" sz="2800" dirty="0">
                <a:latin typeface="Roboto"/>
              </a:rPr>
              <a:t>Women</a:t>
            </a:r>
            <a:r>
              <a:rPr lang="en-AU" sz="3200" dirty="0">
                <a:latin typeface="Roboto"/>
              </a:rPr>
              <a:t> </a:t>
            </a:r>
            <a:r>
              <a:rPr lang="en-AU" sz="2800" dirty="0">
                <a:latin typeface="Roboto"/>
              </a:rPr>
              <a:t>with disability are involved in resource design, development and delivery. </a:t>
            </a:r>
          </a:p>
          <a:p>
            <a:pPr algn="ctr"/>
            <a:endParaRPr lang="en-US" dirty="0"/>
          </a:p>
          <a:p>
            <a:pPr algn="ctr"/>
            <a:endParaRPr lang="en-AU" sz="7200" dirty="0">
              <a:latin typeface="Futura Std Light" panose="020B0402020204020303" pitchFamily="34" charset="0"/>
            </a:endParaRPr>
          </a:p>
          <a:p>
            <a:pPr algn="ctr"/>
            <a:endParaRPr lang="en-US" sz="7200" dirty="0">
              <a:latin typeface="Futura Std Light" panose="020B0402020204020303" pitchFamily="34" charset="0"/>
            </a:endParaRPr>
          </a:p>
        </p:txBody>
      </p:sp>
      <p:sp>
        <p:nvSpPr>
          <p:cNvPr id="6" name="TextBox 5"/>
          <p:cNvSpPr txBox="1"/>
          <p:nvPr/>
        </p:nvSpPr>
        <p:spPr>
          <a:xfrm>
            <a:off x="9765878" y="8013973"/>
            <a:ext cx="4419600" cy="400110"/>
          </a:xfrm>
          <a:prstGeom prst="rect">
            <a:avLst/>
          </a:prstGeom>
          <a:noFill/>
        </p:spPr>
        <p:txBody>
          <a:bodyPr wrap="square" rtlCol="0">
            <a:spAutoFit/>
          </a:bodyPr>
          <a:lstStyle/>
          <a:p>
            <a:r>
              <a:rPr lang="en-US" sz="2000" b="1" dirty="0">
                <a:solidFill>
                  <a:srgbClr val="652265"/>
                </a:solidFill>
              </a:rPr>
              <a:t>Guidelines P. 2-3</a:t>
            </a:r>
          </a:p>
        </p:txBody>
      </p:sp>
      <p:pic>
        <p:nvPicPr>
          <p:cNvPr id="11" name="Picture 10">
            <a:extLst>
              <a:ext uri="{FF2B5EF4-FFF2-40B4-BE49-F238E27FC236}">
                <a16:creationId xmlns:a16="http://schemas.microsoft.com/office/drawing/2014/main" id="{E339B451-21AA-473C-B8FA-2BD3342D58FE}"/>
              </a:ext>
            </a:extLst>
          </p:cNvPr>
          <p:cNvPicPr>
            <a:picLocks noChangeAspect="1"/>
          </p:cNvPicPr>
          <p:nvPr/>
        </p:nvPicPr>
        <p:blipFill rotWithShape="1">
          <a:blip r:embed="rId4"/>
          <a:srcRect l="29883" t="49796" r="29688" b="6469"/>
          <a:stretch/>
        </p:blipFill>
        <p:spPr>
          <a:xfrm>
            <a:off x="2286806" y="3491294"/>
            <a:ext cx="7432649" cy="4522679"/>
          </a:xfrm>
          <a:prstGeom prst="rect">
            <a:avLst/>
          </a:prstGeom>
        </p:spPr>
      </p:pic>
    </p:spTree>
    <p:extLst>
      <p:ext uri="{BB962C8B-B14F-4D97-AF65-F5344CB8AC3E}">
        <p14:creationId xmlns:p14="http://schemas.microsoft.com/office/powerpoint/2010/main" val="1913828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966209D458664EB7C89CBCBCE5551B" ma:contentTypeVersion="4" ma:contentTypeDescription="Create a new document." ma:contentTypeScope="" ma:versionID="bf8fd22c436ea0038f3408fd1f2e5fb2">
  <xsd:schema xmlns:xsd="http://www.w3.org/2001/XMLSchema" xmlns:xs="http://www.w3.org/2001/XMLSchema" xmlns:p="http://schemas.microsoft.com/office/2006/metadata/properties" xmlns:ns3="70a0fca2-de9b-43b2-b3e2-f2123b4bbe52" targetNamespace="http://schemas.microsoft.com/office/2006/metadata/properties" ma:root="true" ma:fieldsID="a4bacd148dcde89f7efddef86e7a395f" ns3:_="">
    <xsd:import namespace="70a0fca2-de9b-43b2-b3e2-f2123b4bbe5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a0fca2-de9b-43b2-b3e2-f2123b4bbe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DAFF4E-9195-4C97-98ED-93AF69BF58C7}">
  <ds:schemaRefs>
    <ds:schemaRef ds:uri="70a0fca2-de9b-43b2-b3e2-f2123b4bbe5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8893B2D0-F666-4368-97CF-B7185044A4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a0fca2-de9b-43b2-b3e2-f2123b4bbe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8AA994-3B51-40E1-A254-8FE85A40A4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271</TotalTime>
  <Words>728</Words>
  <Application>Microsoft Office PowerPoint</Application>
  <PresentationFormat>Custom</PresentationFormat>
  <Paragraphs>67</Paragraphs>
  <Slides>15</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Futura Std Light</vt:lpstr>
      <vt:lpstr>Futura Std Medium</vt:lpstr>
      <vt:lpstr>Helvetica</vt:lpstr>
      <vt:lpstr>Roboto</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Rosie Granland</dc:creator>
  <cp:lastModifiedBy>James Hale</cp:lastModifiedBy>
  <cp:revision>42</cp:revision>
  <dcterms:created xsi:type="dcterms:W3CDTF">2020-07-09T03:48:54Z</dcterms:created>
  <dcterms:modified xsi:type="dcterms:W3CDTF">2020-08-01T04:15:02Z</dcterms:modified>
</cp:coreProperties>
</file>