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9" r:id="rId2"/>
    <p:sldId id="271" r:id="rId3"/>
    <p:sldId id="272" r:id="rId4"/>
    <p:sldId id="269" r:id="rId5"/>
    <p:sldId id="274" r:id="rId6"/>
    <p:sldId id="275" r:id="rId7"/>
    <p:sldId id="267" r:id="rId8"/>
    <p:sldId id="273" r:id="rId9"/>
    <p:sldId id="276" r:id="rId10"/>
    <p:sldId id="270" r:id="rId11"/>
    <p:sldId id="277" r:id="rId12"/>
  </p:sldIdLst>
  <p:sldSz cx="9144000" cy="6858000" type="screen4x3"/>
  <p:notesSz cx="6858000" cy="9144000"/>
  <p:defaultTextStyle>
    <a:defPPr>
      <a:defRPr lang="en-AU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A8"/>
    <a:srgbClr val="87189D"/>
    <a:srgbClr val="D50032"/>
    <a:srgbClr val="201547"/>
    <a:srgbClr val="007B4B"/>
    <a:srgbClr val="DA372E"/>
    <a:srgbClr val="00895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3069" autoAdjust="0"/>
  </p:normalViewPr>
  <p:slideViewPr>
    <p:cSldViewPr snapToGrid="0" snapToObjects="1">
      <p:cViewPr varScale="1">
        <p:scale>
          <a:sx n="91" d="100"/>
          <a:sy n="91" d="100"/>
        </p:scale>
        <p:origin x="15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090130-9F1E-4763-84F2-27AE66803D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4BC0B-4E4C-49EB-BDDD-B26DB75B0DA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FCB8CE-4421-4553-A083-D096850A5AB7}" type="datetimeFigureOut">
              <a:rPr lang="en-AU"/>
              <a:pPr>
                <a:defRPr/>
              </a:pPr>
              <a:t>11/02/2020</a:t>
            </a:fld>
            <a:endParaRPr lang="en-AU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AE78E44-C081-4F97-9671-F5CA66549E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E3601C-C531-4A40-8D18-BA1B89208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17175-42C9-4383-9DD9-D1CBE5E7932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D0124-1DE6-434E-B7BD-73BFD6776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9AAAA80-623E-45FE-9DE7-534A8714CD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C47946FD-4C81-4089-80C8-E739D09A22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C244E95D-DDF8-46E0-A807-7CD3776DB3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6D5B8AE0-B32C-496B-A316-56665E0DA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61021EB-6BCB-413E-8AC8-4A80FC242FC6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Secondary impact assessments involve building surveyors, environmental health officers and others visiting each property within the fire scar to verify the impacts to the property.</a:t>
            </a:r>
          </a:p>
          <a:p>
            <a:endParaRPr lang="en-AU" dirty="0"/>
          </a:p>
          <a:p>
            <a:r>
              <a:rPr lang="en-AU" dirty="0"/>
              <a:t>Re-establishment payments are insurance and income tested. </a:t>
            </a:r>
          </a:p>
          <a:p>
            <a:endParaRPr lang="en-AU" dirty="0"/>
          </a:p>
          <a:p>
            <a:r>
              <a:rPr lang="en-AU" dirty="0"/>
              <a:t>Victorian Bushfire Case Support Program provides a single point of contact for people who need help to understand and access supports available – which is very complex during these larger </a:t>
            </a:r>
            <a:r>
              <a:rPr lang="en-AU" dirty="0" err="1"/>
              <a:t>emeregncies</a:t>
            </a:r>
            <a:r>
              <a:rPr lang="en-A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AAAA80-623E-45FE-9DE7-534A8714CD44}" type="slidenum">
              <a:rPr lang="en-AU" smtClean="0"/>
              <a:pPr>
                <a:defRPr/>
              </a:p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846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48093"/>
            <a:ext cx="6513072" cy="1577163"/>
          </a:xfrm>
        </p:spPr>
        <p:txBody>
          <a:bodyPr anchor="b"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291907"/>
            <a:ext cx="7171440" cy="3153320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484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10000"/>
              </a:lnSpc>
              <a:defRPr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797"/>
          </a:xfrm>
        </p:spPr>
        <p:txBody>
          <a:bodyPr/>
          <a:lstStyle>
            <a:lvl1pPr marL="0" indent="0">
              <a:lnSpc>
                <a:spcPct val="110000"/>
              </a:lnSpc>
              <a:defRPr baseline="0"/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366DB-B22F-41AA-818B-A91105800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0ED81-61EA-4042-A643-86EAA782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258A5-E573-4FF4-A4B2-80A66A7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3888" y="6480175"/>
            <a:ext cx="539750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B1E7-B236-4819-A5D6-958A5FCA973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048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0540A46-2042-489A-8DFF-823C5B8535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269875"/>
            <a:ext cx="71993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1ACD6BA-1763-441B-AF4B-6E1DBB5590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619250"/>
            <a:ext cx="824388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C9F82-BC38-4DBE-A752-924FE4F17F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19813" y="6480175"/>
            <a:ext cx="180022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0D126-2E1D-463C-8E05-DB999A25F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750" y="6480175"/>
            <a:ext cx="5400675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012F5-F430-4868-9CCA-C4BFDDA3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3888" y="6486525"/>
            <a:ext cx="539750" cy="374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2104A5FC-D78A-444E-93C8-5F50BA1596C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004EA8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0825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3238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5650" indent="-250825" algn="l" defTabSz="457200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5C249AD-C954-4135-B65A-83D29BD59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247650"/>
            <a:ext cx="6513513" cy="1577975"/>
          </a:xfrm>
        </p:spPr>
        <p:txBody>
          <a:bodyPr/>
          <a:lstStyle/>
          <a:p>
            <a:r>
              <a:rPr lang="en-AU" dirty="0"/>
              <a:t>East Gippsland and North East Bushfires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8D8A1824-79EF-4F8C-A1BA-0FA0641D0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50" y="2292350"/>
            <a:ext cx="7172325" cy="3152775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Department of Health and Human Services </a:t>
            </a: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5F0F4-4598-4C64-9325-C8295ADC6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A347-47F1-4387-B423-F2B81664A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1600" b="0" dirty="0">
              <a:solidFill>
                <a:schemeClr val="tx1"/>
              </a:solidFill>
            </a:endParaRPr>
          </a:p>
          <a:p>
            <a:r>
              <a:rPr lang="en-AU" sz="2000" b="0" dirty="0">
                <a:solidFill>
                  <a:schemeClr val="tx1"/>
                </a:solidFill>
              </a:rPr>
              <a:t>Bushfire recovery information can be found at:</a:t>
            </a:r>
          </a:p>
          <a:p>
            <a:r>
              <a:rPr lang="en-AU" sz="2000" b="0" dirty="0">
                <a:solidFill>
                  <a:schemeClr val="tx1"/>
                </a:solidFill>
              </a:rPr>
              <a:t>The Better Health Channel: https://www.betterhealth.vic.gov.au </a:t>
            </a:r>
          </a:p>
          <a:p>
            <a:r>
              <a:rPr lang="en-AU" sz="2000" b="0" dirty="0">
                <a:solidFill>
                  <a:schemeClr val="tx1"/>
                </a:solidFill>
              </a:rPr>
              <a:t>VicEmergency Relief Recovery: https://emergency.vic.gov.au/relief/ </a:t>
            </a:r>
          </a:p>
          <a:p>
            <a:r>
              <a:rPr lang="en-AU" sz="2000" b="0" dirty="0">
                <a:solidFill>
                  <a:schemeClr val="tx1"/>
                </a:solidFill>
              </a:rPr>
              <a:t>Bushfire Recovery Victoria: https://www.vic.gov.au/bushfire-recovery-victoria </a:t>
            </a:r>
          </a:p>
          <a:p>
            <a:endParaRPr lang="en-AU" sz="2000" b="0" dirty="0"/>
          </a:p>
          <a:p>
            <a:r>
              <a:rPr lang="en-AU" sz="2000" b="0" dirty="0"/>
              <a:t>	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551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C5097-E9D9-4E85-8DDD-E2ABB140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F297F-40D2-4111-8869-D44476F23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b="0" dirty="0">
                <a:solidFill>
                  <a:schemeClr val="tx1"/>
                </a:solidFill>
              </a:rPr>
              <a:t>Keen to hear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The experiences from advocacy groups that have been actively supporting families in relief centres and in to recovery. How can we support this work?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NDIA role in supporting clients during evacuations in Victoria during Dec/Jan – and any outcomes from this experience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Actions taken to ensure service continuity for NDIA participants impacted by evacuation and bushfires and any issues or areas for improvement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AU" b="0" dirty="0">
              <a:solidFill>
                <a:schemeClr val="tx1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23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18AB-9F14-427C-950C-E0D3DFCCA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situation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60C569-F5EE-4FA2-9A5E-C6A975680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1600" b="0" dirty="0">
                <a:solidFill>
                  <a:schemeClr val="tx1"/>
                </a:solidFill>
              </a:rPr>
              <a:t>There are still three significant fires going across Victoria which have burnt more than 1.5 million hectares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2579F-8EF4-4745-A163-6C08FA3F3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33" y="2160960"/>
            <a:ext cx="6805808" cy="458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1F35-C0BF-46E8-BEB8-FC8756E3F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Current status….continued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33E19-5F71-4F10-B5AB-E13B01DF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Initial impact assessment data has told us that 405 residential and 653 non-residential structures have been damaged or destroyed by fire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It is likely this number will increase following secondary impact assessments which are now underway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Poor air quality in impacted areas remain a concern </a:t>
            </a:r>
            <a:endParaRPr lang="en-AU" b="0" dirty="0">
              <a:solidFill>
                <a:schemeClr val="accent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14,366 relief payments and 49 re-establishment payments, totalling over $14 million have been paid under the Personal Hardship Assistance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The Victorian Bushfire Case Support Program 1800 560 760 has received a total of 1327 calls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8128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AA5A-DA80-44CE-B353-413BD98E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Case Support Program for people affected by the bushfires in Gippsland and NE Victoria​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1508A-B978-470B-B463-F80729BD0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56" y="1733329"/>
            <a:ext cx="8243888" cy="3544066"/>
          </a:xfrm>
        </p:spPr>
        <p:txBody>
          <a:bodyPr/>
          <a:lstStyle/>
          <a:p>
            <a:r>
              <a:rPr lang="en-AU" sz="1600" b="0" dirty="0">
                <a:solidFill>
                  <a:srgbClr val="7F7F7F"/>
                </a:solidFill>
              </a:rPr>
              <a:t>Victorian Case Support Program – Intake process</a:t>
            </a:r>
          </a:p>
          <a:p>
            <a:endParaRPr lang="en-AU" sz="1600" b="0" dirty="0">
              <a:solidFill>
                <a:schemeClr val="tx1"/>
              </a:solidFill>
            </a:endParaRPr>
          </a:p>
          <a:p>
            <a:endParaRPr lang="en-AU" sz="1600" b="0" dirty="0">
              <a:solidFill>
                <a:schemeClr val="tx1"/>
              </a:solidFill>
            </a:endParaRPr>
          </a:p>
          <a:p>
            <a:endParaRPr lang="en-AU" sz="1600" b="0" dirty="0">
              <a:solidFill>
                <a:schemeClr val="tx1"/>
              </a:solidFill>
            </a:endParaRPr>
          </a:p>
          <a:p>
            <a:r>
              <a:rPr lang="en-AU" sz="1600" b="0" dirty="0">
                <a:solidFill>
                  <a:schemeClr val="tx1"/>
                </a:solidFill>
              </a:rPr>
              <a:t>Support coordinators are a single point of contact for those who need it, working with local residents to link them directly with vital support </a:t>
            </a:r>
            <a:r>
              <a:rPr lang="en-US" sz="1600" b="0" dirty="0">
                <a:solidFill>
                  <a:schemeClr val="tx1"/>
                </a:solidFill>
              </a:rPr>
              <a:t>​</a:t>
            </a:r>
          </a:p>
          <a:p>
            <a:pPr lvl="4"/>
            <a:r>
              <a:rPr lang="en-AU" sz="1400" b="0" dirty="0">
                <a:solidFill>
                  <a:schemeClr val="tx1"/>
                </a:solidFill>
              </a:rPr>
              <a:t>Help to access information</a:t>
            </a:r>
            <a:r>
              <a:rPr lang="en-US" sz="1400" b="0" dirty="0">
                <a:solidFill>
                  <a:schemeClr val="tx1"/>
                </a:solidFill>
              </a:rPr>
              <a:t>​</a:t>
            </a:r>
          </a:p>
          <a:p>
            <a:pPr lvl="4"/>
            <a:r>
              <a:rPr lang="en-AU" sz="1400" b="0" dirty="0">
                <a:solidFill>
                  <a:schemeClr val="tx1"/>
                </a:solidFill>
              </a:rPr>
              <a:t>Assistance with completing applications for grants and other assistance </a:t>
            </a:r>
            <a:r>
              <a:rPr lang="en-US" sz="1400" b="0" dirty="0">
                <a:solidFill>
                  <a:schemeClr val="tx1"/>
                </a:solidFill>
              </a:rPr>
              <a:t>​</a:t>
            </a:r>
          </a:p>
          <a:p>
            <a:pPr lvl="4"/>
            <a:r>
              <a:rPr lang="en-AU" sz="1400" b="0" dirty="0">
                <a:solidFill>
                  <a:schemeClr val="tx1"/>
                </a:solidFill>
              </a:rPr>
              <a:t>Provide psychosocial support</a:t>
            </a:r>
            <a:r>
              <a:rPr lang="en-US" sz="1400" b="0" dirty="0">
                <a:solidFill>
                  <a:schemeClr val="tx1"/>
                </a:solidFill>
              </a:rPr>
              <a:t>​</a:t>
            </a:r>
          </a:p>
          <a:p>
            <a:pPr lvl="4"/>
            <a:r>
              <a:rPr lang="en-AU" sz="1400" b="0" dirty="0">
                <a:solidFill>
                  <a:schemeClr val="tx1"/>
                </a:solidFill>
              </a:rPr>
              <a:t>Financial counselling</a:t>
            </a:r>
            <a:r>
              <a:rPr lang="en-US" sz="1400" b="0" dirty="0">
                <a:solidFill>
                  <a:schemeClr val="tx1"/>
                </a:solidFill>
              </a:rPr>
              <a:t>​</a:t>
            </a:r>
          </a:p>
          <a:p>
            <a:pPr lvl="4"/>
            <a:r>
              <a:rPr lang="en-AU" sz="1400" b="0" dirty="0">
                <a:solidFill>
                  <a:schemeClr val="tx1"/>
                </a:solidFill>
              </a:rPr>
              <a:t>Register for recovery programs such as clean up grants</a:t>
            </a:r>
            <a:r>
              <a:rPr lang="en-US" sz="1400" b="0" dirty="0">
                <a:solidFill>
                  <a:schemeClr val="tx1"/>
                </a:solidFill>
              </a:rPr>
              <a:t>​</a:t>
            </a:r>
          </a:p>
          <a:p>
            <a:r>
              <a:rPr lang="en-AU" sz="1600" b="0" dirty="0">
                <a:solidFill>
                  <a:schemeClr val="tx1"/>
                </a:solidFill>
              </a:rPr>
              <a:t>Support is scalable based on the recovery needs of the person and their capacity to meet their needs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860FC-1F57-4E10-A5BA-440376A42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531" y="1219201"/>
            <a:ext cx="5580994" cy="313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2E83-CD3F-4D7C-9C1B-82A090814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shift to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8CE80-2418-4CAA-A7F4-93042A4C2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>
                <a:solidFill>
                  <a:schemeClr val="tx1"/>
                </a:solidFill>
              </a:rPr>
              <a:t>Communities are in various stages of the emergency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Some communities are requiring relief services:</a:t>
            </a:r>
          </a:p>
          <a:p>
            <a:pPr marL="1098550" lvl="4" indent="-342900">
              <a:buFont typeface="Wingdings" panose="05000000000000000000" pitchFamily="2" charset="2"/>
              <a:buChar char="Ø"/>
            </a:pPr>
            <a:r>
              <a:rPr lang="en-AU" sz="2200" dirty="0"/>
              <a:t>Re-supply of food and essentials as road access still limited in some areas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chemeClr val="tx1"/>
                </a:solidFill>
              </a:rPr>
              <a:t>While others are starting to plan for recovery:</a:t>
            </a:r>
          </a:p>
          <a:p>
            <a:pPr marL="1098550" lvl="4" indent="-342900">
              <a:buFont typeface="Wingdings" panose="05000000000000000000" pitchFamily="2" charset="2"/>
              <a:buChar char="Ø"/>
            </a:pPr>
            <a:r>
              <a:rPr lang="en-AU" sz="2200" dirty="0"/>
              <a:t>temporary accommodation </a:t>
            </a:r>
          </a:p>
          <a:p>
            <a:pPr marL="1098550" lvl="4" indent="-342900">
              <a:buFont typeface="Wingdings" panose="05000000000000000000" pitchFamily="2" charset="2"/>
              <a:buChar char="Ø"/>
            </a:pPr>
            <a:r>
              <a:rPr lang="en-AU" sz="2200" dirty="0"/>
              <a:t>clearing debris from properties</a:t>
            </a:r>
          </a:p>
          <a:p>
            <a:pPr marL="1098550" lvl="4" indent="-342900">
              <a:buFont typeface="Wingdings" panose="05000000000000000000" pitchFamily="2" charset="2"/>
              <a:buChar char="Ø"/>
            </a:pPr>
            <a:r>
              <a:rPr lang="en-AU" sz="2200" dirty="0"/>
              <a:t>and considering rebuilding</a:t>
            </a:r>
          </a:p>
          <a:p>
            <a:r>
              <a:rPr lang="en-AU" b="0" dirty="0">
                <a:solidFill>
                  <a:schemeClr val="tx1"/>
                </a:solidFill>
              </a:rPr>
              <a:t>In addition to mobile pop-up recovery sessions, recovery centres at Bairnsdale, Corryong and Tallangatta are open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764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C7C73-3755-4630-A565-1B5A0E235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shift to recovery…..continued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1FFFA-F788-481D-8C9A-25B606355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z="1800" b="0" u="sng" dirty="0">
                <a:solidFill>
                  <a:prstClr val="black"/>
                </a:solidFill>
              </a:rPr>
              <a:t>Housing and accommodation</a:t>
            </a:r>
            <a:endParaRPr lang="en-AU" sz="1800" b="0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prstClr val="black"/>
                </a:solidFill>
              </a:rPr>
              <a:t>The department is providing immediate interim accommodation support (for up to twelve weeks), including rental assistance and bond loan support to displaced residents.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prstClr val="black"/>
                </a:solidFill>
              </a:rPr>
              <a:t>Support is also available for public housing tenants with interim accommodation needs</a:t>
            </a:r>
            <a:r>
              <a:rPr lang="en-AU" sz="1800" dirty="0">
                <a:solidFill>
                  <a:srgbClr val="007B4B"/>
                </a:solidFill>
              </a:rPr>
              <a:t>.</a:t>
            </a:r>
          </a:p>
          <a:p>
            <a:pPr lvl="0"/>
            <a:r>
              <a:rPr lang="en-AU" sz="1800" b="0" u="sng" dirty="0">
                <a:solidFill>
                  <a:prstClr val="black"/>
                </a:solidFill>
              </a:rPr>
              <a:t>Community Recovery Committees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prstClr val="black"/>
                </a:solidFill>
              </a:rPr>
              <a:t>At a pace set by community, Bushfire Recovery Victoria is working to establish community recovery committees  </a:t>
            </a:r>
          </a:p>
          <a:p>
            <a:pPr lvl="0"/>
            <a:r>
              <a:rPr lang="en-AU" sz="1800" b="0" u="sng" dirty="0">
                <a:solidFill>
                  <a:prstClr val="black"/>
                </a:solidFill>
              </a:rPr>
              <a:t>Assisting communities with the clean up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800" b="0" dirty="0">
                <a:solidFill>
                  <a:prstClr val="black"/>
                </a:solidFill>
              </a:rPr>
              <a:t>A clean up program has been established to assist with the demolition and disposal of buildings that are beyond repair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623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D2CD7-EE2E-47FF-BFD1-98D3A2060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Bushfire Recovery Victoria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1F27C58E-41DD-4FEF-BF03-54A74EB8B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19250"/>
            <a:ext cx="8243888" cy="48545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rgbClr val="000000"/>
                </a:solidFill>
              </a:rPr>
              <a:t>A new permanent and dedicated agency</a:t>
            </a:r>
            <a:r>
              <a:rPr lang="en-US" b="0" dirty="0">
                <a:solidFill>
                  <a:srgbClr val="000000"/>
                </a:solidFill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b="0" dirty="0">
                <a:solidFill>
                  <a:srgbClr val="000000"/>
                </a:solidFill>
              </a:rPr>
              <a:t>Working closely with bushfire affected communities - including local Community Recovery Committees - in the development and delivery of local recovery projects</a:t>
            </a:r>
            <a:r>
              <a:rPr lang="en-US" b="0" dirty="0">
                <a:solidFill>
                  <a:srgbClr val="000000"/>
                </a:solidFill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Current priorities are the clean up program and the case support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000000"/>
                </a:solidFill>
              </a:rPr>
              <a:t>Managing the Victorian Bushfire appeal fund</a:t>
            </a:r>
          </a:p>
          <a:p>
            <a:r>
              <a:rPr lang="en-US" b="0" dirty="0">
                <a:solidFill>
                  <a:srgbClr val="000000"/>
                </a:solidFill>
              </a:rPr>
              <a:t>  </a:t>
            </a:r>
            <a:r>
              <a:rPr lang="en-AU" b="0" u="sng" dirty="0"/>
              <a:t>BushFireRecoveryVictoria@dpc.vic.gov.au</a:t>
            </a:r>
            <a:r>
              <a:rPr lang="en-US" b="0" u="sng" dirty="0"/>
              <a:t>​</a:t>
            </a:r>
          </a:p>
          <a:p>
            <a:pPr algn="ctr"/>
            <a:endParaRPr lang="en-US" b="0" dirty="0">
              <a:solidFill>
                <a:srgbClr val="000000"/>
              </a:solidFill>
            </a:endParaRPr>
          </a:p>
          <a:p>
            <a:endParaRPr lang="en-AU" b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AU" b="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AU" b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AU" b="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br>
              <a:rPr lang="en-AU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AU" b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BB0F5-1B69-444B-AACD-EA87BAD77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6C62E-8448-4230-A3CE-E5208AB1C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/>
              <a:t>Increasing the resilience of people with disability in emergencies</a:t>
            </a:r>
            <a:endParaRPr lang="en-AU" sz="16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Project to co-design a new model for engaging people with disability to undertake emergency planning.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chemeClr val="tx1"/>
                </a:solidFill>
              </a:rPr>
              <a:t>Components of a new model may include establishing:</a:t>
            </a:r>
          </a:p>
          <a:p>
            <a:pPr marL="537750" lvl="2" indent="-285750"/>
            <a:r>
              <a:rPr lang="en-AU" sz="1600" dirty="0">
                <a:solidFill>
                  <a:schemeClr val="tx1"/>
                </a:solidFill>
              </a:rPr>
              <a:t>mechanisms to access existing self-assessment and emergency preparedness planning tools and resources</a:t>
            </a:r>
          </a:p>
          <a:p>
            <a:pPr marL="537750" lvl="2" indent="-285750"/>
            <a:r>
              <a:rPr lang="en-AU" sz="1600" dirty="0">
                <a:solidFill>
                  <a:schemeClr val="tx1"/>
                </a:solidFill>
              </a:rPr>
              <a:t>options and pathways for assistance to develop emergency preparedness plans where needed</a:t>
            </a:r>
          </a:p>
          <a:p>
            <a:pPr marL="537750" lvl="2" indent="-285750"/>
            <a:r>
              <a:rPr lang="en-AU" sz="1600" dirty="0">
                <a:solidFill>
                  <a:schemeClr val="tx1"/>
                </a:solidFill>
              </a:rPr>
              <a:t>strategies to increase the voice of people with disability in local and community-led emergency preparedness planning</a:t>
            </a:r>
          </a:p>
          <a:p>
            <a:pPr marL="537750" lvl="2" indent="-285750"/>
            <a:r>
              <a:rPr lang="en-AU" sz="1600" dirty="0">
                <a:solidFill>
                  <a:schemeClr val="tx1"/>
                </a:solidFill>
              </a:rPr>
              <a:t>connections to the touch points where people with disability can access information about emergency preparedness planning</a:t>
            </a:r>
          </a:p>
          <a:p>
            <a:pPr marL="537750" lvl="2" indent="-285750"/>
            <a:r>
              <a:rPr lang="en-AU" sz="1600" dirty="0">
                <a:solidFill>
                  <a:schemeClr val="tx1"/>
                </a:solidFill>
              </a:rPr>
              <a:t>accessible and inclusive public information and resources</a:t>
            </a:r>
            <a:r>
              <a:rPr lang="en-AU" sz="14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8626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88BAE-4F13-4C64-813C-AD01B3B77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Reviews and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F441-9198-4449-81F6-F6144D629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0" dirty="0">
                <a:solidFill>
                  <a:schemeClr val="tx1"/>
                </a:solidFill>
              </a:rPr>
              <a:t>Review of the use and purpose of the Vulnerable Person’s Register?</a:t>
            </a:r>
            <a:endParaRPr lang="en-AU" b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AU" b="0" dirty="0">
                <a:solidFill>
                  <a:schemeClr val="tx1"/>
                </a:solidFill>
              </a:rPr>
              <a:t>Research expected soon from Morwell that will cover secondary affects of the fires, recognising there will be a difference between the events and their effects, it may be a model for mapping and analysing secondary effects. </a:t>
            </a:r>
            <a:endParaRPr lang="en-AU" b="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en-AU" b="0" dirty="0">
                <a:solidFill>
                  <a:schemeClr val="tx1"/>
                </a:solidFill>
              </a:rPr>
              <a:t>Following up with researchers who are putting in submissions for research projects involving disability and disasters such as Claudia </a:t>
            </a:r>
            <a:r>
              <a:rPr lang="en-AU" b="0" dirty="0" err="1">
                <a:solidFill>
                  <a:schemeClr val="tx1"/>
                </a:solidFill>
              </a:rPr>
              <a:t>Marck</a:t>
            </a:r>
            <a:endParaRPr lang="en-AU" b="0" dirty="0">
              <a:solidFill>
                <a:schemeClr val="tx1"/>
              </a:solidFill>
            </a:endParaRPr>
          </a:p>
          <a:p>
            <a:endParaRPr lang="en-AU" b="0" dirty="0">
              <a:solidFill>
                <a:schemeClr val="tx1"/>
              </a:solidFill>
            </a:endParaRPr>
          </a:p>
          <a:p>
            <a:endParaRPr lang="en-AU" b="0" dirty="0">
              <a:solidFill>
                <a:schemeClr val="tx1"/>
              </a:solidFill>
            </a:endParaRPr>
          </a:p>
          <a:p>
            <a:endParaRPr lang="en-A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653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HS Presentation 03 Green Blue 2945 for Office 2007 and 2010.pot [Compatibility Mode]" id="{0DB4F3E2-0395-4362-86D0-AD29D4789DB1}" vid="{23BCA1F5-D274-4044-885C-8C314E1D4D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DHHS Presentation 03 Blue 2945</Template>
  <TotalTime>262</TotalTime>
  <Words>702</Words>
  <Application>Microsoft Office PowerPoint</Application>
  <PresentationFormat>On-screen Show (4:3)</PresentationFormat>
  <Paragraphs>84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Segoe UI</vt:lpstr>
      <vt:lpstr>Wingdings</vt:lpstr>
      <vt:lpstr>Default Design</vt:lpstr>
      <vt:lpstr>East Gippsland and North East Bushfires</vt:lpstr>
      <vt:lpstr>Current situation</vt:lpstr>
      <vt:lpstr>Current status….continued</vt:lpstr>
      <vt:lpstr>Case Support Program for people affected by the bushfires in Gippsland and NE Victoria​</vt:lpstr>
      <vt:lpstr>The shift to recovery</vt:lpstr>
      <vt:lpstr>The shift to recovery…..continued</vt:lpstr>
      <vt:lpstr>Bushfire Recovery Victoria</vt:lpstr>
      <vt:lpstr>Future work</vt:lpstr>
      <vt:lpstr>Reviews and research</vt:lpstr>
      <vt:lpstr>Other information</vt:lpstr>
      <vt:lpstr>Discussion</vt:lpstr>
    </vt:vector>
  </TitlesOfParts>
  <Company>Department of Health and Human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Luttrell (DHHS)</dc:creator>
  <cp:lastModifiedBy>Tanja Surwald (DHHS)</cp:lastModifiedBy>
  <cp:revision>26</cp:revision>
  <dcterms:created xsi:type="dcterms:W3CDTF">2020-02-07T03:25:39Z</dcterms:created>
  <dcterms:modified xsi:type="dcterms:W3CDTF">2020-02-10T22:49:22Z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