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410" r:id="rId2"/>
    <p:sldId id="405" r:id="rId3"/>
    <p:sldId id="445" r:id="rId4"/>
    <p:sldId id="452" r:id="rId5"/>
    <p:sldId id="475" r:id="rId6"/>
    <p:sldId id="488" r:id="rId7"/>
    <p:sldId id="443" r:id="rId8"/>
    <p:sldId id="453" r:id="rId9"/>
    <p:sldId id="486" r:id="rId10"/>
    <p:sldId id="454" r:id="rId11"/>
    <p:sldId id="476" r:id="rId12"/>
    <p:sldId id="497" r:id="rId13"/>
    <p:sldId id="498" r:id="rId14"/>
    <p:sldId id="479" r:id="rId15"/>
    <p:sldId id="448" r:id="rId16"/>
    <p:sldId id="491" r:id="rId17"/>
    <p:sldId id="489" r:id="rId18"/>
    <p:sldId id="503" r:id="rId19"/>
    <p:sldId id="506" r:id="rId20"/>
    <p:sldId id="504" r:id="rId21"/>
    <p:sldId id="505" r:id="rId22"/>
    <p:sldId id="507" r:id="rId23"/>
    <p:sldId id="508" r:id="rId24"/>
    <p:sldId id="509" r:id="rId25"/>
    <p:sldId id="510" r:id="rId26"/>
    <p:sldId id="511" r:id="rId27"/>
    <p:sldId id="512" r:id="rId28"/>
    <p:sldId id="514" r:id="rId29"/>
    <p:sldId id="493" r:id="rId30"/>
    <p:sldId id="490" r:id="rId31"/>
    <p:sldId id="515" r:id="rId32"/>
    <p:sldId id="516" r:id="rId33"/>
    <p:sldId id="517" r:id="rId34"/>
    <p:sldId id="518" r:id="rId35"/>
    <p:sldId id="519" r:id="rId36"/>
    <p:sldId id="520" r:id="rId37"/>
    <p:sldId id="501" r:id="rId38"/>
    <p:sldId id="495" r:id="rId39"/>
    <p:sldId id="494" r:id="rId40"/>
    <p:sldId id="442" r:id="rId41"/>
    <p:sldId id="485" r:id="rId42"/>
    <p:sldId id="379" r:id="rId43"/>
    <p:sldId id="473" r:id="rId44"/>
  </p:sldIdLst>
  <p:sldSz cx="9144000" cy="6858000" type="screen4x3"/>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x Jacki Brown" initials="JJB [5]" lastIdx="1" clrIdx="0"/>
  <p:cmAuthor id="2" name="Jax Jacki Brown" initials="JJB [4]"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430"/>
    <a:srgbClr val="15242C"/>
    <a:srgbClr val="142026"/>
    <a:srgbClr val="142023"/>
    <a:srgbClr val="142423"/>
    <a:srgbClr val="141F23"/>
    <a:srgbClr val="0C171B"/>
    <a:srgbClr val="07171B"/>
    <a:srgbClr val="071725"/>
    <a:srgbClr val="071B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91627" autoAdjust="0"/>
  </p:normalViewPr>
  <p:slideViewPr>
    <p:cSldViewPr snapToGrid="0" snapToObjects="1">
      <p:cViewPr varScale="1">
        <p:scale>
          <a:sx n="66" d="100"/>
          <a:sy n="66" d="100"/>
        </p:scale>
        <p:origin x="1476" y="66"/>
      </p:cViewPr>
      <p:guideLst>
        <p:guide orient="horz" pos="2160"/>
        <p:guide pos="2880"/>
      </p:guideLst>
    </p:cSldViewPr>
  </p:slideViewPr>
  <p:outlineViewPr>
    <p:cViewPr>
      <p:scale>
        <a:sx n="33" d="100"/>
        <a:sy n="33" d="100"/>
      </p:scale>
      <p:origin x="0" y="336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FD4BC0A8-D002-FF41-8EB1-BFD4F95B61AC}" type="datetimeFigureOut">
              <a:rPr lang="en-US" smtClean="0"/>
              <a:t>2/11/2020</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2DD21F-26E4-1640-A52B-A7D9C2D61C7B}" type="slidenum">
              <a:rPr lang="en-US" smtClean="0"/>
              <a:t>‹#›</a:t>
            </a:fld>
            <a:endParaRPr lang="en-US"/>
          </a:p>
        </p:txBody>
      </p:sp>
    </p:spTree>
    <p:extLst>
      <p:ext uri="{BB962C8B-B14F-4D97-AF65-F5344CB8AC3E}">
        <p14:creationId xmlns:p14="http://schemas.microsoft.com/office/powerpoint/2010/main" val="2636285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hlinkClick r:id="" action="ppaction://noaction"/>
              </a:rPr>
              <a:t>JAX</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1</a:t>
            </a:fld>
            <a:endParaRPr lang="en-US" sz="1200"/>
          </a:p>
        </p:txBody>
      </p:sp>
    </p:spTree>
    <p:extLst>
      <p:ext uri="{BB962C8B-B14F-4D97-AF65-F5344CB8AC3E}">
        <p14:creationId xmlns:p14="http://schemas.microsoft.com/office/powerpoint/2010/main" val="68301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Damian </a:t>
            </a:r>
            <a:endParaRPr lang="en-US" dirty="0"/>
          </a:p>
        </p:txBody>
      </p:sp>
      <p:sp>
        <p:nvSpPr>
          <p:cNvPr id="4" name="Slide Number Placeholder 3"/>
          <p:cNvSpPr>
            <a:spLocks noGrp="1"/>
          </p:cNvSpPr>
          <p:nvPr>
            <p:ph type="sldNum" sz="quarter" idx="5"/>
          </p:nvPr>
        </p:nvSpPr>
        <p:spPr/>
        <p:txBody>
          <a:bodyPr/>
          <a:lstStyle/>
          <a:p>
            <a:fld id="{992DD21F-26E4-1640-A52B-A7D9C2D61C7B}" type="slidenum">
              <a:rPr lang="en-US" smtClean="0"/>
              <a:t>10</a:t>
            </a:fld>
            <a:endParaRPr lang="en-US"/>
          </a:p>
        </p:txBody>
      </p:sp>
    </p:spTree>
    <p:extLst>
      <p:ext uri="{BB962C8B-B14F-4D97-AF65-F5344CB8AC3E}">
        <p14:creationId xmlns:p14="http://schemas.microsoft.com/office/powerpoint/2010/main" val="1403525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5"/>
          </p:nvPr>
        </p:nvSpPr>
        <p:spPr/>
        <p:txBody>
          <a:bodyPr/>
          <a:lstStyle/>
          <a:p>
            <a:fld id="{992DD21F-26E4-1640-A52B-A7D9C2D61C7B}" type="slidenum">
              <a:rPr lang="en-US" smtClean="0"/>
              <a:t>11</a:t>
            </a:fld>
            <a:endParaRPr lang="en-US"/>
          </a:p>
        </p:txBody>
      </p:sp>
    </p:spTree>
    <p:extLst>
      <p:ext uri="{BB962C8B-B14F-4D97-AF65-F5344CB8AC3E}">
        <p14:creationId xmlns:p14="http://schemas.microsoft.com/office/powerpoint/2010/main" val="995468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hlinkClick r:id="" action="ppaction://noaction"/>
              </a:rPr>
              <a:t>JESS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12</a:t>
            </a:fld>
            <a:endParaRPr lang="en-US" sz="1200"/>
          </a:p>
        </p:txBody>
      </p:sp>
    </p:spTree>
    <p:extLst>
      <p:ext uri="{BB962C8B-B14F-4D97-AF65-F5344CB8AC3E}">
        <p14:creationId xmlns:p14="http://schemas.microsoft.com/office/powerpoint/2010/main" val="328095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Jade</a:t>
            </a:r>
            <a:endParaRPr lang="en-US" dirty="0"/>
          </a:p>
        </p:txBody>
      </p:sp>
      <p:sp>
        <p:nvSpPr>
          <p:cNvPr id="4" name="Slide Number Placeholder 3"/>
          <p:cNvSpPr>
            <a:spLocks noGrp="1"/>
          </p:cNvSpPr>
          <p:nvPr>
            <p:ph type="sldNum" sz="quarter" idx="5"/>
          </p:nvPr>
        </p:nvSpPr>
        <p:spPr/>
        <p:txBody>
          <a:bodyPr/>
          <a:lstStyle/>
          <a:p>
            <a:fld id="{992DD21F-26E4-1640-A52B-A7D9C2D61C7B}" type="slidenum">
              <a:rPr lang="en-US" smtClean="0"/>
              <a:t>13</a:t>
            </a:fld>
            <a:endParaRPr lang="en-US"/>
          </a:p>
        </p:txBody>
      </p:sp>
    </p:spTree>
    <p:extLst>
      <p:ext uri="{BB962C8B-B14F-4D97-AF65-F5344CB8AC3E}">
        <p14:creationId xmlns:p14="http://schemas.microsoft.com/office/powerpoint/2010/main" val="3607227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992DD21F-26E4-1640-A52B-A7D9C2D61C7B}" type="slidenum">
              <a:rPr lang="en-US" smtClean="0"/>
              <a:t>14</a:t>
            </a:fld>
            <a:endParaRPr lang="en-US"/>
          </a:p>
        </p:txBody>
      </p:sp>
    </p:spTree>
    <p:extLst>
      <p:ext uri="{BB962C8B-B14F-4D97-AF65-F5344CB8AC3E}">
        <p14:creationId xmlns:p14="http://schemas.microsoft.com/office/powerpoint/2010/main" val="353696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992DD21F-26E4-1640-A52B-A7D9C2D61C7B}" type="slidenum">
              <a:rPr lang="en-US" smtClean="0"/>
              <a:t>15</a:t>
            </a:fld>
            <a:endParaRPr lang="en-US"/>
          </a:p>
        </p:txBody>
      </p:sp>
    </p:spTree>
    <p:extLst>
      <p:ext uri="{BB962C8B-B14F-4D97-AF65-F5344CB8AC3E}">
        <p14:creationId xmlns:p14="http://schemas.microsoft.com/office/powerpoint/2010/main" val="382739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5"/>
          </p:nvPr>
        </p:nvSpPr>
        <p:spPr/>
        <p:txBody>
          <a:bodyPr/>
          <a:lstStyle/>
          <a:p>
            <a:fld id="{992DD21F-26E4-1640-A52B-A7D9C2D61C7B}" type="slidenum">
              <a:rPr lang="en-US" smtClean="0"/>
              <a:t>16</a:t>
            </a:fld>
            <a:endParaRPr lang="en-US"/>
          </a:p>
        </p:txBody>
      </p:sp>
    </p:spTree>
    <p:extLst>
      <p:ext uri="{BB962C8B-B14F-4D97-AF65-F5344CB8AC3E}">
        <p14:creationId xmlns:p14="http://schemas.microsoft.com/office/powerpoint/2010/main" val="140258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hlinkClick r:id="" action="ppaction://noaction"/>
              </a:rPr>
              <a:t>JESS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17</a:t>
            </a:fld>
            <a:endParaRPr lang="en-US" sz="1200"/>
          </a:p>
        </p:txBody>
      </p:sp>
    </p:spTree>
    <p:extLst>
      <p:ext uri="{BB962C8B-B14F-4D97-AF65-F5344CB8AC3E}">
        <p14:creationId xmlns:p14="http://schemas.microsoft.com/office/powerpoint/2010/main" val="3733969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a:p>
            <a:r>
              <a:rPr lang="en-US" dirty="0"/>
              <a:t>Let’s talk about how we define Sex.  How do we define it ? </a:t>
            </a:r>
            <a:br>
              <a:rPr lang="en-US" dirty="0"/>
            </a:br>
            <a:r>
              <a:rPr lang="en-US" dirty="0"/>
              <a:t>Biologically – Reproductive organs, hormones, chromosomes, genitals, </a:t>
            </a:r>
          </a:p>
          <a:p>
            <a:r>
              <a:rPr lang="en-US" dirty="0"/>
              <a:t>Legally – Birth certificate, Legislation, marriage act</a:t>
            </a:r>
          </a:p>
          <a:p>
            <a:r>
              <a:rPr lang="en-US" dirty="0"/>
              <a:t>Structurally – Intake forms, membership documents, passports </a:t>
            </a:r>
          </a:p>
          <a:p>
            <a:endParaRPr lang="en-US" dirty="0"/>
          </a:p>
          <a:p>
            <a:r>
              <a:rPr lang="en-US" dirty="0"/>
              <a:t>Who here has had a chromosome check? I know that I can’t see all of your genitals, and I am sure you can’t see mine, so what are we doing, what are we seeing and what assumptions are we making? </a:t>
            </a:r>
            <a:br>
              <a:rPr lang="en-US" dirty="0"/>
            </a:br>
            <a:br>
              <a:rPr lang="en-US" dirty="0"/>
            </a:br>
            <a:r>
              <a:rPr lang="en-US" dirty="0"/>
              <a:t>We either see secondary sexual characteristics, might be hair, physical appearance. We might hear a person's tone of voice and make an assumption. In fact there are over 20 different sex variations in the human population.  It makes saying male and female a little limited sometimes doesn’t it. </a:t>
            </a:r>
          </a:p>
        </p:txBody>
      </p:sp>
      <p:sp>
        <p:nvSpPr>
          <p:cNvPr id="4" name="Slide Number Placeholder 3"/>
          <p:cNvSpPr>
            <a:spLocks noGrp="1"/>
          </p:cNvSpPr>
          <p:nvPr>
            <p:ph type="sldNum" sz="quarter" idx="5"/>
          </p:nvPr>
        </p:nvSpPr>
        <p:spPr/>
        <p:txBody>
          <a:bodyPr/>
          <a:lstStyle/>
          <a:p>
            <a:fld id="{992DD21F-26E4-1640-A52B-A7D9C2D61C7B}" type="slidenum">
              <a:rPr lang="en-US" smtClean="0"/>
              <a:t>18</a:t>
            </a:fld>
            <a:endParaRPr lang="en-US"/>
          </a:p>
        </p:txBody>
      </p:sp>
    </p:spTree>
    <p:extLst>
      <p:ext uri="{BB962C8B-B14F-4D97-AF65-F5344CB8AC3E}">
        <p14:creationId xmlns:p14="http://schemas.microsoft.com/office/powerpoint/2010/main" val="230150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992DD21F-26E4-1640-A52B-A7D9C2D61C7B}" type="slidenum">
              <a:rPr lang="en-US" smtClean="0"/>
              <a:t>19</a:t>
            </a:fld>
            <a:endParaRPr lang="en-US"/>
          </a:p>
        </p:txBody>
      </p:sp>
    </p:spTree>
    <p:extLst>
      <p:ext uri="{BB962C8B-B14F-4D97-AF65-F5344CB8AC3E}">
        <p14:creationId xmlns:p14="http://schemas.microsoft.com/office/powerpoint/2010/main" val="224730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CED5F-45F1-46EA-A9B0-ED0A8ED635E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003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a:p>
            <a:r>
              <a:rPr lang="en-US" dirty="0"/>
              <a:t>What are some examples of sexuality. </a:t>
            </a:r>
          </a:p>
          <a:p>
            <a:r>
              <a:rPr lang="en-US" dirty="0"/>
              <a:t>Go through examples of each sexual identity, orientation and behavior.</a:t>
            </a:r>
          </a:p>
          <a:p>
            <a:r>
              <a:rPr lang="en-US" dirty="0"/>
              <a:t>When we often offend someone, it is because we are not respecting one of these (go through examples of each)</a:t>
            </a:r>
          </a:p>
        </p:txBody>
      </p:sp>
      <p:sp>
        <p:nvSpPr>
          <p:cNvPr id="4" name="Slide Number Placeholder 3"/>
          <p:cNvSpPr>
            <a:spLocks noGrp="1"/>
          </p:cNvSpPr>
          <p:nvPr>
            <p:ph type="sldNum" sz="quarter" idx="5"/>
          </p:nvPr>
        </p:nvSpPr>
        <p:spPr/>
        <p:txBody>
          <a:bodyPr/>
          <a:lstStyle/>
          <a:p>
            <a:fld id="{992DD21F-26E4-1640-A52B-A7D9C2D61C7B}" type="slidenum">
              <a:rPr lang="en-US" smtClean="0"/>
              <a:t>20</a:t>
            </a:fld>
            <a:endParaRPr lang="en-US"/>
          </a:p>
        </p:txBody>
      </p:sp>
    </p:spTree>
    <p:extLst>
      <p:ext uri="{BB962C8B-B14F-4D97-AF65-F5344CB8AC3E}">
        <p14:creationId xmlns:p14="http://schemas.microsoft.com/office/powerpoint/2010/main" val="115254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Gender:  the social roles or a personal identity or cultural expectations: the meanings and behaviours socially assigned to or expected of people.</a:t>
            </a:r>
          </a:p>
          <a:p>
            <a:pPr algn="l"/>
            <a:endParaRPr lang="en-US" dirty="0"/>
          </a:p>
          <a:p>
            <a:pPr algn="l">
              <a:spcBef>
                <a:spcPct val="0"/>
              </a:spcBef>
              <a:buNone/>
            </a:pPr>
            <a:r>
              <a:rPr lang="en-US" dirty="0"/>
              <a:t>Lets give some examples of gender identity:  “Cis Gender” </a:t>
            </a:r>
            <a:r>
              <a:rPr lang="en-AU" sz="1200" dirty="0">
                <a:cs typeface="Arial" panose="020B0604020202020204" pitchFamily="34" charset="0"/>
              </a:rPr>
              <a:t>A person whose gender identity and/or expression is the same as the sex they were assigned at birth.</a:t>
            </a:r>
            <a:endParaRPr lang="en-US" sz="1200"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2DD21F-26E4-1640-A52B-A7D9C2D61C7B}" type="slidenum">
              <a:rPr lang="en-US" smtClean="0"/>
              <a:t>21</a:t>
            </a:fld>
            <a:endParaRPr lang="en-US"/>
          </a:p>
        </p:txBody>
      </p:sp>
    </p:spTree>
    <p:extLst>
      <p:ext uri="{BB962C8B-B14F-4D97-AF65-F5344CB8AC3E}">
        <p14:creationId xmlns:p14="http://schemas.microsoft.com/office/powerpoint/2010/main" val="317496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a:p>
            <a:endParaRPr lang="en-US" dirty="0"/>
          </a:p>
          <a:p>
            <a:r>
              <a:rPr lang="en-US" dirty="0"/>
              <a:t>Activity here on people identifying their own sex, sexuality and gender identity. </a:t>
            </a:r>
          </a:p>
          <a:p>
            <a:endParaRPr lang="en-US" dirty="0"/>
          </a:p>
        </p:txBody>
      </p:sp>
      <p:sp>
        <p:nvSpPr>
          <p:cNvPr id="4" name="Slide Number Placeholder 3"/>
          <p:cNvSpPr>
            <a:spLocks noGrp="1"/>
          </p:cNvSpPr>
          <p:nvPr>
            <p:ph type="sldNum" sz="quarter" idx="5"/>
          </p:nvPr>
        </p:nvSpPr>
        <p:spPr/>
        <p:txBody>
          <a:bodyPr/>
          <a:lstStyle/>
          <a:p>
            <a:fld id="{992DD21F-26E4-1640-A52B-A7D9C2D61C7B}" type="slidenum">
              <a:rPr lang="en-US" smtClean="0"/>
              <a:t>22</a:t>
            </a:fld>
            <a:endParaRPr lang="en-US"/>
          </a:p>
        </p:txBody>
      </p:sp>
    </p:spTree>
    <p:extLst>
      <p:ext uri="{BB962C8B-B14F-4D97-AF65-F5344CB8AC3E}">
        <p14:creationId xmlns:p14="http://schemas.microsoft.com/office/powerpoint/2010/main" val="337949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hlinkClick r:id="" action="ppaction://noaction"/>
              </a:rPr>
              <a:t>JAX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23</a:t>
            </a:fld>
            <a:endParaRPr lang="en-US" sz="1200"/>
          </a:p>
        </p:txBody>
      </p:sp>
    </p:spTree>
    <p:extLst>
      <p:ext uri="{BB962C8B-B14F-4D97-AF65-F5344CB8AC3E}">
        <p14:creationId xmlns:p14="http://schemas.microsoft.com/office/powerpoint/2010/main" val="2166486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JAX</a:t>
            </a:r>
          </a:p>
        </p:txBody>
      </p:sp>
      <p:sp>
        <p:nvSpPr>
          <p:cNvPr id="4" name="Slide Number Placeholder 3"/>
          <p:cNvSpPr>
            <a:spLocks noGrp="1"/>
          </p:cNvSpPr>
          <p:nvPr>
            <p:ph type="sldNum" sz="quarter" idx="5"/>
          </p:nvPr>
        </p:nvSpPr>
        <p:spPr/>
        <p:txBody>
          <a:bodyPr/>
          <a:lstStyle/>
          <a:p>
            <a:fld id="{992DD21F-26E4-1640-A52B-A7D9C2D61C7B}" type="slidenum">
              <a:rPr lang="en-US" smtClean="0"/>
              <a:t>24</a:t>
            </a:fld>
            <a:endParaRPr lang="en-US"/>
          </a:p>
        </p:txBody>
      </p:sp>
    </p:spTree>
    <p:extLst>
      <p:ext uri="{BB962C8B-B14F-4D97-AF65-F5344CB8AC3E}">
        <p14:creationId xmlns:p14="http://schemas.microsoft.com/office/powerpoint/2010/main" val="3697146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992DD21F-26E4-1640-A52B-A7D9C2D61C7B}" type="slidenum">
              <a:rPr lang="en-US" smtClean="0"/>
              <a:t>25</a:t>
            </a:fld>
            <a:endParaRPr lang="en-US"/>
          </a:p>
        </p:txBody>
      </p:sp>
    </p:spTree>
    <p:extLst>
      <p:ext uri="{BB962C8B-B14F-4D97-AF65-F5344CB8AC3E}">
        <p14:creationId xmlns:p14="http://schemas.microsoft.com/office/powerpoint/2010/main" val="64231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JAX</a:t>
            </a:r>
          </a:p>
        </p:txBody>
      </p:sp>
      <p:sp>
        <p:nvSpPr>
          <p:cNvPr id="4" name="Slide Number Placeholder 3"/>
          <p:cNvSpPr>
            <a:spLocks noGrp="1"/>
          </p:cNvSpPr>
          <p:nvPr>
            <p:ph type="sldNum" sz="quarter" idx="5"/>
          </p:nvPr>
        </p:nvSpPr>
        <p:spPr/>
        <p:txBody>
          <a:bodyPr/>
          <a:lstStyle/>
          <a:p>
            <a:fld id="{992DD21F-26E4-1640-A52B-A7D9C2D61C7B}" type="slidenum">
              <a:rPr lang="en-US" smtClean="0"/>
              <a:t>26</a:t>
            </a:fld>
            <a:endParaRPr lang="en-US"/>
          </a:p>
        </p:txBody>
      </p:sp>
    </p:spTree>
    <p:extLst>
      <p:ext uri="{BB962C8B-B14F-4D97-AF65-F5344CB8AC3E}">
        <p14:creationId xmlns:p14="http://schemas.microsoft.com/office/powerpoint/2010/main" val="1649816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JAX </a:t>
            </a:r>
          </a:p>
        </p:txBody>
      </p:sp>
      <p:sp>
        <p:nvSpPr>
          <p:cNvPr id="4" name="Slide Number Placeholder 3"/>
          <p:cNvSpPr>
            <a:spLocks noGrp="1"/>
          </p:cNvSpPr>
          <p:nvPr>
            <p:ph type="sldNum" sz="quarter" idx="5"/>
          </p:nvPr>
        </p:nvSpPr>
        <p:spPr/>
        <p:txBody>
          <a:bodyPr/>
          <a:lstStyle/>
          <a:p>
            <a:fld id="{992DD21F-26E4-1640-A52B-A7D9C2D61C7B}" type="slidenum">
              <a:rPr lang="en-US" smtClean="0"/>
              <a:t>27</a:t>
            </a:fld>
            <a:endParaRPr lang="en-US"/>
          </a:p>
        </p:txBody>
      </p:sp>
    </p:spTree>
    <p:extLst>
      <p:ext uri="{BB962C8B-B14F-4D97-AF65-F5344CB8AC3E}">
        <p14:creationId xmlns:p14="http://schemas.microsoft.com/office/powerpoint/2010/main" val="3912335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992DD21F-26E4-1640-A52B-A7D9C2D61C7B}" type="slidenum">
              <a:rPr lang="en-US" smtClean="0"/>
              <a:t>28</a:t>
            </a:fld>
            <a:endParaRPr lang="en-US"/>
          </a:p>
        </p:txBody>
      </p:sp>
    </p:spTree>
    <p:extLst>
      <p:ext uri="{BB962C8B-B14F-4D97-AF65-F5344CB8AC3E}">
        <p14:creationId xmlns:p14="http://schemas.microsoft.com/office/powerpoint/2010/main" val="95151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JAX </a:t>
            </a:r>
          </a:p>
        </p:txBody>
      </p:sp>
      <p:sp>
        <p:nvSpPr>
          <p:cNvPr id="4" name="Slide Number Placeholder 3"/>
          <p:cNvSpPr>
            <a:spLocks noGrp="1"/>
          </p:cNvSpPr>
          <p:nvPr>
            <p:ph type="sldNum" sz="quarter" idx="5"/>
          </p:nvPr>
        </p:nvSpPr>
        <p:spPr/>
        <p:txBody>
          <a:bodyPr/>
          <a:lstStyle/>
          <a:p>
            <a:fld id="{992DD21F-26E4-1640-A52B-A7D9C2D61C7B}" type="slidenum">
              <a:rPr lang="en-US" smtClean="0"/>
              <a:t>29</a:t>
            </a:fld>
            <a:endParaRPr lang="en-US"/>
          </a:p>
        </p:txBody>
      </p:sp>
    </p:spTree>
    <p:extLst>
      <p:ext uri="{BB962C8B-B14F-4D97-AF65-F5344CB8AC3E}">
        <p14:creationId xmlns:p14="http://schemas.microsoft.com/office/powerpoint/2010/main" val="302911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Jax and JESS</a:t>
            </a:r>
          </a:p>
        </p:txBody>
      </p:sp>
      <p:sp>
        <p:nvSpPr>
          <p:cNvPr id="4" name="Slide Number Placeholder 3"/>
          <p:cNvSpPr>
            <a:spLocks noGrp="1"/>
          </p:cNvSpPr>
          <p:nvPr>
            <p:ph type="sldNum" sz="quarter" idx="5"/>
          </p:nvPr>
        </p:nvSpPr>
        <p:spPr/>
        <p:txBody>
          <a:bodyPr/>
          <a:lstStyle/>
          <a:p>
            <a:fld id="{992DD21F-26E4-1640-A52B-A7D9C2D61C7B}" type="slidenum">
              <a:rPr lang="en-US" smtClean="0"/>
              <a:t>3</a:t>
            </a:fld>
            <a:endParaRPr lang="en-US"/>
          </a:p>
        </p:txBody>
      </p:sp>
    </p:spTree>
    <p:extLst>
      <p:ext uri="{BB962C8B-B14F-4D97-AF65-F5344CB8AC3E}">
        <p14:creationId xmlns:p14="http://schemas.microsoft.com/office/powerpoint/2010/main" val="1547337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hlinkClick r:id="" action="ppaction://noaction"/>
              </a:rPr>
              <a:t>JAX-Now in groups of 3 or 4 you are going to think through a scenario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30</a:t>
            </a:fld>
            <a:endParaRPr lang="en-US" sz="1200"/>
          </a:p>
        </p:txBody>
      </p:sp>
    </p:spTree>
    <p:extLst>
      <p:ext uri="{BB962C8B-B14F-4D97-AF65-F5344CB8AC3E}">
        <p14:creationId xmlns:p14="http://schemas.microsoft.com/office/powerpoint/2010/main" val="1248534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5"/>
          </p:nvPr>
        </p:nvSpPr>
        <p:spPr/>
        <p:txBody>
          <a:bodyPr/>
          <a:lstStyle/>
          <a:p>
            <a:fld id="{992DD21F-26E4-1640-A52B-A7D9C2D61C7B}" type="slidenum">
              <a:rPr lang="en-US" smtClean="0"/>
              <a:t>31</a:t>
            </a:fld>
            <a:endParaRPr lang="en-US"/>
          </a:p>
        </p:txBody>
      </p:sp>
    </p:spTree>
    <p:extLst>
      <p:ext uri="{BB962C8B-B14F-4D97-AF65-F5344CB8AC3E}">
        <p14:creationId xmlns:p14="http://schemas.microsoft.com/office/powerpoint/2010/main" val="3743722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5"/>
          </p:nvPr>
        </p:nvSpPr>
        <p:spPr/>
        <p:txBody>
          <a:bodyPr/>
          <a:lstStyle/>
          <a:p>
            <a:fld id="{992DD21F-26E4-1640-A52B-A7D9C2D61C7B}" type="slidenum">
              <a:rPr lang="en-US" smtClean="0"/>
              <a:t>32</a:t>
            </a:fld>
            <a:endParaRPr lang="en-US"/>
          </a:p>
        </p:txBody>
      </p:sp>
    </p:spTree>
    <p:extLst>
      <p:ext uri="{BB962C8B-B14F-4D97-AF65-F5344CB8AC3E}">
        <p14:creationId xmlns:p14="http://schemas.microsoft.com/office/powerpoint/2010/main" val="3388020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5"/>
          </p:nvPr>
        </p:nvSpPr>
        <p:spPr/>
        <p:txBody>
          <a:bodyPr/>
          <a:lstStyle/>
          <a:p>
            <a:fld id="{992DD21F-26E4-1640-A52B-A7D9C2D61C7B}" type="slidenum">
              <a:rPr lang="en-US" smtClean="0"/>
              <a:t>33</a:t>
            </a:fld>
            <a:endParaRPr lang="en-US"/>
          </a:p>
        </p:txBody>
      </p:sp>
    </p:spTree>
    <p:extLst>
      <p:ext uri="{BB962C8B-B14F-4D97-AF65-F5344CB8AC3E}">
        <p14:creationId xmlns:p14="http://schemas.microsoft.com/office/powerpoint/2010/main" val="2702361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DD21F-26E4-1640-A52B-A7D9C2D61C7B}" type="slidenum">
              <a:rPr lang="en-US" smtClean="0"/>
              <a:t>34</a:t>
            </a:fld>
            <a:endParaRPr lang="en-US"/>
          </a:p>
        </p:txBody>
      </p:sp>
    </p:spTree>
    <p:extLst>
      <p:ext uri="{BB962C8B-B14F-4D97-AF65-F5344CB8AC3E}">
        <p14:creationId xmlns:p14="http://schemas.microsoft.com/office/powerpoint/2010/main" val="1952754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DD21F-26E4-1640-A52B-A7D9C2D61C7B}" type="slidenum">
              <a:rPr lang="en-US" smtClean="0"/>
              <a:t>35</a:t>
            </a:fld>
            <a:endParaRPr lang="en-US"/>
          </a:p>
        </p:txBody>
      </p:sp>
    </p:spTree>
    <p:extLst>
      <p:ext uri="{BB962C8B-B14F-4D97-AF65-F5344CB8AC3E}">
        <p14:creationId xmlns:p14="http://schemas.microsoft.com/office/powerpoint/2010/main" val="4005452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DD21F-26E4-1640-A52B-A7D9C2D61C7B}" type="slidenum">
              <a:rPr lang="en-US" smtClean="0"/>
              <a:t>36</a:t>
            </a:fld>
            <a:endParaRPr lang="en-US"/>
          </a:p>
        </p:txBody>
      </p:sp>
    </p:spTree>
    <p:extLst>
      <p:ext uri="{BB962C8B-B14F-4D97-AF65-F5344CB8AC3E}">
        <p14:creationId xmlns:p14="http://schemas.microsoft.com/office/powerpoint/2010/main" val="191204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hlinkClick r:id="" action="ppaction://noaction"/>
              </a:rPr>
              <a:t>JESS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37</a:t>
            </a:fld>
            <a:endParaRPr lang="en-US" sz="1200"/>
          </a:p>
        </p:txBody>
      </p:sp>
    </p:spTree>
    <p:extLst>
      <p:ext uri="{BB962C8B-B14F-4D97-AF65-F5344CB8AC3E}">
        <p14:creationId xmlns:p14="http://schemas.microsoft.com/office/powerpoint/2010/main" val="3126135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992DD21F-26E4-1640-A52B-A7D9C2D61C7B}" type="slidenum">
              <a:rPr lang="en-US" smtClean="0"/>
              <a:t>38</a:t>
            </a:fld>
            <a:endParaRPr lang="en-US"/>
          </a:p>
        </p:txBody>
      </p:sp>
    </p:spTree>
    <p:extLst>
      <p:ext uri="{BB962C8B-B14F-4D97-AF65-F5344CB8AC3E}">
        <p14:creationId xmlns:p14="http://schemas.microsoft.com/office/powerpoint/2010/main" val="1707454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10"/>
          </p:nvPr>
        </p:nvSpPr>
        <p:spPr/>
        <p:txBody>
          <a:bodyPr/>
          <a:lstStyle/>
          <a:p>
            <a:fld id="{992DD21F-26E4-1640-A52B-A7D9C2D61C7B}" type="slidenum">
              <a:rPr lang="en-US" smtClean="0"/>
              <a:t>39</a:t>
            </a:fld>
            <a:endParaRPr lang="en-US"/>
          </a:p>
        </p:txBody>
      </p:sp>
    </p:spTree>
    <p:extLst>
      <p:ext uri="{BB962C8B-B14F-4D97-AF65-F5344CB8AC3E}">
        <p14:creationId xmlns:p14="http://schemas.microsoft.com/office/powerpoint/2010/main" val="214335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5"/>
          </p:nvPr>
        </p:nvSpPr>
        <p:spPr/>
        <p:txBody>
          <a:bodyPr/>
          <a:lstStyle/>
          <a:p>
            <a:fld id="{992DD21F-26E4-1640-A52B-A7D9C2D61C7B}" type="slidenum">
              <a:rPr lang="en-US" smtClean="0"/>
              <a:t>4</a:t>
            </a:fld>
            <a:endParaRPr lang="en-US"/>
          </a:p>
        </p:txBody>
      </p:sp>
    </p:spTree>
    <p:extLst>
      <p:ext uri="{BB962C8B-B14F-4D97-AF65-F5344CB8AC3E}">
        <p14:creationId xmlns:p14="http://schemas.microsoft.com/office/powerpoint/2010/main" val="2380776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JAX</a:t>
            </a:r>
          </a:p>
        </p:txBody>
      </p:sp>
      <p:sp>
        <p:nvSpPr>
          <p:cNvPr id="4" name="Slide Number Placeholder 3"/>
          <p:cNvSpPr>
            <a:spLocks noGrp="1"/>
          </p:cNvSpPr>
          <p:nvPr>
            <p:ph type="sldNum" sz="quarter" idx="5"/>
          </p:nvPr>
        </p:nvSpPr>
        <p:spPr/>
        <p:txBody>
          <a:bodyPr/>
          <a:lstStyle/>
          <a:p>
            <a:fld id="{992DD21F-26E4-1640-A52B-A7D9C2D61C7B}" type="slidenum">
              <a:rPr lang="en-US" smtClean="0"/>
              <a:t>40</a:t>
            </a:fld>
            <a:endParaRPr lang="en-US"/>
          </a:p>
        </p:txBody>
      </p:sp>
    </p:spTree>
    <p:extLst>
      <p:ext uri="{BB962C8B-B14F-4D97-AF65-F5344CB8AC3E}">
        <p14:creationId xmlns:p14="http://schemas.microsoft.com/office/powerpoint/2010/main" val="801482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JAX </a:t>
            </a:r>
          </a:p>
        </p:txBody>
      </p:sp>
      <p:sp>
        <p:nvSpPr>
          <p:cNvPr id="4" name="Slide Number Placeholder 3"/>
          <p:cNvSpPr>
            <a:spLocks noGrp="1"/>
          </p:cNvSpPr>
          <p:nvPr>
            <p:ph type="sldNum" sz="quarter" idx="10"/>
          </p:nvPr>
        </p:nvSpPr>
        <p:spPr/>
        <p:txBody>
          <a:bodyPr/>
          <a:lstStyle/>
          <a:p>
            <a:fld id="{992DD21F-26E4-1640-A52B-A7D9C2D61C7B}" type="slidenum">
              <a:rPr lang="en-US" smtClean="0"/>
              <a:t>41</a:t>
            </a:fld>
            <a:endParaRPr lang="en-US"/>
          </a:p>
        </p:txBody>
      </p:sp>
    </p:spTree>
    <p:extLst>
      <p:ext uri="{BB962C8B-B14F-4D97-AF65-F5344CB8AC3E}">
        <p14:creationId xmlns:p14="http://schemas.microsoft.com/office/powerpoint/2010/main" val="953927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92DD21F-26E4-1640-A52B-A7D9C2D61C7B}" type="slidenum">
              <a:rPr lang="en-US" smtClean="0"/>
              <a:t>42</a:t>
            </a:fld>
            <a:endParaRPr lang="en-US"/>
          </a:p>
        </p:txBody>
      </p:sp>
    </p:spTree>
    <p:extLst>
      <p:ext uri="{BB962C8B-B14F-4D97-AF65-F5344CB8AC3E}">
        <p14:creationId xmlns:p14="http://schemas.microsoft.com/office/powerpoint/2010/main" val="3135436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Calibri" charset="0"/>
              <a:hlinkClick r:id="" action="ppaction://noaction"/>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43</a:t>
            </a:fld>
            <a:endParaRPr lang="en-US" sz="1200"/>
          </a:p>
        </p:txBody>
      </p:sp>
    </p:spTree>
    <p:extLst>
      <p:ext uri="{BB962C8B-B14F-4D97-AF65-F5344CB8AC3E}">
        <p14:creationId xmlns:p14="http://schemas.microsoft.com/office/powerpoint/2010/main" val="68301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JAX </a:t>
            </a:r>
          </a:p>
        </p:txBody>
      </p:sp>
      <p:sp>
        <p:nvSpPr>
          <p:cNvPr id="4" name="Slide Number Placeholder 3"/>
          <p:cNvSpPr>
            <a:spLocks noGrp="1"/>
          </p:cNvSpPr>
          <p:nvPr>
            <p:ph type="sldNum" sz="quarter" idx="5"/>
          </p:nvPr>
        </p:nvSpPr>
        <p:spPr/>
        <p:txBody>
          <a:bodyPr/>
          <a:lstStyle/>
          <a:p>
            <a:fld id="{992DD21F-26E4-1640-A52B-A7D9C2D61C7B}" type="slidenum">
              <a:rPr lang="en-US" smtClean="0"/>
              <a:t>5</a:t>
            </a:fld>
            <a:endParaRPr lang="en-US"/>
          </a:p>
        </p:txBody>
      </p:sp>
    </p:spTree>
    <p:extLst>
      <p:ext uri="{BB962C8B-B14F-4D97-AF65-F5344CB8AC3E}">
        <p14:creationId xmlns:p14="http://schemas.microsoft.com/office/powerpoint/2010/main" val="169151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hlinkClick r:id="" action="ppaction://noaction"/>
              </a:rPr>
              <a:t>JAX</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6</a:t>
            </a:fld>
            <a:endParaRPr lang="en-US" sz="1200"/>
          </a:p>
        </p:txBody>
      </p:sp>
    </p:spTree>
    <p:extLst>
      <p:ext uri="{BB962C8B-B14F-4D97-AF65-F5344CB8AC3E}">
        <p14:creationId xmlns:p14="http://schemas.microsoft.com/office/powerpoint/2010/main" val="36608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Jax </a:t>
            </a:r>
          </a:p>
          <a:p>
            <a:r>
              <a:rPr lang="en-US" dirty="0"/>
              <a:t>DARU is partnering with </a:t>
            </a:r>
            <a:r>
              <a:rPr lang="en-US" dirty="0" err="1"/>
              <a:t>queerspace</a:t>
            </a:r>
            <a:r>
              <a:rPr lang="en-US" dirty="0"/>
              <a:t> in this project, to provide expertise on disability advocacy and the disability advocacy sector and to provide skills and resources to build the online module </a:t>
            </a:r>
          </a:p>
        </p:txBody>
      </p:sp>
      <p:sp>
        <p:nvSpPr>
          <p:cNvPr id="4" name="Slide Number Placeholder 3"/>
          <p:cNvSpPr>
            <a:spLocks noGrp="1"/>
          </p:cNvSpPr>
          <p:nvPr>
            <p:ph type="sldNum" sz="quarter" idx="5"/>
          </p:nvPr>
        </p:nvSpPr>
        <p:spPr/>
        <p:txBody>
          <a:bodyPr/>
          <a:lstStyle/>
          <a:p>
            <a:fld id="{992DD21F-26E4-1640-A52B-A7D9C2D61C7B}" type="slidenum">
              <a:rPr lang="en-US" smtClean="0"/>
              <a:t>7</a:t>
            </a:fld>
            <a:endParaRPr lang="en-US"/>
          </a:p>
        </p:txBody>
      </p:sp>
    </p:spTree>
    <p:extLst>
      <p:ext uri="{BB962C8B-B14F-4D97-AF65-F5344CB8AC3E}">
        <p14:creationId xmlns:p14="http://schemas.microsoft.com/office/powerpoint/2010/main" val="43860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992DD21F-26E4-1640-A52B-A7D9C2D61C7B}" type="slidenum">
              <a:rPr lang="en-US" smtClean="0"/>
              <a:t>8</a:t>
            </a:fld>
            <a:endParaRPr lang="en-US"/>
          </a:p>
        </p:txBody>
      </p:sp>
    </p:spTree>
    <p:extLst>
      <p:ext uri="{BB962C8B-B14F-4D97-AF65-F5344CB8AC3E}">
        <p14:creationId xmlns:p14="http://schemas.microsoft.com/office/powerpoint/2010/main" val="19119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hlinkClick r:id="" action="ppaction://noaction"/>
              </a:rPr>
              <a:t>JAX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9</a:t>
            </a:fld>
            <a:endParaRPr lang="en-US" sz="1200"/>
          </a:p>
        </p:txBody>
      </p:sp>
    </p:spTree>
    <p:extLst>
      <p:ext uri="{BB962C8B-B14F-4D97-AF65-F5344CB8AC3E}">
        <p14:creationId xmlns:p14="http://schemas.microsoft.com/office/powerpoint/2010/main" val="208919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243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6.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emf"/><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6.e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6.em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emf"/><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8.jpg"/><Relationship Id="rId5" Type="http://schemas.openxmlformats.org/officeDocument/2006/relationships/image" Target="../media/image6.em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6.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9.jpeg"/><Relationship Id="rId5" Type="http://schemas.openxmlformats.org/officeDocument/2006/relationships/image" Target="../media/image6.em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6.emf"/><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6.emf"/><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6.emf"/><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6.emf"/><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0.tiff"/><Relationship Id="rId5" Type="http://schemas.openxmlformats.org/officeDocument/2006/relationships/image" Target="../media/image6.emf"/><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6.emf"/><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6.emf"/><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emf"/><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6.emf"/><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6.emf"/><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6.emf"/><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6.emf"/><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6.emf"/><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6.emf"/><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6.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106" y="696333"/>
            <a:ext cx="8713788" cy="3573463"/>
          </a:xfrm>
        </p:spPr>
        <p:txBody>
          <a:bodyPr>
            <a:normAutofit/>
          </a:bodyPr>
          <a:lstStyle/>
          <a:p>
            <a:br>
              <a:rPr lang="en-AU" dirty="0"/>
            </a:br>
            <a:br>
              <a:rPr lang="en-AU" dirty="0"/>
            </a:br>
            <a:br>
              <a:rPr lang="en-AU" dirty="0"/>
            </a:br>
            <a:br>
              <a:rPr lang="en-US" sz="5400" dirty="0"/>
            </a:br>
            <a:endParaRPr lang="en-US" sz="3200" dirty="0">
              <a:latin typeface="Calibri" charset="0"/>
            </a:endParaRPr>
          </a:p>
        </p:txBody>
      </p:sp>
      <p:sp>
        <p:nvSpPr>
          <p:cNvPr id="3" name="Subtitle 2"/>
          <p:cNvSpPr>
            <a:spLocks noGrp="1"/>
          </p:cNvSpPr>
          <p:nvPr>
            <p:ph type="subTitle" idx="1"/>
          </p:nvPr>
        </p:nvSpPr>
        <p:spPr>
          <a:xfrm>
            <a:off x="1" y="3335879"/>
            <a:ext cx="9144000" cy="601121"/>
          </a:xfrm>
        </p:spPr>
        <p:txBody>
          <a:bodyPr>
            <a:noAutofit/>
          </a:bodyPr>
          <a:lstStyle/>
          <a:p>
            <a:pPr>
              <a:lnSpc>
                <a:spcPct val="120000"/>
              </a:lnSpc>
              <a:spcBef>
                <a:spcPts val="0"/>
              </a:spcBef>
              <a:defRPr/>
            </a:pPr>
            <a:r>
              <a:rPr lang="en-US" sz="2600" dirty="0">
                <a:latin typeface="Arial"/>
                <a:cs typeface="Arial"/>
              </a:rPr>
              <a:t>with </a:t>
            </a:r>
            <a:r>
              <a:rPr lang="en-US" sz="2600" dirty="0" err="1">
                <a:latin typeface="Arial"/>
                <a:cs typeface="Arial"/>
              </a:rPr>
              <a:t>Jax</a:t>
            </a:r>
            <a:r>
              <a:rPr lang="en-US" sz="2600" dirty="0">
                <a:latin typeface="Arial"/>
                <a:cs typeface="Arial"/>
              </a:rPr>
              <a:t> </a:t>
            </a:r>
            <a:r>
              <a:rPr lang="en-US" sz="2600" dirty="0" err="1">
                <a:latin typeface="Arial"/>
                <a:cs typeface="Arial"/>
              </a:rPr>
              <a:t>Jacki</a:t>
            </a:r>
            <a:r>
              <a:rPr lang="en-US" sz="2600" dirty="0">
                <a:latin typeface="Arial"/>
                <a:cs typeface="Arial"/>
              </a:rPr>
              <a:t> Brown &amp; Jess </a:t>
            </a:r>
            <a:r>
              <a:rPr lang="en-US" sz="2600" dirty="0" err="1">
                <a:latin typeface="Arial"/>
                <a:cs typeface="Arial"/>
              </a:rPr>
              <a:t>Mattar</a:t>
            </a:r>
            <a:r>
              <a:rPr lang="en-US" sz="2600" dirty="0">
                <a:latin typeface="Arial"/>
                <a:cs typeface="Arial"/>
              </a:rPr>
              <a:t> </a:t>
            </a:r>
          </a:p>
        </p:txBody>
      </p:sp>
      <p:pic>
        <p:nvPicPr>
          <p:cNvPr id="12" name="Picture 11"/>
          <p:cNvPicPr>
            <a:picLocks noChangeAspect="1"/>
          </p:cNvPicPr>
          <p:nvPr/>
        </p:nvPicPr>
        <p:blipFill>
          <a:blip r:embed="rId4"/>
          <a:stretch>
            <a:fillRect/>
          </a:stretch>
        </p:blipFill>
        <p:spPr>
          <a:xfrm>
            <a:off x="1873127" y="1600477"/>
            <a:ext cx="5441950" cy="1183032"/>
          </a:xfrm>
          <a:prstGeom prst="rect">
            <a:avLst/>
          </a:prstGeom>
        </p:spPr>
      </p:pic>
      <p:pic>
        <p:nvPicPr>
          <p:cNvPr id="20" name="Picture 19" descr="PPT follower graphics 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4" name="Picture 3" descr="partner logos.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83100" y="5400675"/>
            <a:ext cx="4096512" cy="652272"/>
          </a:xfrm>
          <a:prstGeom prst="rect">
            <a:avLst/>
          </a:prstGeom>
        </p:spPr>
      </p:pic>
    </p:spTree>
    <p:custDataLst>
      <p:tags r:id="rId1"/>
    </p:custDataLst>
    <p:extLst>
      <p:ext uri="{BB962C8B-B14F-4D97-AF65-F5344CB8AC3E}">
        <p14:creationId xmlns:p14="http://schemas.microsoft.com/office/powerpoint/2010/main" val="304574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431234"/>
            <a:ext cx="7530918" cy="46117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AU" sz="2800" dirty="0">
                <a:latin typeface="Arial"/>
                <a:cs typeface="Arial"/>
              </a:rPr>
              <a:t>Damian- What's it been like to be part of this project? </a:t>
            </a:r>
          </a:p>
          <a:p>
            <a:pPr marL="0" indent="0">
              <a:lnSpc>
                <a:spcPct val="120000"/>
              </a:lnSpc>
              <a:spcBef>
                <a:spcPts val="0"/>
              </a:spcBef>
              <a:spcAft>
                <a:spcPts val="1200"/>
              </a:spcAft>
              <a:buNone/>
            </a:pPr>
            <a:r>
              <a:rPr lang="en-AU" sz="2800" dirty="0">
                <a:latin typeface="Arial"/>
                <a:cs typeface="Arial"/>
              </a:rPr>
              <a:t>Other comments/reflections </a:t>
            </a: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346625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Co-design group – who is in it and why.</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2" name="TextBox 1">
            <a:extLst>
              <a:ext uri="{FF2B5EF4-FFF2-40B4-BE49-F238E27FC236}">
                <a16:creationId xmlns:a16="http://schemas.microsoft.com/office/drawing/2014/main" id="{32200B8E-3287-A243-91BA-7FC72F757A46}"/>
              </a:ext>
            </a:extLst>
          </p:cNvPr>
          <p:cNvSpPr txBox="1"/>
          <p:nvPr/>
        </p:nvSpPr>
        <p:spPr>
          <a:xfrm>
            <a:off x="526773" y="1431235"/>
            <a:ext cx="7349935" cy="452431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Five representatives from disability advocacy </a:t>
            </a:r>
            <a:r>
              <a:rPr lang="en-US" dirty="0" err="1">
                <a:latin typeface="Arial" panose="020B0604020202020204" pitchFamily="34" charset="0"/>
                <a:cs typeface="Arial" panose="020B0604020202020204" pitchFamily="34" charset="0"/>
              </a:rPr>
              <a:t>organisations</a:t>
            </a:r>
            <a:r>
              <a:rPr lang="en-US"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Women with Disabilities Victoria</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Youth Disability Advocacy Service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Leadership Plus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Melbourne East Disability Advocacy (MEDA)</a:t>
            </a:r>
          </a:p>
          <a:p>
            <a:pPr marL="742950" lvl="1" indent="-285750">
              <a:buFont typeface="Arial" panose="020B0604020202020204" pitchFamily="34" charset="0"/>
              <a:buChar char="•"/>
            </a:pPr>
            <a:r>
              <a:rPr lang="en-AU" dirty="0">
                <a:latin typeface="Arial" panose="020B0604020202020204" pitchFamily="34" charset="0"/>
                <a:cs typeface="Arial" panose="020B0604020202020204" pitchFamily="34" charset="0"/>
              </a:rPr>
              <a:t>Grampians </a:t>
            </a:r>
            <a:r>
              <a:rPr lang="en-AU" dirty="0" err="1">
                <a:latin typeface="Arial" panose="020B0604020202020204" pitchFamily="34" charset="0"/>
                <a:cs typeface="Arial" panose="020B0604020202020204" pitchFamily="34" charset="0"/>
              </a:rPr>
              <a:t>disAbility</a:t>
            </a:r>
            <a:r>
              <a:rPr lang="en-AU" dirty="0">
                <a:latin typeface="Arial" panose="020B0604020202020204" pitchFamily="34" charset="0"/>
                <a:cs typeface="Arial" panose="020B0604020202020204" pitchFamily="34" charset="0"/>
              </a:rPr>
              <a:t> Advocacy</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Three representatives from the LGBTIQ+ communities with lived experiences of disabilities.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Three representatives from LGBTIQ+ community groups and </a:t>
            </a:r>
            <a:r>
              <a:rPr lang="en-US" dirty="0" err="1">
                <a:latin typeface="Arial" panose="020B0604020202020204" pitchFamily="34" charset="0"/>
                <a:cs typeface="Arial" panose="020B0604020202020204" pitchFamily="34" charset="0"/>
              </a:rPr>
              <a:t>organisations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Cross representative between this project and the Thorne </a:t>
            </a:r>
            <a:r>
              <a:rPr lang="en-US" dirty="0" err="1">
                <a:latin typeface="Arial" panose="020B0604020202020204" pitchFamily="34" charset="0"/>
                <a:cs typeface="Arial" panose="020B0604020202020204" pitchFamily="34" charset="0"/>
              </a:rPr>
              <a:t>Harbour</a:t>
            </a:r>
            <a:r>
              <a:rPr lang="en-US" dirty="0">
                <a:latin typeface="Arial" panose="020B0604020202020204" pitchFamily="34" charset="0"/>
                <a:cs typeface="Arial" panose="020B0604020202020204" pitchFamily="34" charset="0"/>
              </a:rPr>
              <a:t> Health project so we don’t replicate the work or ask our community Co-design members to replicate their work and time on both groups. </a:t>
            </a:r>
          </a:p>
        </p:txBody>
      </p:sp>
    </p:spTree>
    <p:custDataLst>
      <p:tags r:id="rId1"/>
    </p:custDataLst>
    <p:extLst>
      <p:ext uri="{BB962C8B-B14F-4D97-AF65-F5344CB8AC3E}">
        <p14:creationId xmlns:p14="http://schemas.microsoft.com/office/powerpoint/2010/main" val="182266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106" y="696333"/>
            <a:ext cx="8713788" cy="3573463"/>
          </a:xfrm>
        </p:spPr>
        <p:txBody>
          <a:bodyPr>
            <a:normAutofit/>
          </a:bodyPr>
          <a:lstStyle/>
          <a:p>
            <a:br>
              <a:rPr lang="en-AU" dirty="0"/>
            </a:br>
            <a:br>
              <a:rPr lang="en-AU" dirty="0"/>
            </a:br>
            <a:br>
              <a:rPr lang="en-AU" dirty="0"/>
            </a:br>
            <a:br>
              <a:rPr lang="en-US" sz="5400" dirty="0"/>
            </a:br>
            <a:endParaRPr lang="en-US" sz="3200" dirty="0">
              <a:latin typeface="Calibri" charset="0"/>
            </a:endParaRPr>
          </a:p>
        </p:txBody>
      </p:sp>
      <p:sp>
        <p:nvSpPr>
          <p:cNvPr id="3" name="Subtitle 2"/>
          <p:cNvSpPr>
            <a:spLocks noGrp="1"/>
          </p:cNvSpPr>
          <p:nvPr>
            <p:ph type="subTitle" idx="1"/>
          </p:nvPr>
        </p:nvSpPr>
        <p:spPr>
          <a:xfrm>
            <a:off x="1" y="3335879"/>
            <a:ext cx="9144000" cy="601121"/>
          </a:xfrm>
        </p:spPr>
        <p:txBody>
          <a:bodyPr>
            <a:noAutofit/>
          </a:bodyPr>
          <a:lstStyle/>
          <a:p>
            <a:pPr>
              <a:lnSpc>
                <a:spcPct val="120000"/>
              </a:lnSpc>
              <a:spcBef>
                <a:spcPts val="0"/>
              </a:spcBef>
              <a:defRPr/>
            </a:pPr>
            <a:r>
              <a:rPr lang="en-US" sz="2400" dirty="0">
                <a:latin typeface="Arial"/>
                <a:cs typeface="Arial"/>
              </a:rPr>
              <a:t>Jade </a:t>
            </a:r>
            <a:r>
              <a:rPr lang="en-US" sz="2400">
                <a:latin typeface="Arial"/>
                <a:cs typeface="Arial"/>
              </a:rPr>
              <a:t>Maiolo </a:t>
            </a:r>
            <a:r>
              <a:rPr lang="en-US" sz="2400" dirty="0">
                <a:latin typeface="Arial"/>
                <a:cs typeface="Arial"/>
              </a:rPr>
              <a:t>YDAS</a:t>
            </a:r>
            <a:endParaRPr lang="en-US" sz="2600" dirty="0">
              <a:latin typeface="Arial"/>
              <a:cs typeface="Arial"/>
            </a:endParaRPr>
          </a:p>
        </p:txBody>
      </p:sp>
      <p:pic>
        <p:nvPicPr>
          <p:cNvPr id="12" name="Picture 11"/>
          <p:cNvPicPr>
            <a:picLocks noChangeAspect="1"/>
          </p:cNvPicPr>
          <p:nvPr/>
        </p:nvPicPr>
        <p:blipFill>
          <a:blip r:embed="rId4"/>
          <a:stretch>
            <a:fillRect/>
          </a:stretch>
        </p:blipFill>
        <p:spPr>
          <a:xfrm>
            <a:off x="1873127" y="1600477"/>
            <a:ext cx="5441950" cy="1183032"/>
          </a:xfrm>
          <a:prstGeom prst="rect">
            <a:avLst/>
          </a:prstGeom>
        </p:spPr>
      </p:pic>
      <p:pic>
        <p:nvPicPr>
          <p:cNvPr id="20" name="Picture 19" descr="PPT follower graphics 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4" name="Picture 3" descr="partner logos.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83100" y="5400675"/>
            <a:ext cx="4096512" cy="652272"/>
          </a:xfrm>
          <a:prstGeom prst="rect">
            <a:avLst/>
          </a:prstGeom>
        </p:spPr>
      </p:pic>
    </p:spTree>
    <p:custDataLst>
      <p:tags r:id="rId1"/>
    </p:custDataLst>
    <p:extLst>
      <p:ext uri="{BB962C8B-B14F-4D97-AF65-F5344CB8AC3E}">
        <p14:creationId xmlns:p14="http://schemas.microsoft.com/office/powerpoint/2010/main" val="315422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431234"/>
            <a:ext cx="7530918" cy="46117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AU" sz="2800" dirty="0">
                <a:latin typeface="Arial"/>
                <a:cs typeface="Arial"/>
              </a:rPr>
              <a:t>Jade- What's it been like to be part of the codesign group? </a:t>
            </a:r>
          </a:p>
          <a:p>
            <a:pPr marL="0" indent="0">
              <a:lnSpc>
                <a:spcPct val="120000"/>
              </a:lnSpc>
              <a:spcBef>
                <a:spcPts val="0"/>
              </a:spcBef>
              <a:spcAft>
                <a:spcPts val="1200"/>
              </a:spcAft>
              <a:buNone/>
            </a:pPr>
            <a:r>
              <a:rPr lang="en-AU" sz="2800" dirty="0">
                <a:latin typeface="Arial"/>
                <a:cs typeface="Arial"/>
              </a:rPr>
              <a:t>What do you think its important for advocacy services to know to be LGBTIQ+ inclusive? </a:t>
            </a: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331532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Project Outcomes</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3" name="TextBox 2">
            <a:extLst>
              <a:ext uri="{FF2B5EF4-FFF2-40B4-BE49-F238E27FC236}">
                <a16:creationId xmlns:a16="http://schemas.microsoft.com/office/drawing/2014/main" id="{04E669F7-2E1E-9C4B-9489-057017290C8C}"/>
              </a:ext>
            </a:extLst>
          </p:cNvPr>
          <p:cNvSpPr txBox="1"/>
          <p:nvPr/>
        </p:nvSpPr>
        <p:spPr>
          <a:xfrm>
            <a:off x="506896" y="1311965"/>
            <a:ext cx="7076661"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Develop and deliver an online module for training for the Disability Advocacy sector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Present ten face-to-face training sessions to the LGBTIQ+ communities including LGBTIQ+ groups and </a:t>
            </a:r>
            <a:r>
              <a:rPr lang="en-US" sz="2000" dirty="0" err="1">
                <a:latin typeface="Arial" panose="020B0604020202020204" pitchFamily="34" charset="0"/>
                <a:cs typeface="Arial" panose="020B0604020202020204" pitchFamily="34" charset="0"/>
              </a:rPr>
              <a:t>organisations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Develop 5 short videos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Develop </a:t>
            </a:r>
            <a:r>
              <a:rPr lang="en-US" sz="2000" dirty="0" err="1">
                <a:latin typeface="Arial" panose="020B0604020202020204" pitchFamily="34" charset="0"/>
                <a:cs typeface="Arial" panose="020B0604020202020204" pitchFamily="34" charset="0"/>
              </a:rPr>
              <a:t>Tipsheets</a:t>
            </a:r>
            <a:r>
              <a:rPr lang="en-US" sz="2000" dirty="0">
                <a:latin typeface="Arial" panose="020B0604020202020204" pitchFamily="34" charset="0"/>
                <a:cs typeface="Arial" panose="020B0604020202020204" pitchFamily="34" charset="0"/>
              </a:rPr>
              <a:t> explaining key issues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Resources to be hosted in DARU website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By June 2020.</a:t>
            </a:r>
          </a:p>
        </p:txBody>
      </p:sp>
    </p:spTree>
    <p:custDataLst>
      <p:tags r:id="rId1"/>
    </p:custDataLst>
    <p:extLst>
      <p:ext uri="{BB962C8B-B14F-4D97-AF65-F5344CB8AC3E}">
        <p14:creationId xmlns:p14="http://schemas.microsoft.com/office/powerpoint/2010/main" val="337404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Let’s talk about language &amp; terms </a:t>
            </a:r>
          </a:p>
        </p:txBody>
      </p:sp>
      <p:sp>
        <p:nvSpPr>
          <p:cNvPr id="7"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1800" dirty="0">
                <a:latin typeface="Arial" panose="020B0604020202020204" pitchFamily="34" charset="0"/>
                <a:cs typeface="Arial" panose="020B0604020202020204" pitchFamily="34" charset="0"/>
              </a:rPr>
              <a:t>Common issue between LGBTIQ+ communities and disability communities is that language is contested, challenged and changes over time. </a:t>
            </a:r>
          </a:p>
          <a:p>
            <a:pPr>
              <a:lnSpc>
                <a:spcPct val="120000"/>
              </a:lnSpc>
              <a:spcBef>
                <a:spcPts val="0"/>
              </a:spcBef>
            </a:pPr>
            <a:endParaRPr lang="en-US" sz="1800" dirty="0">
              <a:latin typeface="Arial" panose="020B0604020202020204" pitchFamily="34" charset="0"/>
              <a:cs typeface="Arial" panose="020B0604020202020204" pitchFamily="34" charset="0"/>
            </a:endParaRPr>
          </a:p>
          <a:p>
            <a:pPr>
              <a:lnSpc>
                <a:spcPct val="120000"/>
              </a:lnSpc>
              <a:spcBef>
                <a:spcPts val="0"/>
              </a:spcBef>
            </a:pPr>
            <a:r>
              <a:rPr lang="en-AU" sz="1800" dirty="0">
                <a:latin typeface="Arial" panose="020B0604020202020204" pitchFamily="34" charset="0"/>
                <a:cs typeface="Arial" panose="020B0604020202020204" pitchFamily="34" charset="0"/>
              </a:rPr>
              <a:t>Words change over time, sometimes reflecting a legal or government focus and other times reflecting a community focus. </a:t>
            </a:r>
          </a:p>
          <a:p>
            <a:pPr marL="0" indent="0">
              <a:lnSpc>
                <a:spcPct val="120000"/>
              </a:lnSpc>
              <a:spcBef>
                <a:spcPts val="0"/>
              </a:spcBef>
              <a:buNone/>
            </a:pPr>
            <a:endParaRPr lang="en-US" sz="1800" dirty="0">
              <a:latin typeface="Arial" panose="020B0604020202020204" pitchFamily="34" charset="0"/>
              <a:cs typeface="Arial" panose="020B0604020202020204" pitchFamily="34" charset="0"/>
            </a:endParaRPr>
          </a:p>
          <a:p>
            <a:pPr>
              <a:lnSpc>
                <a:spcPct val="120000"/>
              </a:lnSpc>
              <a:spcBef>
                <a:spcPts val="0"/>
              </a:spcBef>
            </a:pPr>
            <a:r>
              <a:rPr lang="en-US" sz="1800" dirty="0">
                <a:latin typeface="Arial" panose="020B0604020202020204" pitchFamily="34" charset="0"/>
                <a:cs typeface="Arial" panose="020B0604020202020204" pitchFamily="34" charset="0"/>
              </a:rPr>
              <a:t>Some of us use person-first language such as people with disabilities, some of us use identity first language such as disabled people.</a:t>
            </a:r>
          </a:p>
          <a:p>
            <a:pPr>
              <a:lnSpc>
                <a:spcPct val="120000"/>
              </a:lnSpc>
              <a:spcBef>
                <a:spcPts val="0"/>
              </a:spcBef>
            </a:pPr>
            <a:endParaRPr lang="en-US" sz="1800" dirty="0">
              <a:latin typeface="Arial" panose="020B0604020202020204" pitchFamily="34" charset="0"/>
              <a:cs typeface="Arial" panose="020B0604020202020204" pitchFamily="34" charset="0"/>
            </a:endParaRPr>
          </a:p>
          <a:p>
            <a:pPr>
              <a:lnSpc>
                <a:spcPct val="120000"/>
              </a:lnSpc>
              <a:spcBef>
                <a:spcPts val="0"/>
              </a:spcBef>
            </a:pPr>
            <a:r>
              <a:rPr lang="en-US" sz="1800" dirty="0">
                <a:latin typeface="Arial" panose="020B0604020202020204" pitchFamily="34" charset="0"/>
                <a:cs typeface="Arial" panose="020B0604020202020204" pitchFamily="34" charset="0"/>
              </a:rPr>
              <a:t>Understanding Intersectionality is important – for more on this see our Accessibility </a:t>
            </a:r>
            <a:r>
              <a:rPr lang="en-US" sz="1800" dirty="0" err="1">
                <a:latin typeface="Arial" panose="020B0604020202020204" pitchFamily="34" charset="0"/>
                <a:cs typeface="Arial" panose="020B0604020202020204" pitchFamily="34" charset="0"/>
              </a:rPr>
              <a:t>Tipsheet</a:t>
            </a:r>
            <a:r>
              <a:rPr lang="en-US" sz="1800" dirty="0">
                <a:latin typeface="Arial" panose="020B0604020202020204" pitchFamily="34" charset="0"/>
                <a:cs typeface="Arial" panose="020B0604020202020204" pitchFamily="34" charset="0"/>
              </a:rPr>
              <a:t>.</a:t>
            </a:r>
          </a:p>
          <a:p>
            <a:pPr>
              <a:lnSpc>
                <a:spcPct val="120000"/>
              </a:lnSpc>
              <a:spcBef>
                <a:spcPts val="0"/>
              </a:spcBef>
            </a:pPr>
            <a:endParaRPr lang="en-US" sz="2000" dirty="0">
              <a:latin typeface="Arial"/>
              <a:cs typeface="Arial"/>
            </a:endParaRPr>
          </a:p>
          <a:p>
            <a:pPr>
              <a:lnSpc>
                <a:spcPct val="120000"/>
              </a:lnSpc>
              <a:spcBef>
                <a:spcPts val="0"/>
              </a:spcBef>
            </a:pPr>
            <a:endParaRPr lang="en-US" sz="2000" dirty="0">
              <a:latin typeface="Arial"/>
              <a:cs typeface="Arial"/>
            </a:endParaRPr>
          </a:p>
          <a:p>
            <a:pPr>
              <a:lnSpc>
                <a:spcPct val="120000"/>
              </a:lnSpc>
              <a:spcBef>
                <a:spcPts val="0"/>
              </a:spcBef>
            </a:pPr>
            <a:endParaRPr lang="en-US" sz="2800" dirty="0">
              <a:latin typeface="Arial"/>
              <a:cs typeface="Arial"/>
            </a:endParaRPr>
          </a:p>
          <a:p>
            <a:pPr>
              <a:lnSpc>
                <a:spcPct val="120000"/>
              </a:lnSpc>
              <a:spcBef>
                <a:spcPts val="0"/>
              </a:spcBef>
            </a:pPr>
            <a:endParaRPr lang="en-US"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128268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2401748"/>
          </a:xfrm>
          <a:prstGeom prst="rect">
            <a:avLst/>
          </a:prstGeom>
        </p:spPr>
        <p:txBody>
          <a:bodyPr wrap="square">
            <a:spAutoFit/>
          </a:bodyPr>
          <a:lstStyle/>
          <a:p>
            <a:pPr>
              <a:lnSpc>
                <a:spcPct val="120000"/>
              </a:lnSpc>
              <a:defRPr/>
            </a:pPr>
            <a:r>
              <a:rPr kumimoji="0" lang="en-AU" sz="3200" b="1" u="none" strike="noStrike" kern="1200" cap="none" spc="0" normalizeH="0" baseline="0" noProof="0" dirty="0">
                <a:ln>
                  <a:noFill/>
                </a:ln>
                <a:effectLst/>
                <a:uLnTx/>
                <a:uFillTx/>
                <a:latin typeface="Arial"/>
                <a:ea typeface="+mn-ea"/>
                <a:cs typeface="Arial"/>
              </a:rPr>
              <a:t>We don’t have time to talk about this but </a:t>
            </a:r>
            <a:r>
              <a:rPr kumimoji="0" lang="en-US" sz="3200" b="1" u="none" strike="noStrike" kern="1200" cap="none" spc="0" normalizeH="0" baseline="0" noProof="0" dirty="0">
                <a:ln>
                  <a:noFill/>
                </a:ln>
                <a:effectLst/>
                <a:uLnTx/>
                <a:uFillTx/>
                <a:latin typeface="Arial"/>
                <a:ea typeface="+mn-ea"/>
                <a:cs typeface="Arial"/>
              </a:rPr>
              <a:t>a</a:t>
            </a:r>
            <a:r>
              <a:rPr lang="en-US" sz="3200" b="1" dirty="0" err="1">
                <a:latin typeface="Arial"/>
                <a:cs typeface="Arial"/>
              </a:rPr>
              <a:t>fter</a:t>
            </a:r>
            <a:r>
              <a:rPr lang="en-US" sz="3200" b="1" dirty="0">
                <a:latin typeface="Arial"/>
                <a:cs typeface="Arial"/>
              </a:rPr>
              <a:t> today’s session we invite you to think about:</a:t>
            </a:r>
          </a:p>
          <a:p>
            <a:pPr marL="0" marR="0" lvl="0" indent="0" defTabSz="914400" rtl="0" eaLnBrk="1" fontAlgn="auto" latinLnBrk="0" hangingPunct="1">
              <a:lnSpc>
                <a:spcPct val="120000"/>
              </a:lnSpc>
              <a:spcBef>
                <a:spcPts val="0"/>
              </a:spcBef>
              <a:spcAft>
                <a:spcPts val="0"/>
              </a:spcAft>
              <a:buClrTx/>
              <a:buSzTx/>
              <a:buFontTx/>
              <a:buNone/>
              <a:tabLst/>
              <a:defRPr/>
            </a:pPr>
            <a:endParaRPr kumimoji="0" lang="en-AU" sz="3200" b="1" u="none" strike="noStrike" kern="1200" cap="none" spc="0" normalizeH="0" baseline="0" noProof="0" dirty="0">
              <a:ln>
                <a:noFill/>
              </a:ln>
              <a:effectLst/>
              <a:uLnTx/>
              <a:uFillTx/>
              <a:latin typeface="Arial"/>
              <a:ea typeface="+mn-ea"/>
              <a:cs typeface="Arial"/>
            </a:endParaRPr>
          </a:p>
        </p:txBody>
      </p:sp>
      <p:sp>
        <p:nvSpPr>
          <p:cNvPr id="7" name="Content Placeholder 2">
            <a:extLst>
              <a:ext uri="{FF2B5EF4-FFF2-40B4-BE49-F238E27FC236}">
                <a16:creationId xmlns:a16="http://schemas.microsoft.com/office/drawing/2014/main" id="{75EBA538-48DF-CA44-A48C-CDBC74FE5781}"/>
              </a:ext>
            </a:extLst>
          </p:cNvPr>
          <p:cNvSpPr txBox="1">
            <a:spLocks/>
          </p:cNvSpPr>
          <p:nvPr/>
        </p:nvSpPr>
        <p:spPr>
          <a:xfrm>
            <a:off x="345791" y="2266122"/>
            <a:ext cx="7530918" cy="30811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US" sz="2800" dirty="0">
              <a:latin typeface="Arial"/>
              <a:cs typeface="Arial"/>
            </a:endParaRPr>
          </a:p>
          <a:p>
            <a:pPr marL="457200" indent="-457200">
              <a:lnSpc>
                <a:spcPct val="120000"/>
              </a:lnSpc>
              <a:spcBef>
                <a:spcPts val="0"/>
              </a:spcBef>
              <a:buFont typeface="+mj-lt"/>
              <a:buAutoNum type="arabicPeriod"/>
            </a:pPr>
            <a:r>
              <a:rPr lang="en-US" sz="2000" dirty="0">
                <a:latin typeface="Arial"/>
                <a:cs typeface="Arial"/>
              </a:rPr>
              <a:t>What language or terms do we use to describe ourselves?</a:t>
            </a:r>
          </a:p>
          <a:p>
            <a:pPr marL="457200" indent="-457200">
              <a:lnSpc>
                <a:spcPct val="120000"/>
              </a:lnSpc>
              <a:spcBef>
                <a:spcPts val="0"/>
              </a:spcBef>
              <a:buFont typeface="+mj-lt"/>
              <a:buAutoNum type="arabicPeriod"/>
            </a:pPr>
            <a:r>
              <a:rPr lang="en-US" sz="2000" dirty="0">
                <a:latin typeface="Arial"/>
                <a:cs typeface="Arial"/>
              </a:rPr>
              <a:t>Why do we use the language or terms we choose to use?</a:t>
            </a:r>
          </a:p>
          <a:p>
            <a:pPr marL="457200" indent="-457200">
              <a:lnSpc>
                <a:spcPct val="120000"/>
              </a:lnSpc>
              <a:spcBef>
                <a:spcPts val="0"/>
              </a:spcBef>
              <a:buFont typeface="+mj-lt"/>
              <a:buAutoNum type="arabicPeriod"/>
            </a:pPr>
            <a:r>
              <a:rPr lang="en-US" sz="2000" dirty="0">
                <a:latin typeface="Arial"/>
                <a:cs typeface="Arial"/>
              </a:rPr>
              <a:t>Do we use different language or terms at different times? </a:t>
            </a:r>
          </a:p>
          <a:p>
            <a:pPr>
              <a:lnSpc>
                <a:spcPct val="120000"/>
              </a:lnSpc>
              <a:spcBef>
                <a:spcPts val="0"/>
              </a:spcBef>
              <a:buFont typeface="Wingdings" panose="05000000000000000000" pitchFamily="2" charset="2"/>
              <a:buChar char="§"/>
            </a:pPr>
            <a:endParaRPr lang="en-US" sz="2000" dirty="0">
              <a:latin typeface="Arial"/>
              <a:cs typeface="Arial"/>
            </a:endParaRPr>
          </a:p>
          <a:p>
            <a:pPr marL="0" indent="0">
              <a:lnSpc>
                <a:spcPct val="120000"/>
              </a:lnSpc>
              <a:spcBef>
                <a:spcPts val="0"/>
              </a:spcBef>
              <a:buNone/>
            </a:pPr>
            <a:endParaRPr lang="en-US" sz="20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180661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106" y="696333"/>
            <a:ext cx="8713788" cy="3573463"/>
          </a:xfrm>
        </p:spPr>
        <p:txBody>
          <a:bodyPr>
            <a:normAutofit/>
          </a:bodyPr>
          <a:lstStyle/>
          <a:p>
            <a:br>
              <a:rPr lang="en-AU" dirty="0"/>
            </a:br>
            <a:br>
              <a:rPr lang="en-AU" dirty="0"/>
            </a:br>
            <a:br>
              <a:rPr lang="en-AU" dirty="0"/>
            </a:br>
            <a:br>
              <a:rPr lang="en-US" sz="5400" dirty="0"/>
            </a:br>
            <a:endParaRPr lang="en-US" sz="3200" dirty="0">
              <a:latin typeface="Calibri" charset="0"/>
            </a:endParaRPr>
          </a:p>
        </p:txBody>
      </p:sp>
      <p:sp>
        <p:nvSpPr>
          <p:cNvPr id="3" name="Subtitle 2"/>
          <p:cNvSpPr>
            <a:spLocks noGrp="1"/>
          </p:cNvSpPr>
          <p:nvPr>
            <p:ph type="subTitle" idx="1"/>
          </p:nvPr>
        </p:nvSpPr>
        <p:spPr>
          <a:xfrm>
            <a:off x="402135" y="2651566"/>
            <a:ext cx="8177477" cy="1285434"/>
          </a:xfrm>
        </p:spPr>
        <p:txBody>
          <a:bodyPr>
            <a:noAutofit/>
          </a:bodyPr>
          <a:lstStyle/>
          <a:p>
            <a:pPr>
              <a:lnSpc>
                <a:spcPct val="120000"/>
              </a:lnSpc>
              <a:spcBef>
                <a:spcPts val="0"/>
              </a:spcBef>
              <a:defRPr/>
            </a:pPr>
            <a:r>
              <a:rPr lang="en-AU" sz="2800" dirty="0">
                <a:solidFill>
                  <a:schemeClr val="tx1"/>
                </a:solidFill>
                <a:latin typeface="Arial" panose="020B0604020202020204" pitchFamily="34" charset="0"/>
                <a:cs typeface="Arial" panose="020B0604020202020204" pitchFamily="34" charset="0"/>
              </a:rPr>
              <a:t> 2. A comprehensive understanding of the terms and language used within the LGBTIQ+ communities including of the terms sex, gender and sexuality.</a:t>
            </a:r>
            <a:endParaRPr lang="en-US" sz="2800" dirty="0">
              <a:solidFill>
                <a:schemeClr val="tx1"/>
              </a:solidFill>
              <a:latin typeface="Arial"/>
              <a:cs typeface="Arial"/>
            </a:endParaRPr>
          </a:p>
          <a:p>
            <a:pPr>
              <a:lnSpc>
                <a:spcPct val="120000"/>
              </a:lnSpc>
              <a:spcBef>
                <a:spcPts val="0"/>
              </a:spcBef>
              <a:defRPr/>
            </a:pPr>
            <a:endParaRPr lang="en-US" sz="2600" dirty="0">
              <a:latin typeface="Arial"/>
              <a:cs typeface="Arial"/>
            </a:endParaRPr>
          </a:p>
        </p:txBody>
      </p:sp>
      <p:pic>
        <p:nvPicPr>
          <p:cNvPr id="12" name="Picture 11"/>
          <p:cNvPicPr>
            <a:picLocks noChangeAspect="1"/>
          </p:cNvPicPr>
          <p:nvPr/>
        </p:nvPicPr>
        <p:blipFill>
          <a:blip r:embed="rId4"/>
          <a:stretch>
            <a:fillRect/>
          </a:stretch>
        </p:blipFill>
        <p:spPr>
          <a:xfrm>
            <a:off x="402136" y="358085"/>
            <a:ext cx="5347972" cy="1162602"/>
          </a:xfrm>
          <a:prstGeom prst="rect">
            <a:avLst/>
          </a:prstGeom>
        </p:spPr>
      </p:pic>
      <p:pic>
        <p:nvPicPr>
          <p:cNvPr id="20" name="Picture 19" descr="PPT follower graphics 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4" name="Picture 3" descr="partner logos.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83100" y="5400675"/>
            <a:ext cx="4096512" cy="652272"/>
          </a:xfrm>
          <a:prstGeom prst="rect">
            <a:avLst/>
          </a:prstGeom>
        </p:spPr>
      </p:pic>
    </p:spTree>
    <p:custDataLst>
      <p:tags r:id="rId1"/>
    </p:custDataLst>
    <p:extLst>
      <p:ext uri="{BB962C8B-B14F-4D97-AF65-F5344CB8AC3E}">
        <p14:creationId xmlns:p14="http://schemas.microsoft.com/office/powerpoint/2010/main" val="2603523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923" y="285460"/>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Sex</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pic>
        <p:nvPicPr>
          <p:cNvPr id="7" name="Content Placeholder 6">
            <a:extLst>
              <a:ext uri="{FF2B5EF4-FFF2-40B4-BE49-F238E27FC236}">
                <a16:creationId xmlns:a16="http://schemas.microsoft.com/office/drawing/2014/main" id="{7110FA72-100F-F94A-A3B2-25CBB7BE4E93}"/>
              </a:ext>
            </a:extLst>
          </p:cNvPr>
          <p:cNvPicPr>
            <a:picLocks noChangeAspect="1"/>
          </p:cNvPicPr>
          <p:nvPr/>
        </p:nvPicPr>
        <p:blipFill>
          <a:blip r:embed="rId6"/>
          <a:stretch>
            <a:fillRect/>
          </a:stretch>
        </p:blipFill>
        <p:spPr>
          <a:xfrm rot="1147236">
            <a:off x="3999747" y="2157062"/>
            <a:ext cx="3886200" cy="3886200"/>
          </a:xfrm>
          <a:prstGeom prst="rect">
            <a:avLst/>
          </a:prstGeom>
        </p:spPr>
      </p:pic>
      <p:sp>
        <p:nvSpPr>
          <p:cNvPr id="2" name="Rectangle 1">
            <a:extLst>
              <a:ext uri="{FF2B5EF4-FFF2-40B4-BE49-F238E27FC236}">
                <a16:creationId xmlns:a16="http://schemas.microsoft.com/office/drawing/2014/main" id="{8FA5B184-74B3-7A47-8008-4F6B0006F9B5}"/>
              </a:ext>
            </a:extLst>
          </p:cNvPr>
          <p:cNvSpPr/>
          <p:nvPr/>
        </p:nvSpPr>
        <p:spPr>
          <a:xfrm>
            <a:off x="527525" y="1736229"/>
            <a:ext cx="4202228" cy="3385542"/>
          </a:xfrm>
          <a:prstGeom prst="rect">
            <a:avLst/>
          </a:prstGeom>
        </p:spPr>
        <p:txBody>
          <a:bodyPr wrap="square">
            <a:spAutoFit/>
          </a:bodyPr>
          <a:lstStyle/>
          <a:p>
            <a:r>
              <a:rPr lang="en-AU" sz="2800" dirty="0">
                <a:latin typeface="Arial" panose="020B0604020202020204" pitchFamily="34" charset="0"/>
                <a:cs typeface="Arial" panose="020B0604020202020204" pitchFamily="34" charset="0"/>
              </a:rPr>
              <a:t>How do we define Sex? </a:t>
            </a:r>
          </a:p>
          <a:p>
            <a:endParaRPr lang="en-AU" sz="2800" dirty="0">
              <a:latin typeface="Arial" panose="020B0604020202020204" pitchFamily="34" charset="0"/>
              <a:cs typeface="Arial" panose="020B0604020202020204" pitchFamily="34" charset="0"/>
            </a:endParaRPr>
          </a:p>
          <a:p>
            <a:r>
              <a:rPr lang="en-AU" sz="2800" dirty="0">
                <a:latin typeface="Arial" panose="020B0604020202020204" pitchFamily="34" charset="0"/>
                <a:cs typeface="Arial" panose="020B0604020202020204" pitchFamily="34" charset="0"/>
              </a:rPr>
              <a:t>Biology ? </a:t>
            </a:r>
            <a:br>
              <a:rPr lang="en-AU" sz="2800" dirty="0">
                <a:latin typeface="Arial" panose="020B0604020202020204" pitchFamily="34" charset="0"/>
                <a:cs typeface="Arial" panose="020B0604020202020204" pitchFamily="34" charset="0"/>
              </a:rPr>
            </a:br>
            <a:br>
              <a:rPr lang="en-AU" sz="2800" dirty="0">
                <a:latin typeface="Arial" panose="020B0604020202020204" pitchFamily="34" charset="0"/>
                <a:cs typeface="Arial" panose="020B0604020202020204" pitchFamily="34" charset="0"/>
              </a:rPr>
            </a:br>
            <a:r>
              <a:rPr lang="en-AU" sz="2800" dirty="0">
                <a:latin typeface="Arial" panose="020B0604020202020204" pitchFamily="34" charset="0"/>
                <a:cs typeface="Arial" panose="020B0604020202020204" pitchFamily="34" charset="0"/>
              </a:rPr>
              <a:t>Legally? </a:t>
            </a:r>
          </a:p>
          <a:p>
            <a:endParaRPr lang="en-AU" sz="2800" dirty="0">
              <a:latin typeface="Arial" panose="020B0604020202020204" pitchFamily="34" charset="0"/>
              <a:cs typeface="Arial" panose="020B0604020202020204" pitchFamily="34" charset="0"/>
            </a:endParaRPr>
          </a:p>
          <a:p>
            <a:r>
              <a:rPr lang="en-AU" sz="2800" dirty="0">
                <a:latin typeface="Arial" panose="020B0604020202020204" pitchFamily="34" charset="0"/>
                <a:cs typeface="Arial" panose="020B0604020202020204" pitchFamily="34" charset="0"/>
              </a:rPr>
              <a:t>Structurally? </a:t>
            </a:r>
          </a:p>
          <a:p>
            <a:endParaRPr lang="en-AU" dirty="0"/>
          </a:p>
        </p:txBody>
      </p:sp>
    </p:spTree>
    <p:custDataLst>
      <p:tags r:id="rId1"/>
    </p:custDataLst>
    <p:extLst>
      <p:ext uri="{BB962C8B-B14F-4D97-AF65-F5344CB8AC3E}">
        <p14:creationId xmlns:p14="http://schemas.microsoft.com/office/powerpoint/2010/main" val="46293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86726"/>
          </a:xfrm>
          <a:prstGeom prst="rect">
            <a:avLst/>
          </a:prstGeom>
        </p:spPr>
        <p:txBody>
          <a:bodyPr wrap="square">
            <a:spAutoFit/>
          </a:bodyPr>
          <a:lstStyle/>
          <a:p>
            <a:pPr lvl="0" algn="ctr">
              <a:lnSpc>
                <a:spcPct val="120000"/>
              </a:lnSpc>
              <a:defRPr/>
            </a:pPr>
            <a:r>
              <a:rPr lang="en-US" sz="3200" b="1" dirty="0">
                <a:latin typeface="Arial" panose="020B0604020202020204" pitchFamily="34" charset="0"/>
                <a:cs typeface="Arial" panose="020B0604020202020204" pitchFamily="34" charset="0"/>
              </a:rPr>
              <a:t>Intersex</a:t>
            </a:r>
            <a:r>
              <a:rPr lang="en-US" sz="3600" b="1" dirty="0">
                <a:solidFill>
                  <a:srgbClr val="FF0000"/>
                </a:solidFill>
                <a:latin typeface="Impact" panose="020B0806030902050204" pitchFamily="34" charset="0"/>
              </a:rPr>
              <a:t> </a:t>
            </a:r>
            <a:r>
              <a:rPr kumimoji="0" lang="en-AU" sz="3200" b="1" u="none" strike="noStrike" kern="1200" cap="none" spc="0" normalizeH="0" baseline="0" noProof="0" dirty="0">
                <a:ln>
                  <a:noFill/>
                </a:ln>
                <a:effectLst/>
                <a:uLnTx/>
                <a:uFillTx/>
                <a:latin typeface="Arial"/>
                <a:ea typeface="+mn-ea"/>
                <a:cs typeface="Arial"/>
              </a:rPr>
              <a:t> </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2" name="Rectangle 1">
            <a:extLst>
              <a:ext uri="{FF2B5EF4-FFF2-40B4-BE49-F238E27FC236}">
                <a16:creationId xmlns:a16="http://schemas.microsoft.com/office/drawing/2014/main" id="{6EA69B75-5083-824B-AFBB-CBE26585A34B}"/>
              </a:ext>
            </a:extLst>
          </p:cNvPr>
          <p:cNvSpPr/>
          <p:nvPr/>
        </p:nvSpPr>
        <p:spPr>
          <a:xfrm>
            <a:off x="803185" y="1305342"/>
            <a:ext cx="6825524" cy="5170646"/>
          </a:xfrm>
          <a:prstGeom prst="rect">
            <a:avLst/>
          </a:prstGeom>
        </p:spPr>
        <p:txBody>
          <a:bodyPr wrap="square">
            <a:spAutoFit/>
          </a:bodyPr>
          <a:lstStyle/>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People with intersex variations are born with congenital atypical sex traits (whether chromosomal, hormonal or anatomical). Many have two or more variations.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It is estimated that </a:t>
            </a:r>
            <a:r>
              <a:rPr lang="en-AU" b="1" dirty="0">
                <a:solidFill>
                  <a:srgbClr val="FF0000"/>
                </a:solidFill>
                <a:latin typeface="Arial" panose="020B0604020202020204" pitchFamily="34" charset="0"/>
                <a:cs typeface="Arial" panose="020B0604020202020204" pitchFamily="34" charset="0"/>
              </a:rPr>
              <a:t>1–2 per cent </a:t>
            </a:r>
            <a:r>
              <a:rPr lang="en-AU" dirty="0">
                <a:latin typeface="Arial" panose="020B0604020202020204" pitchFamily="34" charset="0"/>
                <a:cs typeface="Arial" panose="020B0604020202020204" pitchFamily="34" charset="0"/>
              </a:rPr>
              <a:t>of the population have intersex variations but these estimates may be conservative because of the physical invisibility and failure to diagnose some intersex variations.</a:t>
            </a:r>
          </a:p>
          <a:p>
            <a:r>
              <a:rPr lang="en-AU"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Most people with intersex variations identify as female or male while a smaller number may identify as non-binary (neither female nor male) or both male and female.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Having an intersex variation does not determine or restrict an individual’s gender identity or gender expression. </a:t>
            </a:r>
          </a:p>
          <a:p>
            <a:pPr>
              <a:buNone/>
            </a:pPr>
            <a:endParaRPr lang="en-US" sz="2000" dirty="0"/>
          </a:p>
          <a:p>
            <a:pPr algn="r">
              <a:buNone/>
            </a:pPr>
            <a:r>
              <a:rPr lang="en-US" sz="1100" i="1" dirty="0"/>
              <a:t>Health and wellbeing of people with intersex variations.</a:t>
            </a:r>
          </a:p>
          <a:p>
            <a:pPr algn="r">
              <a:buNone/>
            </a:pPr>
            <a:r>
              <a:rPr lang="en-US" sz="1100" i="1" dirty="0"/>
              <a:t>March 2019. Victoria Government</a:t>
            </a:r>
            <a:endParaRPr lang="en-US" dirty="0"/>
          </a:p>
          <a:p>
            <a:pPr lvl="0" algn="ctr"/>
            <a:endParaRPr lang="en-AU" b="1" dirty="0"/>
          </a:p>
        </p:txBody>
      </p:sp>
    </p:spTree>
    <p:custDataLst>
      <p:tags r:id="rId1"/>
    </p:custDataLst>
    <p:extLst>
      <p:ext uri="{BB962C8B-B14F-4D97-AF65-F5344CB8AC3E}">
        <p14:creationId xmlns:p14="http://schemas.microsoft.com/office/powerpoint/2010/main" val="386709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17021" y="286527"/>
            <a:ext cx="1512629" cy="101701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52536" y="286527"/>
            <a:ext cx="1535375" cy="1016900"/>
          </a:xfrm>
          <a:prstGeom prst="rect">
            <a:avLst/>
          </a:prstGeom>
        </p:spPr>
      </p:pic>
      <p:sp>
        <p:nvSpPr>
          <p:cNvPr id="4" name="Rectangle 3"/>
          <p:cNvSpPr/>
          <p:nvPr/>
        </p:nvSpPr>
        <p:spPr>
          <a:xfrm>
            <a:off x="313559" y="1303541"/>
            <a:ext cx="8497066" cy="66684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Acknowledgement of Country </a:t>
            </a:r>
          </a:p>
        </p:txBody>
      </p:sp>
      <p:pic>
        <p:nvPicPr>
          <p:cNvPr id="15" name="Picture 14"/>
          <p:cNvPicPr>
            <a:picLocks noChangeAspect="1"/>
          </p:cNvPicPr>
          <p:nvPr/>
        </p:nvPicPr>
        <p:blipFill>
          <a:blip r:embed="rId6"/>
          <a:stretch>
            <a:fillRect/>
          </a:stretch>
        </p:blipFill>
        <p:spPr>
          <a:xfrm>
            <a:off x="6391275" y="6476999"/>
            <a:ext cx="2562469" cy="193675"/>
          </a:xfrm>
          <a:prstGeom prst="rect">
            <a:avLst/>
          </a:prstGeom>
        </p:spPr>
      </p:pic>
      <p:pic>
        <p:nvPicPr>
          <p:cNvPr id="16" name="Picture 15" descr="PPT follower graphics 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sp>
        <p:nvSpPr>
          <p:cNvPr id="5" name="TextBox 4">
            <a:extLst>
              <a:ext uri="{FF2B5EF4-FFF2-40B4-BE49-F238E27FC236}">
                <a16:creationId xmlns:a16="http://schemas.microsoft.com/office/drawing/2014/main" id="{4EB907EC-6854-374C-BFFD-DDD31BE27DD6}"/>
              </a:ext>
            </a:extLst>
          </p:cNvPr>
          <p:cNvSpPr txBox="1"/>
          <p:nvPr/>
        </p:nvSpPr>
        <p:spPr>
          <a:xfrm>
            <a:off x="834887" y="2425148"/>
            <a:ext cx="7623312" cy="2246769"/>
          </a:xfrm>
          <a:prstGeom prst="rect">
            <a:avLst/>
          </a:prstGeom>
          <a:noFill/>
        </p:spPr>
        <p:txBody>
          <a:bodyPr wrap="square" rtlCol="0">
            <a:spAutoFit/>
          </a:bodyPr>
          <a:lstStyle/>
          <a:p>
            <a:r>
              <a:rPr lang="en-AU" sz="2000" dirty="0"/>
              <a:t>I would like to acknowledge the </a:t>
            </a:r>
            <a:r>
              <a:rPr lang="en-AU" dirty="0"/>
              <a:t>Wurundjeri </a:t>
            </a:r>
            <a:r>
              <a:rPr lang="en-AU" sz="2000" dirty="0"/>
              <a:t>people who are the Traditional custodians of the land we meet on today. I pay my respects to both Elders past and present on the Kulin Nation and extend that respect to any Aboriginal and Torres Strait Islander people here today. I would like to take this opportunity to pay tribute to the incredible strength and resilience of Aboriginal People in their journey towards healing. </a:t>
            </a:r>
            <a:endParaRPr lang="en-US" sz="2000" dirty="0"/>
          </a:p>
        </p:txBody>
      </p:sp>
    </p:spTree>
    <p:custDataLst>
      <p:tags r:id="rId1"/>
    </p:custDataLst>
    <p:extLst>
      <p:ext uri="{BB962C8B-B14F-4D97-AF65-F5344CB8AC3E}">
        <p14:creationId xmlns:p14="http://schemas.microsoft.com/office/powerpoint/2010/main" val="245033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AU" sz="3200" b="1" dirty="0">
                <a:latin typeface="Arial"/>
                <a:cs typeface="Arial"/>
              </a:rPr>
              <a:t>Sexuality </a:t>
            </a:r>
            <a:endParaRPr kumimoji="0" lang="en-AU" sz="3200" b="1" u="none" strike="noStrike" kern="1200" cap="none" spc="0" normalizeH="0" baseline="0" noProof="0" dirty="0">
              <a:ln>
                <a:noFill/>
              </a:ln>
              <a:effectLst/>
              <a:uLnTx/>
              <a:uFillTx/>
              <a:latin typeface="Arial"/>
              <a:ea typeface="+mn-ea"/>
              <a:cs typeface="Arial"/>
            </a:endParaRP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pic>
        <p:nvPicPr>
          <p:cNvPr id="7" name="Picture 3" descr="trichotomy">
            <a:extLst>
              <a:ext uri="{FF2B5EF4-FFF2-40B4-BE49-F238E27FC236}">
                <a16:creationId xmlns:a16="http://schemas.microsoft.com/office/drawing/2014/main" id="{EF820B3E-015C-2B4F-B1DD-D355D90546B0}"/>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a:xfrm>
            <a:off x="1681566" y="1690688"/>
            <a:ext cx="5765370" cy="4481511"/>
          </a:xfrm>
          <a:prstGeom prst="rect">
            <a:avLst/>
          </a:prstGeom>
        </p:spPr>
      </p:pic>
    </p:spTree>
    <p:custDataLst>
      <p:tags r:id="rId1"/>
    </p:custDataLst>
    <p:extLst>
      <p:ext uri="{BB962C8B-B14F-4D97-AF65-F5344CB8AC3E}">
        <p14:creationId xmlns:p14="http://schemas.microsoft.com/office/powerpoint/2010/main" val="19275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Gender </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2" name="Rectangle 1">
            <a:extLst>
              <a:ext uri="{FF2B5EF4-FFF2-40B4-BE49-F238E27FC236}">
                <a16:creationId xmlns:a16="http://schemas.microsoft.com/office/drawing/2014/main" id="{6EA69B75-5083-824B-AFBB-CBE26585A34B}"/>
              </a:ext>
            </a:extLst>
          </p:cNvPr>
          <p:cNvSpPr/>
          <p:nvPr/>
        </p:nvSpPr>
        <p:spPr>
          <a:xfrm>
            <a:off x="801011" y="1209356"/>
            <a:ext cx="6825524" cy="6463308"/>
          </a:xfrm>
          <a:prstGeom prst="rect">
            <a:avLst/>
          </a:prstGeom>
        </p:spPr>
        <p:txBody>
          <a:bodyPr wrap="square">
            <a:spAutoFit/>
          </a:bodyPr>
          <a:lstStyle/>
          <a:p>
            <a:pPr lvl="0"/>
            <a:r>
              <a:rPr lang="en-AU" b="1" dirty="0">
                <a:latin typeface="Arial" panose="020B0604020202020204" pitchFamily="34" charset="0"/>
                <a:cs typeface="Arial" panose="020B0604020202020204" pitchFamily="34" charset="0"/>
              </a:rPr>
              <a:t>Gender identity: </a:t>
            </a:r>
            <a:r>
              <a:rPr lang="en-US" dirty="0">
                <a:latin typeface="Arial" panose="020B0604020202020204" pitchFamily="34" charset="0"/>
                <a:cs typeface="Arial" panose="020B0604020202020204" pitchFamily="34" charset="0"/>
              </a:rPr>
              <a:t>Gender Identity = How a person, in their mind, thinks about themselves. This is based on a society’s expectation about how people should look, think, and act as someone of a specific gender. Examples are Woman, Genderqueer, Transgender, and Man. </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Woman: </a:t>
            </a:r>
            <a:r>
              <a:rPr lang="en-US" dirty="0">
                <a:latin typeface="Arial" panose="020B0604020202020204" pitchFamily="34" charset="0"/>
                <a:cs typeface="Arial" panose="020B0604020202020204" pitchFamily="34" charset="0"/>
              </a:rPr>
              <a:t>A person who was assigned female or male at birth and feels and lives their life as a woman. </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Gender Queer: </a:t>
            </a:r>
            <a:r>
              <a:rPr lang="en-US" dirty="0">
                <a:latin typeface="Arial" panose="020B0604020202020204" pitchFamily="34" charset="0"/>
                <a:cs typeface="Arial" panose="020B0604020202020204" pitchFamily="34" charset="0"/>
              </a:rPr>
              <a:t>A person whose gender identity is neither man nor woman but between or beyond traditional genders. </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Transgender: </a:t>
            </a:r>
            <a:r>
              <a:rPr lang="en-US" dirty="0">
                <a:latin typeface="Arial" panose="020B0604020202020204" pitchFamily="34" charset="0"/>
                <a:cs typeface="Arial" panose="020B0604020202020204" pitchFamily="34" charset="0"/>
              </a:rPr>
              <a:t>A person whose gender identity is different from the gender they were assigned at birth. </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Man: </a:t>
            </a:r>
            <a:r>
              <a:rPr lang="en-US" dirty="0">
                <a:latin typeface="Arial" panose="020B0604020202020204" pitchFamily="34" charset="0"/>
                <a:cs typeface="Arial" panose="020B0604020202020204" pitchFamily="34" charset="0"/>
              </a:rPr>
              <a:t>A person who was assigned male or female at birth and feels and lives their life as man. </a:t>
            </a:r>
          </a:p>
          <a:p>
            <a:pPr lvl="0"/>
            <a:endParaRPr lang="en-AU" dirty="0">
              <a:latin typeface="Arial" panose="020B0604020202020204" pitchFamily="34" charset="0"/>
              <a:cs typeface="Arial" panose="020B0604020202020204" pitchFamily="34" charset="0"/>
            </a:endParaRPr>
          </a:p>
          <a:p>
            <a:pPr lvl="0" algn="ctr"/>
            <a:r>
              <a:rPr lang="en-AU" b="1" dirty="0">
                <a:latin typeface="Arial" panose="020B0604020202020204" pitchFamily="34" charset="0"/>
                <a:cs typeface="Arial" panose="020B0604020202020204" pitchFamily="34" charset="0"/>
              </a:rPr>
              <a:t>A person's sex is not necessarily consistent with their gender</a:t>
            </a:r>
          </a:p>
          <a:p>
            <a:pPr lvl="0" algn="ctr"/>
            <a:endParaRPr lang="en-AU" b="1" dirty="0"/>
          </a:p>
          <a:p>
            <a:pPr lvl="0" algn="ctr"/>
            <a:endParaRPr lang="en-AU" b="1" dirty="0"/>
          </a:p>
          <a:p>
            <a:pPr lvl="0" algn="ctr"/>
            <a:endParaRPr lang="en-AU" b="1" dirty="0"/>
          </a:p>
        </p:txBody>
      </p:sp>
    </p:spTree>
    <p:custDataLst>
      <p:tags r:id="rId1"/>
    </p:custDataLst>
    <p:extLst>
      <p:ext uri="{BB962C8B-B14F-4D97-AF65-F5344CB8AC3E}">
        <p14:creationId xmlns:p14="http://schemas.microsoft.com/office/powerpoint/2010/main" val="4123817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Gender </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2" name="Rectangle 1">
            <a:extLst>
              <a:ext uri="{FF2B5EF4-FFF2-40B4-BE49-F238E27FC236}">
                <a16:creationId xmlns:a16="http://schemas.microsoft.com/office/drawing/2014/main" id="{6EA69B75-5083-824B-AFBB-CBE26585A34B}"/>
              </a:ext>
            </a:extLst>
          </p:cNvPr>
          <p:cNvSpPr/>
          <p:nvPr/>
        </p:nvSpPr>
        <p:spPr>
          <a:xfrm>
            <a:off x="803185" y="1305342"/>
            <a:ext cx="6825524" cy="3693319"/>
          </a:xfrm>
          <a:prstGeom prst="rect">
            <a:avLst/>
          </a:prstGeom>
        </p:spPr>
        <p:txBody>
          <a:bodyPr wrap="square">
            <a:spAutoFit/>
          </a:bodyPr>
          <a:lstStyle/>
          <a:p>
            <a:pPr lvl="0"/>
            <a:r>
              <a:rPr lang="en-US" b="1" dirty="0">
                <a:latin typeface="Arial" panose="020B0604020202020204" pitchFamily="34" charset="0"/>
                <a:cs typeface="Arial" panose="020B0604020202020204" pitchFamily="34" charset="0"/>
              </a:rPr>
              <a:t>Gender Expression </a:t>
            </a:r>
            <a:r>
              <a:rPr lang="en-US" dirty="0">
                <a:latin typeface="Arial" panose="020B0604020202020204" pitchFamily="34" charset="0"/>
                <a:cs typeface="Arial" panose="020B0604020202020204" pitchFamily="34" charset="0"/>
              </a:rPr>
              <a:t>= The way a person presents (shows) and communicates their gender identity through actions, dress, behaviors, and speech. Examples are Feminine, Androgynous, and Masculine.</a:t>
            </a:r>
          </a:p>
          <a:p>
            <a:pPr lvl="0"/>
            <a:endParaRPr lang="en-US" b="1"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Feminine</a:t>
            </a:r>
            <a:r>
              <a:rPr lang="en-US" dirty="0">
                <a:latin typeface="Arial" panose="020B0604020202020204" pitchFamily="34" charset="0"/>
                <a:cs typeface="Arial" panose="020B0604020202020204" pitchFamily="34" charset="0"/>
              </a:rPr>
              <a:t>: Having qualities traditionally associated to women </a:t>
            </a:r>
          </a:p>
          <a:p>
            <a:pPr lvl="0"/>
            <a:endParaRPr lang="en-US" b="1"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Androgynous: </a:t>
            </a:r>
            <a:r>
              <a:rPr lang="en-US" dirty="0">
                <a:latin typeface="Arial" panose="020B0604020202020204" pitchFamily="34" charset="0"/>
                <a:cs typeface="Arial" panose="020B0604020202020204" pitchFamily="34" charset="0"/>
              </a:rPr>
              <a:t>Having both masculine and feminine qualities (or neither)</a:t>
            </a:r>
          </a:p>
          <a:p>
            <a:pPr lvl="0"/>
            <a:endParaRPr lang="en-US" b="1"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Masculine: </a:t>
            </a:r>
            <a:r>
              <a:rPr lang="en-US" dirty="0">
                <a:latin typeface="Arial" panose="020B0604020202020204" pitchFamily="34" charset="0"/>
                <a:cs typeface="Arial" panose="020B0604020202020204" pitchFamily="34" charset="0"/>
              </a:rPr>
              <a:t>Having qualities traditionally associated to men</a:t>
            </a:r>
            <a:endParaRPr lang="en-AU" b="1" dirty="0">
              <a:latin typeface="Arial" panose="020B0604020202020204" pitchFamily="34" charset="0"/>
              <a:cs typeface="Arial" panose="020B0604020202020204" pitchFamily="34" charset="0"/>
            </a:endParaRPr>
          </a:p>
          <a:p>
            <a:pPr lvl="0" algn="ctr"/>
            <a:endParaRPr lang="en-AU" b="1" dirty="0"/>
          </a:p>
          <a:p>
            <a:pPr lvl="0" algn="ctr"/>
            <a:endParaRPr lang="en-AU" b="1" dirty="0"/>
          </a:p>
        </p:txBody>
      </p:sp>
    </p:spTree>
    <p:custDataLst>
      <p:tags r:id="rId1"/>
    </p:custDataLst>
    <p:extLst>
      <p:ext uri="{BB962C8B-B14F-4D97-AF65-F5344CB8AC3E}">
        <p14:creationId xmlns:p14="http://schemas.microsoft.com/office/powerpoint/2010/main" val="303163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106" y="696333"/>
            <a:ext cx="8713788" cy="3573463"/>
          </a:xfrm>
        </p:spPr>
        <p:txBody>
          <a:bodyPr>
            <a:normAutofit/>
          </a:bodyPr>
          <a:lstStyle/>
          <a:p>
            <a:br>
              <a:rPr lang="en-AU" dirty="0"/>
            </a:br>
            <a:br>
              <a:rPr lang="en-AU" dirty="0"/>
            </a:br>
            <a:br>
              <a:rPr lang="en-AU" dirty="0"/>
            </a:br>
            <a:br>
              <a:rPr lang="en-US" sz="5400" dirty="0"/>
            </a:br>
            <a:endParaRPr lang="en-US" sz="3200" dirty="0">
              <a:latin typeface="Calibri" charset="0"/>
            </a:endParaRPr>
          </a:p>
        </p:txBody>
      </p:sp>
      <p:sp>
        <p:nvSpPr>
          <p:cNvPr id="3" name="Subtitle 2"/>
          <p:cNvSpPr>
            <a:spLocks noGrp="1"/>
          </p:cNvSpPr>
          <p:nvPr>
            <p:ph type="subTitle" idx="1"/>
          </p:nvPr>
        </p:nvSpPr>
        <p:spPr>
          <a:xfrm>
            <a:off x="402135" y="2651566"/>
            <a:ext cx="8177477" cy="1285434"/>
          </a:xfrm>
        </p:spPr>
        <p:txBody>
          <a:bodyPr>
            <a:noAutofit/>
          </a:bodyPr>
          <a:lstStyle/>
          <a:p>
            <a:pPr>
              <a:lnSpc>
                <a:spcPct val="120000"/>
              </a:lnSpc>
              <a:spcBef>
                <a:spcPts val="0"/>
              </a:spcBef>
              <a:defRPr/>
            </a:pPr>
            <a:r>
              <a:rPr lang="en-AU" sz="2800" dirty="0">
                <a:solidFill>
                  <a:schemeClr val="tx1"/>
                </a:solidFill>
                <a:latin typeface="Arial" panose="020B0604020202020204" pitchFamily="34" charset="0"/>
                <a:cs typeface="Arial" panose="020B0604020202020204" pitchFamily="34" charset="0"/>
              </a:rPr>
              <a:t>Respectful Language and why it is important</a:t>
            </a:r>
            <a:endParaRPr lang="en-US" sz="2800" dirty="0">
              <a:solidFill>
                <a:schemeClr val="tx1"/>
              </a:solidFill>
              <a:latin typeface="Arial"/>
              <a:cs typeface="Arial"/>
            </a:endParaRPr>
          </a:p>
          <a:p>
            <a:pPr>
              <a:lnSpc>
                <a:spcPct val="120000"/>
              </a:lnSpc>
              <a:spcBef>
                <a:spcPts val="0"/>
              </a:spcBef>
              <a:defRPr/>
            </a:pPr>
            <a:endParaRPr lang="en-US" sz="2600" dirty="0">
              <a:latin typeface="Arial"/>
              <a:cs typeface="Arial"/>
            </a:endParaRPr>
          </a:p>
        </p:txBody>
      </p:sp>
      <p:pic>
        <p:nvPicPr>
          <p:cNvPr id="12" name="Picture 11"/>
          <p:cNvPicPr>
            <a:picLocks noChangeAspect="1"/>
          </p:cNvPicPr>
          <p:nvPr/>
        </p:nvPicPr>
        <p:blipFill>
          <a:blip r:embed="rId4"/>
          <a:stretch>
            <a:fillRect/>
          </a:stretch>
        </p:blipFill>
        <p:spPr>
          <a:xfrm>
            <a:off x="402136" y="358085"/>
            <a:ext cx="5347972" cy="1162602"/>
          </a:xfrm>
          <a:prstGeom prst="rect">
            <a:avLst/>
          </a:prstGeom>
        </p:spPr>
      </p:pic>
      <p:pic>
        <p:nvPicPr>
          <p:cNvPr id="20" name="Picture 19" descr="PPT follower graphics 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4" name="Picture 3" descr="partner logos.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83100" y="5400675"/>
            <a:ext cx="4096512" cy="652272"/>
          </a:xfrm>
          <a:prstGeom prst="rect">
            <a:avLst/>
          </a:prstGeom>
        </p:spPr>
      </p:pic>
    </p:spTree>
    <p:custDataLst>
      <p:tags r:id="rId1"/>
    </p:custDataLst>
    <p:extLst>
      <p:ext uri="{BB962C8B-B14F-4D97-AF65-F5344CB8AC3E}">
        <p14:creationId xmlns:p14="http://schemas.microsoft.com/office/powerpoint/2010/main" val="3952307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Respectful Language </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2" name="Rectangle 1">
            <a:extLst>
              <a:ext uri="{FF2B5EF4-FFF2-40B4-BE49-F238E27FC236}">
                <a16:creationId xmlns:a16="http://schemas.microsoft.com/office/drawing/2014/main" id="{6EA69B75-5083-824B-AFBB-CBE26585A34B}"/>
              </a:ext>
            </a:extLst>
          </p:cNvPr>
          <p:cNvSpPr/>
          <p:nvPr/>
        </p:nvSpPr>
        <p:spPr>
          <a:xfrm>
            <a:off x="803185" y="1305342"/>
            <a:ext cx="6825524" cy="4955203"/>
          </a:xfrm>
          <a:prstGeom prst="rect">
            <a:avLst/>
          </a:prstGeom>
        </p:spPr>
        <p:txBody>
          <a:bodyPr wrap="square">
            <a:spAutoFit/>
          </a:bodyPr>
          <a:lstStyle/>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Avoid assumptions. </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Clarify the </a:t>
            </a:r>
            <a:r>
              <a:rPr lang="en-AU" sz="2000" b="1" dirty="0">
                <a:latin typeface="Arial" panose="020B0604020202020204" pitchFamily="34" charset="0"/>
                <a:cs typeface="Arial" panose="020B0604020202020204" pitchFamily="34" charset="0"/>
              </a:rPr>
              <a:t>relevance,</a:t>
            </a:r>
            <a:r>
              <a:rPr lang="en-AU" sz="2000" dirty="0">
                <a:latin typeface="Arial" panose="020B0604020202020204" pitchFamily="34" charset="0"/>
                <a:cs typeface="Arial" panose="020B0604020202020204" pitchFamily="34" charset="0"/>
              </a:rPr>
              <a:t> if any, of asking someone about their sex, sexuality and/or gender identity.</a:t>
            </a:r>
          </a:p>
          <a:p>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Use “assigned at birth” instead of “born”.</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Ask “Who is in your family?” or “What words do you sue to describe all the people in your family” - use open ended questions. </a:t>
            </a:r>
          </a:p>
          <a:p>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Transgender is an adjective. Transgender can be shortened to 'trans'. Do not use 'transgendered' – it's not a verb. Do not use 'a transgender', it's not a noun.</a:t>
            </a:r>
          </a:p>
          <a:p>
            <a:pPr lvl="0" algn="ctr"/>
            <a:endParaRPr lang="en-AU" b="1" dirty="0"/>
          </a:p>
          <a:p>
            <a:pPr lvl="0" algn="ctr"/>
            <a:endParaRPr lang="en-AU" b="1" dirty="0"/>
          </a:p>
        </p:txBody>
      </p:sp>
    </p:spTree>
    <p:custDataLst>
      <p:tags r:id="rId1"/>
    </p:custDataLst>
    <p:extLst>
      <p:ext uri="{BB962C8B-B14F-4D97-AF65-F5344CB8AC3E}">
        <p14:creationId xmlns:p14="http://schemas.microsoft.com/office/powerpoint/2010/main" val="286009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Respectful Language </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2" name="Rectangle 1">
            <a:extLst>
              <a:ext uri="{FF2B5EF4-FFF2-40B4-BE49-F238E27FC236}">
                <a16:creationId xmlns:a16="http://schemas.microsoft.com/office/drawing/2014/main" id="{6EA69B75-5083-824B-AFBB-CBE26585A34B}"/>
              </a:ext>
            </a:extLst>
          </p:cNvPr>
          <p:cNvSpPr/>
          <p:nvPr/>
        </p:nvSpPr>
        <p:spPr>
          <a:xfrm>
            <a:off x="803185" y="1305342"/>
            <a:ext cx="6825524" cy="4647426"/>
          </a:xfrm>
          <a:prstGeom prst="rect">
            <a:avLst/>
          </a:prstGeom>
        </p:spPr>
        <p:txBody>
          <a:bodyPr wrap="square">
            <a:spAutoFit/>
          </a:bodyPr>
          <a:lstStyle/>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Affirming someone as transgender means you accept that their gender identity (male, female or something else) is innate and separate from physical characteristics. It means you accept that (unless they tell you otherwise), they always have been the gender with which they identify now.</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Ask about which pronoun they prefer to use. “They/Them” can be tricky but persist or use name.</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When you use the name, pronouns and words of a client or colleague has asked to be called you are validating their humanity and sense of self.</a:t>
            </a:r>
          </a:p>
          <a:p>
            <a:pPr lvl="0" algn="ctr"/>
            <a:endParaRPr lang="en-AU" b="1" dirty="0"/>
          </a:p>
          <a:p>
            <a:pPr lvl="0" algn="ctr"/>
            <a:endParaRPr lang="en-AU" b="1" dirty="0"/>
          </a:p>
        </p:txBody>
      </p:sp>
    </p:spTree>
    <p:custDataLst>
      <p:tags r:id="rId1"/>
    </p:custDataLst>
    <p:extLst>
      <p:ext uri="{BB962C8B-B14F-4D97-AF65-F5344CB8AC3E}">
        <p14:creationId xmlns:p14="http://schemas.microsoft.com/office/powerpoint/2010/main" val="2885202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Pronouns – a quick check in</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2" name="Rectangle 1">
            <a:extLst>
              <a:ext uri="{FF2B5EF4-FFF2-40B4-BE49-F238E27FC236}">
                <a16:creationId xmlns:a16="http://schemas.microsoft.com/office/drawing/2014/main" id="{6EA69B75-5083-824B-AFBB-CBE26585A34B}"/>
              </a:ext>
            </a:extLst>
          </p:cNvPr>
          <p:cNvSpPr/>
          <p:nvPr/>
        </p:nvSpPr>
        <p:spPr>
          <a:xfrm>
            <a:off x="803185" y="1305342"/>
            <a:ext cx="6825524" cy="646331"/>
          </a:xfrm>
          <a:prstGeom prst="rect">
            <a:avLst/>
          </a:prstGeom>
        </p:spPr>
        <p:txBody>
          <a:bodyPr wrap="square">
            <a:spAutoFit/>
          </a:bodyPr>
          <a:lstStyle/>
          <a:p>
            <a:pPr lvl="0" algn="ctr"/>
            <a:endParaRPr lang="en-AU" b="1" dirty="0"/>
          </a:p>
          <a:p>
            <a:pPr lvl="0" algn="ctr"/>
            <a:endParaRPr lang="en-AU" b="1" dirty="0"/>
          </a:p>
        </p:txBody>
      </p:sp>
      <p:pic>
        <p:nvPicPr>
          <p:cNvPr id="7" name="Content Placeholder 6">
            <a:extLst>
              <a:ext uri="{FF2B5EF4-FFF2-40B4-BE49-F238E27FC236}">
                <a16:creationId xmlns:a16="http://schemas.microsoft.com/office/drawing/2014/main" id="{854D19F7-A096-4889-8046-6EAF28AF3554}"/>
              </a:ext>
            </a:extLst>
          </p:cNvPr>
          <p:cNvPicPr>
            <a:picLocks noChangeAspect="1"/>
          </p:cNvPicPr>
          <p:nvPr/>
        </p:nvPicPr>
        <p:blipFill>
          <a:blip r:embed="rId6"/>
          <a:stretch>
            <a:fillRect/>
          </a:stretch>
        </p:blipFill>
        <p:spPr>
          <a:xfrm>
            <a:off x="1515291" y="1628507"/>
            <a:ext cx="5957048" cy="3690211"/>
          </a:xfrm>
          <a:prstGeom prst="rect">
            <a:avLst/>
          </a:prstGeom>
        </p:spPr>
      </p:pic>
    </p:spTree>
    <p:custDataLst>
      <p:tags r:id="rId1"/>
    </p:custDataLst>
    <p:extLst>
      <p:ext uri="{BB962C8B-B14F-4D97-AF65-F5344CB8AC3E}">
        <p14:creationId xmlns:p14="http://schemas.microsoft.com/office/powerpoint/2010/main" val="201045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Intersectionality</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2" name="Rectangle 1">
            <a:extLst>
              <a:ext uri="{FF2B5EF4-FFF2-40B4-BE49-F238E27FC236}">
                <a16:creationId xmlns:a16="http://schemas.microsoft.com/office/drawing/2014/main" id="{6EA69B75-5083-824B-AFBB-CBE26585A34B}"/>
              </a:ext>
            </a:extLst>
          </p:cNvPr>
          <p:cNvSpPr/>
          <p:nvPr/>
        </p:nvSpPr>
        <p:spPr>
          <a:xfrm>
            <a:off x="801011" y="1102142"/>
            <a:ext cx="6825524" cy="5632311"/>
          </a:xfrm>
          <a:prstGeom prst="rect">
            <a:avLst/>
          </a:prstGeom>
        </p:spPr>
        <p:txBody>
          <a:bodyPr wrap="square">
            <a:spAutoFit/>
          </a:bodyPr>
          <a:lstStyle/>
          <a:p>
            <a:pPr>
              <a:spcAft>
                <a:spcPts val="0"/>
              </a:spcAft>
            </a:pPr>
            <a:r>
              <a:rPr lang="en-AU" sz="2000" dirty="0">
                <a:latin typeface="Arial" panose="020B0604020202020204" pitchFamily="34" charset="0"/>
                <a:ea typeface="Times New Roman" panose="02020603050405020304" pitchFamily="18" charset="0"/>
                <a:cs typeface="Arial" panose="020B0604020202020204" pitchFamily="34" charset="0"/>
              </a:rPr>
              <a:t>Intersectionality reminds us that everything about us is inter-linked. Intersectionality was first coined by </a:t>
            </a:r>
            <a:r>
              <a:rPr lang="en-AU" sz="2000" b="1" dirty="0" err="1">
                <a:latin typeface="Arial" panose="020B0604020202020204" pitchFamily="34" charset="0"/>
                <a:cs typeface="Arial" panose="020B0604020202020204" pitchFamily="34" charset="0"/>
              </a:rPr>
              <a:t>Kimberlé</a:t>
            </a:r>
            <a:r>
              <a:rPr lang="en-AU" sz="2000" b="1" dirty="0">
                <a:latin typeface="Arial" panose="020B0604020202020204" pitchFamily="34" charset="0"/>
                <a:cs typeface="Arial" panose="020B0604020202020204" pitchFamily="34" charset="0"/>
              </a:rPr>
              <a:t> Crenshaw </a:t>
            </a:r>
            <a:r>
              <a:rPr lang="en-AU" sz="2000" dirty="0">
                <a:latin typeface="Arial" panose="020B0604020202020204" pitchFamily="34" charset="0"/>
                <a:cs typeface="Arial" panose="020B0604020202020204" pitchFamily="34" charset="0"/>
              </a:rPr>
              <a:t>in 1989 to understand how racism and sexism are coexist in the lives of black women. </a:t>
            </a:r>
            <a:endParaRPr lang="en-AU" sz="20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AU" sz="20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AU" sz="2000" dirty="0">
                <a:latin typeface="Arial" panose="020B0604020202020204" pitchFamily="34" charset="0"/>
                <a:ea typeface="Times New Roman" panose="02020603050405020304" pitchFamily="18" charset="0"/>
                <a:cs typeface="Arial" panose="020B0604020202020204" pitchFamily="34" charset="0"/>
              </a:rPr>
              <a:t>Our sex, sexuality and gender make up some, but not all, of who we are.</a:t>
            </a:r>
          </a:p>
          <a:p>
            <a:pPr>
              <a:spcAft>
                <a:spcPts val="0"/>
              </a:spcAft>
            </a:pPr>
            <a:endParaRPr lang="en-AU" sz="20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AU" sz="2000" dirty="0">
                <a:latin typeface="Arial" panose="020B0604020202020204" pitchFamily="34" charset="0"/>
                <a:ea typeface="Times New Roman" panose="02020603050405020304" pitchFamily="18" charset="0"/>
                <a:cs typeface="Arial" panose="020B0604020202020204" pitchFamily="34" charset="0"/>
              </a:rPr>
              <a:t>Race, class, socio-economic status, age also make up parts of who we are.</a:t>
            </a:r>
          </a:p>
          <a:p>
            <a:pPr>
              <a:spcAft>
                <a:spcPts val="0"/>
              </a:spcAft>
            </a:pPr>
            <a:endParaRPr lang="en-AU" sz="20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AU" sz="2000" dirty="0">
                <a:latin typeface="Arial" panose="020B0604020202020204" pitchFamily="34" charset="0"/>
                <a:ea typeface="Times New Roman" panose="02020603050405020304" pitchFamily="18" charset="0"/>
                <a:cs typeface="Arial" panose="020B0604020202020204" pitchFamily="34" charset="0"/>
              </a:rPr>
              <a:t>For example you may be:</a:t>
            </a:r>
          </a:p>
          <a:p>
            <a:pPr marL="285750" indent="-285750">
              <a:spcAft>
                <a:spcPts val="0"/>
              </a:spcAft>
              <a:buFont typeface="Arial" panose="020B0604020202020204" pitchFamily="34" charset="0"/>
              <a:buChar char="•"/>
            </a:pPr>
            <a:r>
              <a:rPr lang="en-AU" sz="2000" dirty="0">
                <a:latin typeface="Arial" panose="020B0604020202020204" pitchFamily="34" charset="0"/>
                <a:ea typeface="Times New Roman" panose="02020603050405020304" pitchFamily="18" charset="0"/>
                <a:cs typeface="Arial" panose="020B0604020202020204" pitchFamily="34" charset="0"/>
              </a:rPr>
              <a:t>Aboriginal or Torres Strait Islander </a:t>
            </a:r>
          </a:p>
          <a:p>
            <a:pPr marL="285750" indent="-285750">
              <a:spcAft>
                <a:spcPts val="0"/>
              </a:spcAft>
              <a:buFont typeface="Arial" panose="020B0604020202020204" pitchFamily="34" charset="0"/>
              <a:buChar char="•"/>
            </a:pPr>
            <a:r>
              <a:rPr lang="en-AU" sz="2000" dirty="0">
                <a:latin typeface="Arial" panose="020B0604020202020204" pitchFamily="34" charset="0"/>
                <a:ea typeface="Times New Roman" panose="02020603050405020304" pitchFamily="18" charset="0"/>
                <a:cs typeface="Arial" panose="020B0604020202020204" pitchFamily="34" charset="0"/>
              </a:rPr>
              <a:t>Multi-cultural, of diverse races and multi-faith.</a:t>
            </a:r>
          </a:p>
          <a:p>
            <a:pPr marL="285750" indent="-285750">
              <a:spcAft>
                <a:spcPts val="0"/>
              </a:spcAft>
              <a:buFont typeface="Arial" panose="020B0604020202020204" pitchFamily="34" charset="0"/>
              <a:buChar char="•"/>
            </a:pPr>
            <a:r>
              <a:rPr lang="en-AU" sz="2000" dirty="0">
                <a:latin typeface="Arial" panose="020B0604020202020204" pitchFamily="34" charset="0"/>
                <a:ea typeface="Times New Roman" panose="02020603050405020304" pitchFamily="18" charset="0"/>
                <a:cs typeface="Arial" panose="020B0604020202020204" pitchFamily="34" charset="0"/>
              </a:rPr>
              <a:t>live in rural and regional communities</a:t>
            </a:r>
          </a:p>
          <a:p>
            <a:pPr marL="285750" indent="-285750">
              <a:spcAft>
                <a:spcPts val="0"/>
              </a:spcAft>
              <a:buFont typeface="Arial" panose="020B0604020202020204" pitchFamily="34" charset="0"/>
              <a:buChar char="•"/>
            </a:pPr>
            <a:r>
              <a:rPr lang="en-AU" sz="2000" dirty="0">
                <a:latin typeface="Arial" panose="020B0604020202020204" pitchFamily="34" charset="0"/>
                <a:ea typeface="Times New Roman" panose="02020603050405020304" pitchFamily="18" charset="0"/>
                <a:cs typeface="Arial" panose="020B0604020202020204" pitchFamily="34" charset="0"/>
              </a:rPr>
              <a:t>Some of us are disabled, some of us are neuro-diverse and some of us have children who live with disabilities. </a:t>
            </a:r>
          </a:p>
          <a:p>
            <a:pPr marL="285750" indent="-285750">
              <a:spcAft>
                <a:spcPts val="0"/>
              </a:spcAft>
              <a:buFont typeface="Arial" panose="020B0604020202020204" pitchFamily="34" charset="0"/>
              <a:buChar char="•"/>
            </a:pPr>
            <a:r>
              <a:rPr lang="en-AU" sz="2000" dirty="0">
                <a:latin typeface="Arial" panose="020B0604020202020204" pitchFamily="34" charset="0"/>
                <a:ea typeface="Times New Roman" panose="02020603050405020304" pitchFamily="18" charset="0"/>
                <a:cs typeface="Arial" panose="020B0604020202020204" pitchFamily="34" charset="0"/>
              </a:rPr>
              <a:t>We may have support from our family of origin.</a:t>
            </a:r>
          </a:p>
        </p:txBody>
      </p:sp>
    </p:spTree>
    <p:custDataLst>
      <p:tags r:id="rId1"/>
    </p:custDataLst>
    <p:extLst>
      <p:ext uri="{BB962C8B-B14F-4D97-AF65-F5344CB8AC3E}">
        <p14:creationId xmlns:p14="http://schemas.microsoft.com/office/powerpoint/2010/main" val="103894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Summary</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endParaRPr lang="en-AU" sz="2800" dirty="0">
              <a:latin typeface="Arial"/>
              <a:cs typeface="Arial"/>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
        <p:nvSpPr>
          <p:cNvPr id="2" name="Rectangle 1">
            <a:extLst>
              <a:ext uri="{FF2B5EF4-FFF2-40B4-BE49-F238E27FC236}">
                <a16:creationId xmlns:a16="http://schemas.microsoft.com/office/drawing/2014/main" id="{6EA69B75-5083-824B-AFBB-CBE26585A34B}"/>
              </a:ext>
            </a:extLst>
          </p:cNvPr>
          <p:cNvSpPr/>
          <p:nvPr/>
        </p:nvSpPr>
        <p:spPr>
          <a:xfrm>
            <a:off x="801011" y="1102142"/>
            <a:ext cx="6825524" cy="4708981"/>
          </a:xfrm>
          <a:prstGeom prst="rect">
            <a:avLst/>
          </a:prstGeom>
        </p:spPr>
        <p:txBody>
          <a:bodyPr wrap="square">
            <a:spAutoFit/>
          </a:bodyPr>
          <a:lstStyle/>
          <a:p>
            <a:pPr marL="342900" lvl="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Your sex assigned at birth is not necessarily consistent with your gender.</a:t>
            </a:r>
          </a:p>
          <a:p>
            <a:pPr marL="342900" lvl="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AU" sz="2000" dirty="0">
                <a:latin typeface="Arial" panose="020B0604020202020204" pitchFamily="34" charset="0"/>
                <a:cs typeface="Arial" panose="020B0604020202020204" pitchFamily="34" charset="0"/>
              </a:rPr>
              <a:t>Your gender is not related to your sexuality</a:t>
            </a:r>
          </a:p>
          <a:p>
            <a:pPr marL="342900" indent="-342900">
              <a:spcBef>
                <a:spcPct val="0"/>
              </a:spcBef>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AU" sz="2000" dirty="0">
                <a:latin typeface="Arial" panose="020B0604020202020204" pitchFamily="34" charset="0"/>
                <a:cs typeface="Arial" panose="020B0604020202020204" pitchFamily="34" charset="0"/>
              </a:rPr>
              <a:t>Your sexuality is not related to your sex assigned at birth</a:t>
            </a:r>
          </a:p>
          <a:p>
            <a:pPr marL="342900" indent="-342900">
              <a:spcBef>
                <a:spcPct val="0"/>
              </a:spcBef>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AU" sz="2000" dirty="0">
                <a:latin typeface="Arial" panose="020B0604020202020204" pitchFamily="34" charset="0"/>
                <a:cs typeface="Arial" panose="020B0604020202020204" pitchFamily="34" charset="0"/>
              </a:rPr>
              <a:t>Using the correct language and terms is important  - including people’s names and pronouns.</a:t>
            </a:r>
          </a:p>
          <a:p>
            <a:pPr marL="342900" indent="-342900">
              <a:spcBef>
                <a:spcPct val="0"/>
              </a:spcBef>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AU" sz="2000" dirty="0">
                <a:latin typeface="Arial" panose="020B0604020202020204" pitchFamily="34" charset="0"/>
                <a:cs typeface="Arial" panose="020B0604020202020204" pitchFamily="34" charset="0"/>
              </a:rPr>
              <a:t>Understanding intersectionality is important </a:t>
            </a:r>
          </a:p>
          <a:p>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It is OK to make a mistake  - always apologise and try again. </a:t>
            </a:r>
          </a:p>
        </p:txBody>
      </p:sp>
    </p:spTree>
    <p:custDataLst>
      <p:tags r:id="rId1"/>
    </p:custDataLst>
    <p:extLst>
      <p:ext uri="{BB962C8B-B14F-4D97-AF65-F5344CB8AC3E}">
        <p14:creationId xmlns:p14="http://schemas.microsoft.com/office/powerpoint/2010/main" val="2228207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cov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82972" y="3861048"/>
            <a:ext cx="4661028" cy="2996952"/>
          </a:xfrm>
          <a:prstGeom prst="rect">
            <a:avLst/>
          </a:prstGeom>
        </p:spPr>
      </p:pic>
      <p:sp>
        <p:nvSpPr>
          <p:cNvPr id="5" name="Content Placeholder 2">
            <a:extLst>
              <a:ext uri="{FF2B5EF4-FFF2-40B4-BE49-F238E27FC236}">
                <a16:creationId xmlns:a16="http://schemas.microsoft.com/office/drawing/2014/main" id="{75EBA538-48DF-CA44-A48C-CDBC74FE5781}"/>
              </a:ext>
            </a:extLst>
          </p:cNvPr>
          <p:cNvSpPr txBox="1">
            <a:spLocks/>
          </p:cNvSpPr>
          <p:nvPr/>
        </p:nvSpPr>
        <p:spPr>
          <a:xfrm>
            <a:off x="345791" y="1470991"/>
            <a:ext cx="6432696" cy="51015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endParaRPr lang="en-US" sz="1800" dirty="0">
              <a:latin typeface="Arial" panose="020B0604020202020204" pitchFamily="34" charset="0"/>
              <a:cs typeface="Arial" panose="020B0604020202020204" pitchFamily="34" charset="0"/>
            </a:endParaRPr>
          </a:p>
          <a:p>
            <a:pPr>
              <a:lnSpc>
                <a:spcPct val="120000"/>
              </a:lnSpc>
            </a:pPr>
            <a:r>
              <a:rPr lang="en-US" sz="1800" dirty="0">
                <a:latin typeface="Arial" panose="020B0604020202020204" pitchFamily="34" charset="0"/>
                <a:cs typeface="Arial" panose="020B0604020202020204" pitchFamily="34" charset="0"/>
              </a:rPr>
              <a:t>‘’You don’t need to agree with someone's language to mirror it’’</a:t>
            </a:r>
          </a:p>
          <a:p>
            <a:pPr marL="0" indent="0">
              <a:lnSpc>
                <a:spcPct val="120000"/>
              </a:lnSpc>
              <a:buNone/>
            </a:pPr>
            <a:endParaRPr lang="en-AU" sz="1800" i="1" dirty="0">
              <a:latin typeface="Arial"/>
              <a:cs typeface="Arial"/>
            </a:endParaRPr>
          </a:p>
          <a:p>
            <a:pPr>
              <a:lnSpc>
                <a:spcPct val="120000"/>
              </a:lnSpc>
            </a:pPr>
            <a:r>
              <a:rPr lang="en-AU" sz="1800" i="1" dirty="0">
                <a:latin typeface="Arial"/>
                <a:cs typeface="Arial"/>
              </a:rPr>
              <a:t>‘I have to choose between two different services, either ones that meet my LGBTIQ needs and identity or disability services, and I can not find services who include, respect and respond to the whole of me’.</a:t>
            </a:r>
          </a:p>
          <a:p>
            <a:pPr marL="0" indent="0">
              <a:buNone/>
            </a:pPr>
            <a:endParaRPr lang="en-US" sz="2400" i="1" dirty="0">
              <a:latin typeface="Arial"/>
              <a:cs typeface="Arial"/>
            </a:endParaRPr>
          </a:p>
          <a:p>
            <a:pPr marL="0" indent="0">
              <a:buNone/>
            </a:pPr>
            <a:r>
              <a:rPr lang="en-US" sz="1600" i="1" dirty="0">
                <a:latin typeface="Arial"/>
                <a:cs typeface="Arial"/>
              </a:rPr>
              <a:t>Quotes from </a:t>
            </a:r>
            <a:r>
              <a:rPr lang="en-US" sz="1600" i="1" dirty="0" err="1">
                <a:latin typeface="Arial"/>
                <a:cs typeface="Arial"/>
              </a:rPr>
              <a:t>CoDesign</a:t>
            </a:r>
            <a:r>
              <a:rPr lang="en-US" sz="1600" i="1" dirty="0">
                <a:latin typeface="Arial"/>
                <a:cs typeface="Arial"/>
              </a:rPr>
              <a:t> members 2019</a:t>
            </a:r>
          </a:p>
          <a:p>
            <a:pPr marL="0" indent="0">
              <a:buNone/>
            </a:pPr>
            <a:endParaRPr lang="en-US" sz="4000" i="1" dirty="0">
              <a:latin typeface="Arial"/>
              <a:cs typeface="Arial"/>
            </a:endParaRPr>
          </a:p>
        </p:txBody>
      </p:sp>
      <p:pic>
        <p:nvPicPr>
          <p:cNvPr id="6" name="Picture 5">
            <a:extLst>
              <a:ext uri="{FF2B5EF4-FFF2-40B4-BE49-F238E27FC236}">
                <a16:creationId xmlns:a16="http://schemas.microsoft.com/office/drawing/2014/main" id="{3E679BC5-038C-4D5F-AB4A-CD81CFE591DF}"/>
              </a:ext>
            </a:extLst>
          </p:cNvPr>
          <p:cNvPicPr>
            <a:picLocks noChangeAspect="1"/>
          </p:cNvPicPr>
          <p:nvPr/>
        </p:nvPicPr>
        <p:blipFill>
          <a:blip r:embed="rId5"/>
          <a:stretch>
            <a:fillRect/>
          </a:stretch>
        </p:blipFill>
        <p:spPr>
          <a:xfrm>
            <a:off x="402136" y="358085"/>
            <a:ext cx="5347972" cy="1162602"/>
          </a:xfrm>
          <a:prstGeom prst="rect">
            <a:avLst/>
          </a:prstGeom>
        </p:spPr>
      </p:pic>
    </p:spTree>
    <p:custDataLst>
      <p:tags r:id="rId1"/>
    </p:custDataLst>
    <p:extLst>
      <p:ext uri="{BB962C8B-B14F-4D97-AF65-F5344CB8AC3E}">
        <p14:creationId xmlns:p14="http://schemas.microsoft.com/office/powerpoint/2010/main" val="70638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71436E-7F56-C941-AD8E-5F93CBFF4241}"/>
              </a:ext>
            </a:extLst>
          </p:cNvPr>
          <p:cNvSpPr>
            <a:spLocks noGrp="1"/>
          </p:cNvSpPr>
          <p:nvPr>
            <p:ph idx="1"/>
          </p:nvPr>
        </p:nvSpPr>
        <p:spPr>
          <a:xfrm>
            <a:off x="339972" y="1292221"/>
            <a:ext cx="6908797" cy="4525963"/>
          </a:xfrm>
        </p:spPr>
        <p:txBody>
          <a:bodyPr>
            <a:normAutofit/>
          </a:bodyPr>
          <a:lstStyle/>
          <a:p>
            <a:pPr marL="0" indent="0">
              <a:buNone/>
            </a:pPr>
            <a:endParaRPr lang="en-AU" sz="2800" dirty="0">
              <a:latin typeface="Arial"/>
              <a:cs typeface="Arial"/>
            </a:endParaRPr>
          </a:p>
          <a:p>
            <a:pPr marL="0" indent="0">
              <a:buNone/>
            </a:pPr>
            <a:r>
              <a:rPr lang="en-AU" sz="2800" dirty="0">
                <a:latin typeface="Arial"/>
                <a:cs typeface="Arial"/>
              </a:rPr>
              <a:t>Jax Jacki Brown (They/She)</a:t>
            </a:r>
          </a:p>
          <a:p>
            <a:pPr marL="0" indent="0">
              <a:buNone/>
            </a:pPr>
            <a:r>
              <a:rPr lang="en-AU" sz="2800" dirty="0">
                <a:latin typeface="Arial"/>
                <a:cs typeface="Arial"/>
              </a:rPr>
              <a:t>Project Coordinator</a:t>
            </a:r>
          </a:p>
          <a:p>
            <a:pPr marL="0" indent="0">
              <a:buNone/>
            </a:pPr>
            <a:endParaRPr lang="en-AU" sz="2800" dirty="0">
              <a:latin typeface="Arial"/>
              <a:cs typeface="Arial"/>
            </a:endParaRPr>
          </a:p>
          <a:p>
            <a:pPr marL="0" indent="0">
              <a:buNone/>
            </a:pPr>
            <a:r>
              <a:rPr lang="en-AU" sz="2800" dirty="0">
                <a:latin typeface="Arial"/>
                <a:cs typeface="Arial"/>
              </a:rPr>
              <a:t>Jess </a:t>
            </a:r>
            <a:r>
              <a:rPr lang="en-AU" sz="2800" dirty="0" err="1">
                <a:latin typeface="Arial"/>
                <a:cs typeface="Arial"/>
              </a:rPr>
              <a:t>Mattar</a:t>
            </a:r>
            <a:r>
              <a:rPr lang="en-AU" sz="2800" dirty="0">
                <a:latin typeface="Arial"/>
                <a:cs typeface="Arial"/>
              </a:rPr>
              <a:t> (They/She)</a:t>
            </a:r>
          </a:p>
          <a:p>
            <a:pPr marL="0" indent="0">
              <a:buNone/>
            </a:pPr>
            <a:r>
              <a:rPr lang="en-AU" sz="2800" dirty="0">
                <a:latin typeface="Arial"/>
                <a:cs typeface="Arial"/>
              </a:rPr>
              <a:t>Project Researcher </a:t>
            </a:r>
          </a:p>
          <a:p>
            <a:pPr marL="0" indent="0">
              <a:buNone/>
            </a:pPr>
            <a:endParaRPr lang="en-AU" sz="2800" dirty="0">
              <a:latin typeface="Arial"/>
              <a:cs typeface="Arial"/>
            </a:endParaRPr>
          </a:p>
          <a:p>
            <a:pPr marL="0" indent="0">
              <a:buNone/>
            </a:pPr>
            <a:r>
              <a:rPr lang="en-AU" sz="2800" dirty="0">
                <a:latin typeface="Arial"/>
                <a:cs typeface="Arial"/>
              </a:rPr>
              <a:t>Thanks to our Co-design Team and DARU</a:t>
            </a:r>
          </a:p>
        </p:txBody>
      </p:sp>
      <p:sp>
        <p:nvSpPr>
          <p:cNvPr id="4" name="Rectangle 3"/>
          <p:cNvSpPr/>
          <p:nvPr/>
        </p:nvSpPr>
        <p:spPr>
          <a:xfrm>
            <a:off x="313559" y="286616"/>
            <a:ext cx="8356154" cy="628955"/>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Introducing ourselves </a:t>
            </a:r>
          </a:p>
        </p:txBody>
      </p:sp>
      <p:pic>
        <p:nvPicPr>
          <p:cNvPr id="25" name="Picture 24"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26" name="Picture 25"/>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3341610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106" y="696333"/>
            <a:ext cx="8713788" cy="3573463"/>
          </a:xfrm>
        </p:spPr>
        <p:txBody>
          <a:bodyPr>
            <a:normAutofit/>
          </a:bodyPr>
          <a:lstStyle/>
          <a:p>
            <a:br>
              <a:rPr lang="en-AU" dirty="0"/>
            </a:br>
            <a:br>
              <a:rPr lang="en-AU" dirty="0"/>
            </a:br>
            <a:br>
              <a:rPr lang="en-AU" dirty="0"/>
            </a:br>
            <a:br>
              <a:rPr lang="en-US" sz="5400" dirty="0"/>
            </a:br>
            <a:endParaRPr lang="en-US" sz="3200" dirty="0">
              <a:latin typeface="Calibri" charset="0"/>
            </a:endParaRPr>
          </a:p>
        </p:txBody>
      </p:sp>
      <p:sp>
        <p:nvSpPr>
          <p:cNvPr id="3" name="Subtitle 2"/>
          <p:cNvSpPr>
            <a:spLocks noGrp="1"/>
          </p:cNvSpPr>
          <p:nvPr>
            <p:ph type="subTitle" idx="1"/>
          </p:nvPr>
        </p:nvSpPr>
        <p:spPr>
          <a:xfrm>
            <a:off x="477078" y="2862470"/>
            <a:ext cx="8179906" cy="1074530"/>
          </a:xfrm>
        </p:spPr>
        <p:txBody>
          <a:bodyPr>
            <a:noAutofit/>
          </a:bodyPr>
          <a:lstStyle/>
          <a:p>
            <a:pPr>
              <a:lnSpc>
                <a:spcPct val="120000"/>
              </a:lnSpc>
              <a:spcBef>
                <a:spcPts val="0"/>
              </a:spcBef>
              <a:defRPr/>
            </a:pPr>
            <a:r>
              <a:rPr lang="en-US" sz="2400" b="1" dirty="0">
                <a:latin typeface="Arial"/>
                <a:cs typeface="Arial"/>
              </a:rPr>
              <a:t>3</a:t>
            </a:r>
            <a:r>
              <a:rPr lang="en-US" sz="2000" b="1" dirty="0">
                <a:latin typeface="Arial"/>
                <a:cs typeface="Arial"/>
              </a:rPr>
              <a:t>. </a:t>
            </a:r>
            <a:r>
              <a:rPr lang="en-AU" sz="2800" b="1" dirty="0">
                <a:solidFill>
                  <a:schemeClr val="tx1"/>
                </a:solidFill>
                <a:latin typeface="Arial" panose="020B0604020202020204" pitchFamily="34" charset="0"/>
                <a:cs typeface="Arial" panose="020B0604020202020204" pitchFamily="34" charset="0"/>
              </a:rPr>
              <a:t>Reflect on current practice in your disability advocacy organisation and identify areas for improvement</a:t>
            </a:r>
            <a:endParaRPr lang="en-US" sz="2800" b="1" dirty="0">
              <a:solidFill>
                <a:schemeClr val="tx1"/>
              </a:solidFill>
              <a:latin typeface="Arial"/>
              <a:cs typeface="Arial"/>
            </a:endParaRPr>
          </a:p>
          <a:p>
            <a:pPr>
              <a:lnSpc>
                <a:spcPct val="120000"/>
              </a:lnSpc>
              <a:spcBef>
                <a:spcPts val="0"/>
              </a:spcBef>
              <a:defRPr/>
            </a:pPr>
            <a:endParaRPr lang="en-US" sz="2600" dirty="0">
              <a:latin typeface="Arial"/>
              <a:cs typeface="Arial"/>
            </a:endParaRPr>
          </a:p>
        </p:txBody>
      </p:sp>
      <p:pic>
        <p:nvPicPr>
          <p:cNvPr id="12" name="Picture 11"/>
          <p:cNvPicPr>
            <a:picLocks noChangeAspect="1"/>
          </p:cNvPicPr>
          <p:nvPr/>
        </p:nvPicPr>
        <p:blipFill>
          <a:blip r:embed="rId3"/>
          <a:stretch>
            <a:fillRect/>
          </a:stretch>
        </p:blipFill>
        <p:spPr>
          <a:xfrm>
            <a:off x="402136" y="358085"/>
            <a:ext cx="5347972" cy="1162602"/>
          </a:xfrm>
          <a:prstGeom prst="rect">
            <a:avLst/>
          </a:prstGeom>
        </p:spPr>
      </p:pic>
      <p:pic>
        <p:nvPicPr>
          <p:cNvPr id="20" name="Picture 19" descr="PPT follower graphics 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4" name="Picture 3" descr="partner logo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83100" y="5400675"/>
            <a:ext cx="4096512" cy="652272"/>
          </a:xfrm>
          <a:prstGeom prst="rect">
            <a:avLst/>
          </a:prstGeom>
        </p:spPr>
      </p:pic>
    </p:spTree>
    <p:extLst>
      <p:ext uri="{BB962C8B-B14F-4D97-AF65-F5344CB8AC3E}">
        <p14:creationId xmlns:p14="http://schemas.microsoft.com/office/powerpoint/2010/main" val="552397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Group Activity</a:t>
            </a:r>
          </a:p>
        </p:txBody>
      </p:sp>
      <p:sp>
        <p:nvSpPr>
          <p:cNvPr id="7" name="Content Placeholder 2">
            <a:extLst>
              <a:ext uri="{FF2B5EF4-FFF2-40B4-BE49-F238E27FC236}">
                <a16:creationId xmlns:a16="http://schemas.microsoft.com/office/drawing/2014/main" id="{75EBA538-48DF-CA44-A48C-CDBC74FE5781}"/>
              </a:ext>
            </a:extLst>
          </p:cNvPr>
          <p:cNvSpPr txBox="1">
            <a:spLocks/>
          </p:cNvSpPr>
          <p:nvPr/>
        </p:nvSpPr>
        <p:spPr>
          <a:xfrm>
            <a:off x="448314" y="1100102"/>
            <a:ext cx="7530918" cy="30811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b="1" dirty="0">
                <a:latin typeface="Arial" panose="020B0604020202020204" pitchFamily="34" charset="0"/>
                <a:cs typeface="Arial" panose="020B0604020202020204" pitchFamily="34" charset="0"/>
              </a:rPr>
              <a:t>Scenario 1- Misgendering client </a:t>
            </a:r>
            <a:r>
              <a:rPr lang="en-AU"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You are in a meeting with another person and your client, and this person is consistently misgendering your client. They know your client’s real pronouns and gender but are not using them. Your client is visibly uncomfortable and becoming more distressed as this continues. Before the meeting, you asked your client whether or not you should say something if this happened, and they said yes.</a:t>
            </a:r>
            <a:endParaRPr lang="en-US" sz="20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You: (pick as many or as few correct answers)</a:t>
            </a:r>
            <a:endParaRPr lang="en-US" sz="1600" dirty="0">
              <a:latin typeface="Arial" panose="020B0604020202020204" pitchFamily="34" charset="0"/>
              <a:cs typeface="Arial" panose="020B0604020202020204" pitchFamily="34" charset="0"/>
            </a:endParaRPr>
          </a:p>
          <a:p>
            <a:pPr lvl="0"/>
            <a:r>
              <a:rPr lang="en-AU" sz="1600" dirty="0">
                <a:latin typeface="Arial" panose="020B0604020202020204" pitchFamily="34" charset="0"/>
                <a:cs typeface="Arial" panose="020B0604020202020204" pitchFamily="34" charset="0"/>
              </a:rPr>
              <a:t>Do nothing. If your client actually wanted to be referred to with these terms, they’d correct other people themselves.</a:t>
            </a:r>
            <a:endParaRPr lang="en-US" sz="1600" dirty="0">
              <a:latin typeface="Arial" panose="020B0604020202020204" pitchFamily="34" charset="0"/>
              <a:cs typeface="Arial" panose="020B0604020202020204" pitchFamily="34" charset="0"/>
            </a:endParaRPr>
          </a:p>
          <a:p>
            <a:pPr lvl="0"/>
            <a:r>
              <a:rPr lang="en-AU" sz="1600" dirty="0">
                <a:latin typeface="Arial" panose="020B0604020202020204" pitchFamily="34" charset="0"/>
                <a:cs typeface="Arial" panose="020B0604020202020204" pitchFamily="34" charset="0"/>
              </a:rPr>
              <a:t>Wait for them to do it again and then correct them once. </a:t>
            </a:r>
            <a:endParaRPr lang="en-US" sz="1600" dirty="0">
              <a:latin typeface="Arial" panose="020B0604020202020204" pitchFamily="34" charset="0"/>
              <a:cs typeface="Arial" panose="020B0604020202020204" pitchFamily="34" charset="0"/>
            </a:endParaRPr>
          </a:p>
          <a:p>
            <a:pPr lvl="0"/>
            <a:r>
              <a:rPr lang="en-AU" sz="1600" dirty="0">
                <a:latin typeface="Arial" panose="020B0604020202020204" pitchFamily="34" charset="0"/>
                <a:cs typeface="Arial" panose="020B0604020202020204" pitchFamily="34" charset="0"/>
              </a:rPr>
              <a:t>Correct them every time they do it.</a:t>
            </a:r>
            <a:endParaRPr lang="en-US" sz="1600" dirty="0">
              <a:latin typeface="Arial" panose="020B0604020202020204" pitchFamily="34" charset="0"/>
              <a:cs typeface="Arial" panose="020B0604020202020204" pitchFamily="34" charset="0"/>
            </a:endParaRPr>
          </a:p>
          <a:p>
            <a:pPr lvl="0"/>
            <a:r>
              <a:rPr lang="en-AU" sz="1600" dirty="0">
                <a:latin typeface="Arial" panose="020B0604020202020204" pitchFamily="34" charset="0"/>
                <a:cs typeface="Arial" panose="020B0604020202020204" pitchFamily="34" charset="0"/>
              </a:rPr>
              <a:t>Say ‘I notice that you keep misgendering my client. Please use [correct pronouns] and [correct gender].’</a:t>
            </a:r>
            <a:endParaRPr lang="en-US" sz="1600" dirty="0">
              <a:latin typeface="Arial" panose="020B0604020202020204" pitchFamily="34" charset="0"/>
              <a:cs typeface="Arial" panose="020B0604020202020204" pitchFamily="34" charset="0"/>
            </a:endParaRPr>
          </a:p>
          <a:p>
            <a:pPr lvl="0"/>
            <a:r>
              <a:rPr lang="en-AU" sz="1600" dirty="0">
                <a:latin typeface="Arial" panose="020B0604020202020204" pitchFamily="34" charset="0"/>
                <a:cs typeface="Arial" panose="020B0604020202020204" pitchFamily="34" charset="0"/>
              </a:rPr>
              <a:t>Yell at them. How dare they disrespect your client like that?</a:t>
            </a:r>
            <a:endParaRPr lang="en-US" sz="1600" dirty="0">
              <a:latin typeface="Arial" panose="020B0604020202020204" pitchFamily="34" charset="0"/>
              <a:cs typeface="Arial" panose="020B0604020202020204" pitchFamily="34" charset="0"/>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960795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Group Activity</a:t>
            </a:r>
          </a:p>
        </p:txBody>
      </p:sp>
      <p:sp>
        <p:nvSpPr>
          <p:cNvPr id="7" name="Content Placeholder 2">
            <a:extLst>
              <a:ext uri="{FF2B5EF4-FFF2-40B4-BE49-F238E27FC236}">
                <a16:creationId xmlns:a16="http://schemas.microsoft.com/office/drawing/2014/main" id="{75EBA538-48DF-CA44-A48C-CDBC74FE5781}"/>
              </a:ext>
            </a:extLst>
          </p:cNvPr>
          <p:cNvSpPr txBox="1">
            <a:spLocks/>
          </p:cNvSpPr>
          <p:nvPr/>
        </p:nvSpPr>
        <p:spPr>
          <a:xfrm>
            <a:off x="448314" y="1100102"/>
            <a:ext cx="7530918" cy="30811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800" b="1" dirty="0">
                <a:latin typeface="Arial" panose="020B0604020202020204" pitchFamily="34" charset="0"/>
                <a:cs typeface="Arial" panose="020B0604020202020204" pitchFamily="34" charset="0"/>
              </a:rPr>
              <a:t>Scenario 2- Misgendering by services </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A client has been referred to a job support provider by Centrelink. She identifies as a woman and her name is Jane. She has been living as a woman her whole life. </a:t>
            </a:r>
          </a:p>
          <a:p>
            <a:pPr marL="0" indent="0">
              <a:buNone/>
            </a:pPr>
            <a:r>
              <a:rPr lang="en-US" sz="1800" dirty="0">
                <a:latin typeface="Arial" panose="020B0604020202020204" pitchFamily="34" charset="0"/>
                <a:cs typeface="Arial" panose="020B0604020202020204" pitchFamily="34" charset="0"/>
              </a:rPr>
              <a:t>Her assigned gender at birth was male and her name given at birth was James. </a:t>
            </a:r>
          </a:p>
          <a:p>
            <a:pPr marL="0" indent="0">
              <a:buNone/>
            </a:pPr>
            <a:r>
              <a:rPr lang="en-US" sz="1800" dirty="0">
                <a:latin typeface="Arial" panose="020B0604020202020204" pitchFamily="34" charset="0"/>
                <a:cs typeface="Arial" panose="020B0604020202020204" pitchFamily="34" charset="0"/>
              </a:rPr>
              <a:t>As Centrelink do not </a:t>
            </a:r>
            <a:r>
              <a:rPr lang="en-US" sz="1800" dirty="0" err="1">
                <a:latin typeface="Arial" panose="020B0604020202020204" pitchFamily="34" charset="0"/>
                <a:cs typeface="Arial" panose="020B0604020202020204" pitchFamily="34" charset="0"/>
              </a:rPr>
              <a:t>recognise</a:t>
            </a:r>
            <a:r>
              <a:rPr lang="en-US" sz="1800" dirty="0">
                <a:latin typeface="Arial" panose="020B0604020202020204" pitchFamily="34" charset="0"/>
                <a:cs typeface="Arial" panose="020B0604020202020204" pitchFamily="34" charset="0"/>
              </a:rPr>
              <a:t> a preferred name, or the gender someone identifies with, Jane has been filed under the name of James.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This has transferred over to the job provider which claim they are unable to change it in their system. Anyone who has not met Jane yet would think they are meeting a man named James for their appointment. </a:t>
            </a:r>
          </a:p>
          <a:p>
            <a:pPr marL="0" indent="0">
              <a:buNone/>
            </a:pPr>
            <a:r>
              <a:rPr lang="en-US" sz="1800" dirty="0">
                <a:latin typeface="Arial" panose="020B0604020202020204" pitchFamily="34" charset="0"/>
                <a:cs typeface="Arial" panose="020B0604020202020204" pitchFamily="34" charset="0"/>
              </a:rPr>
              <a:t>Their systems does not have somewhere for a preferred name, title and gender, and they have not changed the name at the top of all papers referring to Jane.</a:t>
            </a:r>
          </a:p>
          <a:p>
            <a:pPr marL="0" indent="0">
              <a:buNone/>
            </a:pPr>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How do you support Jane? What changes can be put into place? </a:t>
            </a:r>
            <a:endParaRPr lang="en-US" sz="1800" dirty="0">
              <a:latin typeface="Arial" panose="020B0604020202020204" pitchFamily="34" charset="0"/>
              <a:cs typeface="Arial" panose="020B0604020202020204" pitchFamily="34" charset="0"/>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4136846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Group Activity</a:t>
            </a:r>
          </a:p>
        </p:txBody>
      </p:sp>
      <p:sp>
        <p:nvSpPr>
          <p:cNvPr id="7" name="Content Placeholder 2">
            <a:extLst>
              <a:ext uri="{FF2B5EF4-FFF2-40B4-BE49-F238E27FC236}">
                <a16:creationId xmlns:a16="http://schemas.microsoft.com/office/drawing/2014/main" id="{75EBA538-48DF-CA44-A48C-CDBC74FE5781}"/>
              </a:ext>
            </a:extLst>
          </p:cNvPr>
          <p:cNvSpPr txBox="1">
            <a:spLocks/>
          </p:cNvSpPr>
          <p:nvPr/>
        </p:nvSpPr>
        <p:spPr>
          <a:xfrm>
            <a:off x="448314" y="941616"/>
            <a:ext cx="7530918" cy="30811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800" b="1" dirty="0">
                <a:latin typeface="Arial" panose="020B0604020202020204" pitchFamily="34" charset="0"/>
                <a:cs typeface="Arial" panose="020B0604020202020204" pitchFamily="34" charset="0"/>
              </a:rPr>
              <a:t>Scenario 3- Advisory group </a:t>
            </a:r>
            <a:endParaRPr lang="en-US" sz="1800" dirty="0">
              <a:latin typeface="Arial" panose="020B0604020202020204" pitchFamily="34" charset="0"/>
              <a:cs typeface="Arial" panose="020B0604020202020204" pitchFamily="34" charset="0"/>
            </a:endParaRPr>
          </a:p>
          <a:p>
            <a:pPr marL="0" indent="0">
              <a:buNone/>
            </a:pPr>
            <a:r>
              <a:rPr lang="en-AU" sz="1800" dirty="0">
                <a:latin typeface="Arial" panose="020B0604020202020204" pitchFamily="34" charset="0"/>
                <a:cs typeface="Arial" panose="020B0604020202020204" pitchFamily="34" charset="0"/>
              </a:rPr>
              <a:t>You work at a disability advocacy organisation. Part of your job is to hold regular meetings of an advisory group of disabled people. One of the advisory group members is trans, and other group members frequently misgender them and make transphobic comments. </a:t>
            </a:r>
            <a:endParaRPr lang="en-US" sz="1800" dirty="0">
              <a:latin typeface="Arial" panose="020B0604020202020204" pitchFamily="34" charset="0"/>
              <a:cs typeface="Arial" panose="020B0604020202020204" pitchFamily="34" charset="0"/>
            </a:endParaRPr>
          </a:p>
          <a:p>
            <a:pPr marL="0" indent="0">
              <a:buNone/>
            </a:pPr>
            <a:r>
              <a:rPr lang="en-AU"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buNone/>
            </a:pPr>
            <a:r>
              <a:rPr lang="en-AU" sz="1800" dirty="0">
                <a:latin typeface="Arial" panose="020B0604020202020204" pitchFamily="34" charset="0"/>
                <a:cs typeface="Arial" panose="020B0604020202020204" pitchFamily="34" charset="0"/>
              </a:rPr>
              <a:t>Do you (select as many or as few as you think are correct): </a:t>
            </a:r>
            <a:endParaRPr lang="en-US" sz="1800" dirty="0">
              <a:latin typeface="Arial" panose="020B0604020202020204" pitchFamily="34" charset="0"/>
              <a:cs typeface="Arial" panose="020B0604020202020204" pitchFamily="34" charset="0"/>
            </a:endParaRPr>
          </a:p>
          <a:p>
            <a:pPr lvl="0" fontAlgn="base"/>
            <a:r>
              <a:rPr lang="en-AU" sz="1800" dirty="0">
                <a:latin typeface="Arial" panose="020B0604020202020204" pitchFamily="34" charset="0"/>
                <a:cs typeface="Arial" panose="020B0604020202020204" pitchFamily="34" charset="0"/>
              </a:rPr>
              <a:t>Seek out more trans people to be part of the advisory group  </a:t>
            </a:r>
            <a:endParaRPr lang="en-US" sz="1800" dirty="0">
              <a:latin typeface="Arial" panose="020B0604020202020204" pitchFamily="34" charset="0"/>
              <a:cs typeface="Arial" panose="020B0604020202020204" pitchFamily="34" charset="0"/>
            </a:endParaRPr>
          </a:p>
          <a:p>
            <a:pPr lvl="0" fontAlgn="base"/>
            <a:r>
              <a:rPr lang="en-AU" sz="1800" dirty="0">
                <a:latin typeface="Arial" panose="020B0604020202020204" pitchFamily="34" charset="0"/>
                <a:cs typeface="Arial" panose="020B0604020202020204" pitchFamily="34" charset="0"/>
              </a:rPr>
              <a:t>Tell the trans person that if these comments are distressing they can talk to a staff member and ask them to be patient because many disabled people have a harder time with pronouns</a:t>
            </a:r>
            <a:endParaRPr lang="en-US" sz="1800" dirty="0">
              <a:latin typeface="Arial" panose="020B0604020202020204" pitchFamily="34" charset="0"/>
              <a:cs typeface="Arial" panose="020B0604020202020204" pitchFamily="34" charset="0"/>
            </a:endParaRPr>
          </a:p>
          <a:p>
            <a:pPr lvl="0" fontAlgn="base"/>
            <a:r>
              <a:rPr lang="en-AU" sz="1800" dirty="0">
                <a:latin typeface="Arial" panose="020B0604020202020204" pitchFamily="34" charset="0"/>
                <a:cs typeface="Arial" panose="020B0604020202020204" pitchFamily="34" charset="0"/>
              </a:rPr>
              <a:t>Pay a disabled trans activist to run a mandatory workshop on trans rights for all staff and advisory group members</a:t>
            </a:r>
            <a:endParaRPr lang="en-US" sz="1800" dirty="0">
              <a:latin typeface="Arial" panose="020B0604020202020204" pitchFamily="34" charset="0"/>
              <a:cs typeface="Arial" panose="020B0604020202020204" pitchFamily="34" charset="0"/>
            </a:endParaRPr>
          </a:p>
          <a:p>
            <a:pPr lvl="0" fontAlgn="base"/>
            <a:r>
              <a:rPr lang="en-AU" sz="1800" dirty="0">
                <a:latin typeface="Arial" panose="020B0604020202020204" pitchFamily="34" charset="0"/>
                <a:cs typeface="Arial" panose="020B0604020202020204" pitchFamily="34" charset="0"/>
              </a:rPr>
              <a:t>Say nothing- if the trans person wanted anything to happen they would speak up, and you don't want to push them into a confrontation if they aren't ready for it</a:t>
            </a:r>
            <a:endParaRPr lang="en-US" sz="1800" dirty="0">
              <a:latin typeface="Arial" panose="020B0604020202020204" pitchFamily="34" charset="0"/>
              <a:cs typeface="Arial" panose="020B0604020202020204" pitchFamily="34" charset="0"/>
            </a:endParaRPr>
          </a:p>
          <a:p>
            <a:pPr lvl="0" fontAlgn="base"/>
            <a:r>
              <a:rPr lang="en-AU" sz="1800" dirty="0">
                <a:latin typeface="Arial" panose="020B0604020202020204" pitchFamily="34" charset="0"/>
                <a:cs typeface="Arial" panose="020B0604020202020204" pitchFamily="34" charset="0"/>
              </a:rPr>
              <a:t>Remind the advisory group of your organisation's anti-discrimination policy and explain that if members continue to make transphobic comments they'll be asked to leave </a:t>
            </a:r>
            <a:endParaRPr lang="en-US" sz="1800" dirty="0">
              <a:latin typeface="Arial" panose="020B0604020202020204" pitchFamily="34" charset="0"/>
              <a:cs typeface="Arial" panose="020B0604020202020204" pitchFamily="34" charset="0"/>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3152023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Group Activity</a:t>
            </a:r>
          </a:p>
        </p:txBody>
      </p:sp>
      <p:sp>
        <p:nvSpPr>
          <p:cNvPr id="7" name="Content Placeholder 2">
            <a:extLst>
              <a:ext uri="{FF2B5EF4-FFF2-40B4-BE49-F238E27FC236}">
                <a16:creationId xmlns:a16="http://schemas.microsoft.com/office/drawing/2014/main" id="{75EBA538-48DF-CA44-A48C-CDBC74FE5781}"/>
              </a:ext>
            </a:extLst>
          </p:cNvPr>
          <p:cNvSpPr txBox="1">
            <a:spLocks/>
          </p:cNvSpPr>
          <p:nvPr/>
        </p:nvSpPr>
        <p:spPr>
          <a:xfrm>
            <a:off x="448314" y="941616"/>
            <a:ext cx="7530918" cy="30811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400" b="1" dirty="0">
                <a:latin typeface="Arial" panose="020B0604020202020204" pitchFamily="34" charset="0"/>
                <a:cs typeface="Arial" panose="020B0604020202020204" pitchFamily="34" charset="0"/>
              </a:rPr>
              <a:t>Scenario 4- Group home </a:t>
            </a:r>
            <a:endParaRPr lang="en-US"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You are visiting John, a man living with an intellectual disability, who resides in a group home.  </a:t>
            </a:r>
            <a:endParaRPr lang="en-US"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When you ask John if he likes attending his day service, he replies that he does because “Bill is there and I loves Bill”. </a:t>
            </a:r>
            <a:endParaRPr lang="en-US"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John repeats that he loves Bill and Bill loves him.  </a:t>
            </a:r>
            <a:endParaRPr lang="en-US"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When you ask the supervisor of the group home whether John and Bill are in a relationship, the group supervisor laughs and says “I don’t think so! Those type of people don’t have relationships, especially relationships like that!”  </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r>
              <a:rPr lang="en-AU" sz="2400" b="1" dirty="0">
                <a:latin typeface="Arial" panose="020B0604020202020204" pitchFamily="34" charset="0"/>
                <a:cs typeface="Arial" panose="020B0604020202020204" pitchFamily="34" charset="0"/>
              </a:rPr>
              <a:t>What do you do? Discuss </a:t>
            </a:r>
            <a:endParaRPr lang="en-US" sz="2400" dirty="0">
              <a:latin typeface="Arial" panose="020B0604020202020204" pitchFamily="34" charset="0"/>
              <a:cs typeface="Arial" panose="020B0604020202020204" pitchFamily="34" charset="0"/>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3194524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Group Activity</a:t>
            </a:r>
          </a:p>
        </p:txBody>
      </p:sp>
      <p:sp>
        <p:nvSpPr>
          <p:cNvPr id="7" name="Content Placeholder 2">
            <a:extLst>
              <a:ext uri="{FF2B5EF4-FFF2-40B4-BE49-F238E27FC236}">
                <a16:creationId xmlns:a16="http://schemas.microsoft.com/office/drawing/2014/main" id="{75EBA538-48DF-CA44-A48C-CDBC74FE5781}"/>
              </a:ext>
            </a:extLst>
          </p:cNvPr>
          <p:cNvSpPr txBox="1">
            <a:spLocks/>
          </p:cNvSpPr>
          <p:nvPr/>
        </p:nvSpPr>
        <p:spPr>
          <a:xfrm>
            <a:off x="448314" y="941616"/>
            <a:ext cx="7530918" cy="30811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2400" b="1" dirty="0">
              <a:latin typeface="Arial" panose="020B0604020202020204" pitchFamily="34" charset="0"/>
              <a:cs typeface="Arial" panose="020B0604020202020204" pitchFamily="34" charset="0"/>
            </a:endParaRPr>
          </a:p>
          <a:p>
            <a:pPr marL="0" indent="0">
              <a:buNone/>
            </a:pPr>
            <a:r>
              <a:rPr lang="en-AU" sz="2400" b="1" dirty="0">
                <a:latin typeface="Arial" panose="020B0604020202020204" pitchFamily="34" charset="0"/>
                <a:cs typeface="Arial" panose="020B0604020202020204" pitchFamily="34" charset="0"/>
              </a:rPr>
              <a:t>Scenario 5- Carer choosing clothing </a:t>
            </a:r>
            <a:endParaRPr lang="en-US"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Fatima is living with intellectual disabilities and is getting ready to go to a family wedding.   </a:t>
            </a:r>
            <a:endParaRPr lang="en-US"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Fatima usually wears gender neutral clothing.  </a:t>
            </a:r>
            <a:endParaRPr lang="en-US"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When you arrive to visit her, you find she is very distressed because her carer is dressing her in a very frilly dress.  </a:t>
            </a:r>
            <a:endParaRPr lang="en-US"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The carer says “I know she doesn’t want to wear it, but it’s just for the photos, the family want her in a dress and she won’t really know where she is anyway.”</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r>
              <a:rPr lang="en-AU" sz="2400" b="1" dirty="0">
                <a:latin typeface="Arial" panose="020B0604020202020204" pitchFamily="34" charset="0"/>
                <a:cs typeface="Arial" panose="020B0604020202020204" pitchFamily="34" charset="0"/>
              </a:rPr>
              <a:t>What do you do? </a:t>
            </a:r>
            <a:endParaRPr lang="en-US" sz="2400" dirty="0">
              <a:latin typeface="Arial" panose="020B0604020202020204" pitchFamily="34" charset="0"/>
              <a:cs typeface="Arial" panose="020B0604020202020204" pitchFamily="34" charset="0"/>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1456390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Group Activity</a:t>
            </a:r>
          </a:p>
        </p:txBody>
      </p:sp>
      <p:sp>
        <p:nvSpPr>
          <p:cNvPr id="7" name="Content Placeholder 2">
            <a:extLst>
              <a:ext uri="{FF2B5EF4-FFF2-40B4-BE49-F238E27FC236}">
                <a16:creationId xmlns:a16="http://schemas.microsoft.com/office/drawing/2014/main" id="{75EBA538-48DF-CA44-A48C-CDBC74FE5781}"/>
              </a:ext>
            </a:extLst>
          </p:cNvPr>
          <p:cNvSpPr txBox="1">
            <a:spLocks/>
          </p:cNvSpPr>
          <p:nvPr/>
        </p:nvSpPr>
        <p:spPr>
          <a:xfrm>
            <a:off x="448314" y="941616"/>
            <a:ext cx="7530918" cy="30811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000" b="1" dirty="0">
                <a:latin typeface="Arial" panose="020B0604020202020204" pitchFamily="34" charset="0"/>
                <a:cs typeface="Arial" panose="020B0604020202020204" pitchFamily="34" charset="0"/>
              </a:rPr>
              <a:t>Scenario 6- Lack of services in rural areas </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Your client is a transgender woman with a chronic illness and a complex psychosocial disability. </a:t>
            </a:r>
          </a:p>
          <a:p>
            <a:pPr marL="0" indent="0">
              <a:buNone/>
            </a:pPr>
            <a:r>
              <a:rPr lang="en-US" sz="2000" dirty="0">
                <a:latin typeface="Arial" panose="020B0604020202020204" pitchFamily="34" charset="0"/>
                <a:cs typeface="Arial" panose="020B0604020202020204" pitchFamily="34" charset="0"/>
              </a:rPr>
              <a:t>She is unable to access medical care as the closest medical clinic that understands the medication and care she requires as a trans woman is an hour away. </a:t>
            </a:r>
          </a:p>
          <a:p>
            <a:pPr marL="0" indent="0">
              <a:buNone/>
            </a:pPr>
            <a:r>
              <a:rPr lang="en-US" sz="2000" dirty="0">
                <a:latin typeface="Arial" panose="020B0604020202020204" pitchFamily="34" charset="0"/>
                <a:cs typeface="Arial" panose="020B0604020202020204" pitchFamily="34" charset="0"/>
              </a:rPr>
              <a:t>She does not drive and is unable to take public transport. This has left her ill, socially isolated and she is unable to cope with symptoms of her illness in public. </a:t>
            </a:r>
          </a:p>
          <a:p>
            <a:pPr marL="0" indent="0">
              <a:buNone/>
            </a:pPr>
            <a:r>
              <a:rPr lang="en-US" sz="2000" dirty="0">
                <a:latin typeface="Arial" panose="020B0604020202020204" pitchFamily="34" charset="0"/>
                <a:cs typeface="Arial" panose="020B0604020202020204" pitchFamily="34" charset="0"/>
              </a:rPr>
              <a:t>Her symptoms would be treatable if she could access a trained medical professional. Ararat only has one doctor that accepts bulk billing which is important when you’re on a Disability Support Pension, however the doctor is male and your client is not comfortable visiting him. </a:t>
            </a:r>
          </a:p>
          <a:p>
            <a:pPr marL="0" indent="0">
              <a:buNone/>
            </a:pPr>
            <a:endParaRPr lang="en-US" sz="2000" dirty="0">
              <a:latin typeface="Arial" panose="020B0604020202020204" pitchFamily="34" charset="0"/>
              <a:cs typeface="Arial" panose="020B0604020202020204" pitchFamily="34" charset="0"/>
            </a:endParaRPr>
          </a:p>
          <a:p>
            <a:r>
              <a:rPr lang="en-AU" sz="2000" b="1" dirty="0">
                <a:latin typeface="Arial" panose="020B0604020202020204" pitchFamily="34" charset="0"/>
                <a:cs typeface="Arial" panose="020B0604020202020204" pitchFamily="34" charset="0"/>
              </a:rPr>
              <a:t>What do you do? </a:t>
            </a:r>
            <a:endParaRPr lang="en-US" sz="2000" dirty="0">
              <a:latin typeface="Arial" panose="020B0604020202020204" pitchFamily="34" charset="0"/>
              <a:cs typeface="Arial" panose="020B0604020202020204" pitchFamily="34" charset="0"/>
            </a:endParaRP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978230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106" y="696333"/>
            <a:ext cx="8713788" cy="3573463"/>
          </a:xfrm>
        </p:spPr>
        <p:txBody>
          <a:bodyPr>
            <a:normAutofit/>
          </a:bodyPr>
          <a:lstStyle/>
          <a:p>
            <a:br>
              <a:rPr lang="en-AU" dirty="0"/>
            </a:br>
            <a:br>
              <a:rPr lang="en-AU" dirty="0"/>
            </a:br>
            <a:br>
              <a:rPr lang="en-AU" dirty="0"/>
            </a:br>
            <a:br>
              <a:rPr lang="en-US" sz="5400" dirty="0"/>
            </a:br>
            <a:endParaRPr lang="en-US" sz="3200" dirty="0">
              <a:latin typeface="Calibri" charset="0"/>
            </a:endParaRPr>
          </a:p>
        </p:txBody>
      </p:sp>
      <p:sp>
        <p:nvSpPr>
          <p:cNvPr id="3" name="Subtitle 2"/>
          <p:cNvSpPr>
            <a:spLocks noGrp="1"/>
          </p:cNvSpPr>
          <p:nvPr>
            <p:ph type="subTitle" idx="1"/>
          </p:nvPr>
        </p:nvSpPr>
        <p:spPr>
          <a:xfrm>
            <a:off x="482047" y="2383341"/>
            <a:ext cx="8179906" cy="1074530"/>
          </a:xfrm>
        </p:spPr>
        <p:txBody>
          <a:bodyPr>
            <a:noAutofit/>
          </a:bodyPr>
          <a:lstStyle/>
          <a:p>
            <a:pPr>
              <a:lnSpc>
                <a:spcPct val="120000"/>
              </a:lnSpc>
              <a:spcBef>
                <a:spcPts val="0"/>
              </a:spcBef>
              <a:defRPr/>
            </a:pPr>
            <a:r>
              <a:rPr lang="en-US" b="1" dirty="0">
                <a:latin typeface="Arial"/>
                <a:cs typeface="Arial"/>
              </a:rPr>
              <a:t>4.</a:t>
            </a:r>
            <a:r>
              <a:rPr lang="en-AU" b="1" dirty="0">
                <a:solidFill>
                  <a:srgbClr val="FF0000"/>
                </a:solidFill>
                <a:latin typeface="Arial" panose="020B0604020202020204" pitchFamily="34" charset="0"/>
                <a:cs typeface="Arial" panose="020B0604020202020204" pitchFamily="34" charset="0"/>
              </a:rPr>
              <a:t> </a:t>
            </a:r>
            <a:r>
              <a:rPr lang="en-AU" b="1" dirty="0">
                <a:solidFill>
                  <a:schemeClr val="tx1"/>
                </a:solidFill>
                <a:latin typeface="Arial" panose="020B0604020202020204" pitchFamily="34" charset="0"/>
                <a:cs typeface="Arial" panose="020B0604020202020204" pitchFamily="34" charset="0"/>
              </a:rPr>
              <a:t>What our project thinks are important things to consider to become a more LGBTIQ+ inclusive organisation – you get to watch a video and get a </a:t>
            </a:r>
            <a:r>
              <a:rPr lang="en-AU" b="1" dirty="0" err="1">
                <a:solidFill>
                  <a:schemeClr val="tx1"/>
                </a:solidFill>
                <a:latin typeface="Arial" panose="020B0604020202020204" pitchFamily="34" charset="0"/>
                <a:cs typeface="Arial" panose="020B0604020202020204" pitchFamily="34" charset="0"/>
              </a:rPr>
              <a:t>tipsheet</a:t>
            </a:r>
            <a:r>
              <a:rPr lang="en-AU" b="1" dirty="0">
                <a:solidFill>
                  <a:schemeClr val="tx1"/>
                </a:solidFill>
                <a:latin typeface="Arial" panose="020B0604020202020204" pitchFamily="34" charset="0"/>
                <a:cs typeface="Arial" panose="020B0604020202020204" pitchFamily="34" charset="0"/>
              </a:rPr>
              <a:t>!</a:t>
            </a:r>
          </a:p>
          <a:p>
            <a:pPr>
              <a:lnSpc>
                <a:spcPct val="120000"/>
              </a:lnSpc>
              <a:spcBef>
                <a:spcPts val="0"/>
              </a:spcBef>
              <a:defRPr/>
            </a:pPr>
            <a:endParaRPr lang="en-AU" dirty="0">
              <a:latin typeface="Arial"/>
              <a:cs typeface="Arial"/>
            </a:endParaRPr>
          </a:p>
          <a:p>
            <a:pPr>
              <a:lnSpc>
                <a:spcPct val="120000"/>
              </a:lnSpc>
              <a:spcBef>
                <a:spcPts val="0"/>
              </a:spcBef>
              <a:defRPr/>
            </a:pPr>
            <a:endParaRPr lang="en-US" dirty="0">
              <a:latin typeface="Arial"/>
              <a:cs typeface="Arial"/>
            </a:endParaRPr>
          </a:p>
          <a:p>
            <a:pPr>
              <a:lnSpc>
                <a:spcPct val="120000"/>
              </a:lnSpc>
              <a:spcBef>
                <a:spcPts val="0"/>
              </a:spcBef>
              <a:defRPr/>
            </a:pPr>
            <a:endParaRPr lang="en-US" dirty="0">
              <a:latin typeface="Arial"/>
              <a:cs typeface="Arial"/>
            </a:endParaRPr>
          </a:p>
        </p:txBody>
      </p:sp>
      <p:pic>
        <p:nvPicPr>
          <p:cNvPr id="12" name="Picture 11"/>
          <p:cNvPicPr>
            <a:picLocks noChangeAspect="1"/>
          </p:cNvPicPr>
          <p:nvPr/>
        </p:nvPicPr>
        <p:blipFill>
          <a:blip r:embed="rId3"/>
          <a:stretch>
            <a:fillRect/>
          </a:stretch>
        </p:blipFill>
        <p:spPr>
          <a:xfrm>
            <a:off x="402136" y="358085"/>
            <a:ext cx="5347972" cy="1162602"/>
          </a:xfrm>
          <a:prstGeom prst="rect">
            <a:avLst/>
          </a:prstGeom>
        </p:spPr>
      </p:pic>
      <p:pic>
        <p:nvPicPr>
          <p:cNvPr id="20" name="Picture 19" descr="PPT follower graphics 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4" name="Picture 3" descr="partner logo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83100" y="5400675"/>
            <a:ext cx="4096512" cy="652272"/>
          </a:xfrm>
          <a:prstGeom prst="rect">
            <a:avLst/>
          </a:prstGeom>
        </p:spPr>
      </p:pic>
    </p:spTree>
    <p:extLst>
      <p:ext uri="{BB962C8B-B14F-4D97-AF65-F5344CB8AC3E}">
        <p14:creationId xmlns:p14="http://schemas.microsoft.com/office/powerpoint/2010/main" val="789606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28955"/>
          </a:xfrm>
          <a:prstGeom prst="rect">
            <a:avLst/>
          </a:prstGeom>
        </p:spPr>
        <p:txBody>
          <a:bodyPr wrap="square">
            <a:spAutoFit/>
          </a:bodyPr>
          <a:lstStyle/>
          <a:p>
            <a:pPr lvl="0">
              <a:lnSpc>
                <a:spcPct val="120000"/>
              </a:lnSpc>
              <a:defRPr/>
            </a:pPr>
            <a:r>
              <a:rPr lang="en-AU" sz="3200" b="1" dirty="0">
                <a:latin typeface="Arial"/>
                <a:cs typeface="Arial"/>
              </a:rPr>
              <a:t>We try to model good LGBITQ+ inclusion </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AU" sz="2800" dirty="0">
              <a:latin typeface="Arial"/>
              <a:cs typeface="Arial"/>
            </a:endParaRPr>
          </a:p>
        </p:txBody>
      </p:sp>
      <p:pic>
        <p:nvPicPr>
          <p:cNvPr id="9" name="Picture 8" descr="PPT follower graphic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4"/>
          <a:stretch>
            <a:fillRect/>
          </a:stretch>
        </p:blipFill>
        <p:spPr>
          <a:xfrm>
            <a:off x="6391275" y="6476999"/>
            <a:ext cx="2562469" cy="193675"/>
          </a:xfrm>
          <a:prstGeom prst="rect">
            <a:avLst/>
          </a:prstGeom>
        </p:spPr>
      </p:pic>
      <p:sp>
        <p:nvSpPr>
          <p:cNvPr id="3" name="TextBox 2">
            <a:extLst>
              <a:ext uri="{FF2B5EF4-FFF2-40B4-BE49-F238E27FC236}">
                <a16:creationId xmlns:a16="http://schemas.microsoft.com/office/drawing/2014/main" id="{96C6C76F-31B6-704D-9FCC-A4D681AA7FB9}"/>
              </a:ext>
            </a:extLst>
          </p:cNvPr>
          <p:cNvSpPr txBox="1"/>
          <p:nvPr/>
        </p:nvSpPr>
        <p:spPr>
          <a:xfrm>
            <a:off x="477078" y="1210300"/>
            <a:ext cx="7295322"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Employed Project Coordinators who have lived experiences of being LGBTIQ and people with disabilities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Developed a Co-design team with a mix of people from our target communities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Always use pronouns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Use a venue that has a ramp, large doorways and gender-neutral toilets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Survey participants on their access, dietary needs and how they are feeling about the meetings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 cab charges and reimburse Uber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Reimburse volunteers $100 per meeting.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And we could do a lot more…</a:t>
            </a:r>
          </a:p>
        </p:txBody>
      </p:sp>
    </p:spTree>
    <p:extLst>
      <p:ext uri="{BB962C8B-B14F-4D97-AF65-F5344CB8AC3E}">
        <p14:creationId xmlns:p14="http://schemas.microsoft.com/office/powerpoint/2010/main" val="1525961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cover graphic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82972" y="3861048"/>
            <a:ext cx="4661028" cy="2996952"/>
          </a:xfrm>
          <a:prstGeom prst="rect">
            <a:avLst/>
          </a:prstGeom>
        </p:spPr>
      </p:pic>
      <p:sp>
        <p:nvSpPr>
          <p:cNvPr id="5"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5826339"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US" sz="4000" dirty="0">
              <a:latin typeface="Arial"/>
              <a:cs typeface="Arial"/>
            </a:endParaRPr>
          </a:p>
        </p:txBody>
      </p:sp>
      <p:sp>
        <p:nvSpPr>
          <p:cNvPr id="2" name="Rectangle 1">
            <a:extLst>
              <a:ext uri="{FF2B5EF4-FFF2-40B4-BE49-F238E27FC236}">
                <a16:creationId xmlns:a16="http://schemas.microsoft.com/office/drawing/2014/main" id="{71777CF4-815B-5144-B868-536ED88562DD}"/>
              </a:ext>
            </a:extLst>
          </p:cNvPr>
          <p:cNvSpPr/>
          <p:nvPr/>
        </p:nvSpPr>
        <p:spPr>
          <a:xfrm>
            <a:off x="477079" y="1530626"/>
            <a:ext cx="6380921" cy="5158592"/>
          </a:xfrm>
          <a:prstGeom prst="rect">
            <a:avLst/>
          </a:prstGeom>
        </p:spPr>
        <p:txBody>
          <a:bodyPr wrap="square">
            <a:spAutoFit/>
          </a:bodyPr>
          <a:lstStyle/>
          <a:p>
            <a:pPr>
              <a:lnSpc>
                <a:spcPct val="120000"/>
              </a:lnSpc>
            </a:pPr>
            <a:r>
              <a:rPr lang="en-AU" sz="2400" i="1" dirty="0">
                <a:latin typeface="Arial"/>
                <a:cs typeface="Arial"/>
              </a:rPr>
              <a:t>‘</a:t>
            </a:r>
            <a:r>
              <a:rPr lang="en-AU" i="1" dirty="0">
                <a:latin typeface="Arial"/>
                <a:cs typeface="Arial"/>
              </a:rPr>
              <a:t>Accessibility isn’t an optional extra’.</a:t>
            </a:r>
          </a:p>
          <a:p>
            <a:pPr>
              <a:lnSpc>
                <a:spcPct val="120000"/>
              </a:lnSpc>
            </a:pPr>
            <a:endParaRPr lang="en-AU" i="1" dirty="0">
              <a:latin typeface="Arial"/>
              <a:cs typeface="Arial"/>
            </a:endParaRPr>
          </a:p>
          <a:p>
            <a:pPr>
              <a:lnSpc>
                <a:spcPct val="120000"/>
              </a:lnSpc>
            </a:pPr>
            <a:r>
              <a:rPr lang="en-AU" i="1" dirty="0">
                <a:latin typeface="Arial"/>
                <a:cs typeface="Arial"/>
              </a:rPr>
              <a:t>‘If you don't have people with disabilities accessing your service that is not because they don't want to engage with it, it’s because they are encountering access barriers’.</a:t>
            </a:r>
          </a:p>
          <a:p>
            <a:pPr>
              <a:lnSpc>
                <a:spcPct val="120000"/>
              </a:lnSpc>
            </a:pPr>
            <a:endParaRPr lang="en-AU" i="1" dirty="0">
              <a:latin typeface="Arial"/>
              <a:cs typeface="Arial"/>
            </a:endParaRPr>
          </a:p>
          <a:p>
            <a:pPr>
              <a:lnSpc>
                <a:spcPct val="120000"/>
              </a:lnSpc>
            </a:pPr>
            <a:r>
              <a:rPr lang="en-AU" i="1" dirty="0">
                <a:latin typeface="Arial"/>
                <a:cs typeface="Arial"/>
              </a:rPr>
              <a:t>‘I have to choose between two different services, either ones that meet my LGBTIQ needs and identity or disability services, and I can not find services who include, respect and respond to the whole of me’.</a:t>
            </a:r>
          </a:p>
          <a:p>
            <a:pPr>
              <a:lnSpc>
                <a:spcPct val="120000"/>
              </a:lnSpc>
            </a:pPr>
            <a:endParaRPr lang="en-AU" i="1" dirty="0">
              <a:latin typeface="Arial"/>
              <a:cs typeface="Arial"/>
            </a:endParaRPr>
          </a:p>
          <a:p>
            <a:pPr>
              <a:lnSpc>
                <a:spcPct val="120000"/>
              </a:lnSpc>
            </a:pPr>
            <a:endParaRPr lang="en-AU" i="1" dirty="0">
              <a:latin typeface="Arial"/>
              <a:cs typeface="Arial"/>
            </a:endParaRPr>
          </a:p>
          <a:p>
            <a:pPr>
              <a:lnSpc>
                <a:spcPct val="120000"/>
              </a:lnSpc>
            </a:pPr>
            <a:endParaRPr lang="en-AU" i="1" dirty="0">
              <a:latin typeface="Arial"/>
              <a:cs typeface="Arial"/>
            </a:endParaRPr>
          </a:p>
          <a:p>
            <a:pPr>
              <a:lnSpc>
                <a:spcPct val="120000"/>
              </a:lnSpc>
            </a:pPr>
            <a:r>
              <a:rPr lang="en-US" i="1" dirty="0">
                <a:latin typeface="Arial"/>
                <a:cs typeface="Arial"/>
              </a:rPr>
              <a:t>Quotes from </a:t>
            </a:r>
            <a:r>
              <a:rPr lang="en-US" i="1" dirty="0" err="1">
                <a:latin typeface="Arial"/>
                <a:cs typeface="Arial"/>
              </a:rPr>
              <a:t>CoDesign</a:t>
            </a:r>
            <a:r>
              <a:rPr lang="en-US" i="1" dirty="0">
                <a:latin typeface="Arial"/>
                <a:cs typeface="Arial"/>
              </a:rPr>
              <a:t> members 2019</a:t>
            </a:r>
          </a:p>
          <a:p>
            <a:pPr>
              <a:lnSpc>
                <a:spcPct val="120000"/>
              </a:lnSpc>
            </a:pPr>
            <a:r>
              <a:rPr lang="en-AU" i="1" dirty="0">
                <a:latin typeface="Arial"/>
                <a:cs typeface="Arial"/>
              </a:rPr>
              <a:t> </a:t>
            </a:r>
            <a:endParaRPr lang="en-US" i="1" dirty="0">
              <a:latin typeface="Arial"/>
              <a:cs typeface="Arial"/>
            </a:endParaRPr>
          </a:p>
        </p:txBody>
      </p:sp>
      <p:sp>
        <p:nvSpPr>
          <p:cNvPr id="6" name="TextBox 5">
            <a:extLst>
              <a:ext uri="{FF2B5EF4-FFF2-40B4-BE49-F238E27FC236}">
                <a16:creationId xmlns:a16="http://schemas.microsoft.com/office/drawing/2014/main" id="{0385B672-C475-7B41-A8B4-E5FAD9B009C8}"/>
              </a:ext>
            </a:extLst>
          </p:cNvPr>
          <p:cNvSpPr txBox="1"/>
          <p:nvPr/>
        </p:nvSpPr>
        <p:spPr>
          <a:xfrm>
            <a:off x="477079" y="448451"/>
            <a:ext cx="3896563" cy="584775"/>
          </a:xfrm>
          <a:prstGeom prst="rect">
            <a:avLst/>
          </a:prstGeom>
          <a:noFill/>
        </p:spPr>
        <p:txBody>
          <a:bodyPr wrap="square" rtlCol="0">
            <a:spAutoFit/>
          </a:bodyPr>
          <a:lstStyle/>
          <a:p>
            <a:r>
              <a:rPr lang="en-US" sz="3200" b="1" dirty="0">
                <a:latin typeface="Arial"/>
                <a:cs typeface="Arial"/>
              </a:rPr>
              <a:t>In summary…</a:t>
            </a:r>
          </a:p>
        </p:txBody>
      </p:sp>
    </p:spTree>
    <p:extLst>
      <p:ext uri="{BB962C8B-B14F-4D97-AF65-F5344CB8AC3E}">
        <p14:creationId xmlns:p14="http://schemas.microsoft.com/office/powerpoint/2010/main" val="101757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EBA538-48DF-CA44-A48C-CDBC74FE5781}"/>
              </a:ext>
            </a:extLst>
          </p:cNvPr>
          <p:cNvSpPr>
            <a:spLocks noGrp="1"/>
          </p:cNvSpPr>
          <p:nvPr>
            <p:ph idx="1"/>
          </p:nvPr>
        </p:nvSpPr>
        <p:spPr>
          <a:xfrm>
            <a:off x="345791" y="1210300"/>
            <a:ext cx="7530918" cy="5362240"/>
          </a:xfrm>
        </p:spPr>
        <p:txBody>
          <a:bodyPr>
            <a:noAutofit/>
          </a:bodyPr>
          <a:lstStyle/>
          <a:p>
            <a:pPr>
              <a:lnSpc>
                <a:spcPct val="120000"/>
              </a:lnSpc>
              <a:spcBef>
                <a:spcPts val="0"/>
              </a:spcBef>
            </a:pPr>
            <a:r>
              <a:rPr lang="en-US" sz="2400" dirty="0">
                <a:latin typeface="Arial"/>
                <a:cs typeface="Arial"/>
              </a:rPr>
              <a:t>Be aware how we share</a:t>
            </a:r>
          </a:p>
          <a:p>
            <a:pPr>
              <a:lnSpc>
                <a:spcPct val="120000"/>
              </a:lnSpc>
              <a:spcBef>
                <a:spcPts val="0"/>
              </a:spcBef>
            </a:pPr>
            <a:r>
              <a:rPr lang="en-US" sz="2400" dirty="0">
                <a:latin typeface="Arial"/>
                <a:cs typeface="Arial"/>
              </a:rPr>
              <a:t>Be respectful and non-judgmental</a:t>
            </a:r>
          </a:p>
          <a:p>
            <a:pPr>
              <a:lnSpc>
                <a:spcPct val="120000"/>
              </a:lnSpc>
              <a:spcBef>
                <a:spcPts val="0"/>
              </a:spcBef>
            </a:pPr>
            <a:r>
              <a:rPr lang="en-US" sz="2400" dirty="0">
                <a:latin typeface="Arial"/>
                <a:cs typeface="Arial"/>
              </a:rPr>
              <a:t>Change names or de-identify people when you share a story</a:t>
            </a:r>
          </a:p>
          <a:p>
            <a:pPr>
              <a:lnSpc>
                <a:spcPct val="120000"/>
              </a:lnSpc>
              <a:spcBef>
                <a:spcPts val="0"/>
              </a:spcBef>
            </a:pPr>
            <a:r>
              <a:rPr lang="en-US" sz="2400" dirty="0">
                <a:latin typeface="Arial"/>
                <a:cs typeface="Arial"/>
              </a:rPr>
              <a:t>Think about what you are saying before you say it – it might be something you can ask one of us about afterwards or in the break. </a:t>
            </a:r>
          </a:p>
          <a:p>
            <a:pPr>
              <a:lnSpc>
                <a:spcPct val="120000"/>
              </a:lnSpc>
              <a:spcBef>
                <a:spcPts val="0"/>
              </a:spcBef>
            </a:pPr>
            <a:r>
              <a:rPr lang="en-US" sz="2400" dirty="0">
                <a:latin typeface="Arial"/>
                <a:cs typeface="Arial"/>
              </a:rPr>
              <a:t>Words and terms are important – when we make a mistake we will </a:t>
            </a:r>
            <a:r>
              <a:rPr lang="en-US" sz="2400" dirty="0" err="1">
                <a:latin typeface="Arial"/>
                <a:cs typeface="Arial"/>
              </a:rPr>
              <a:t>apologise</a:t>
            </a:r>
            <a:r>
              <a:rPr lang="en-US" sz="2400" dirty="0">
                <a:latin typeface="Arial"/>
                <a:cs typeface="Arial"/>
              </a:rPr>
              <a:t> and correct it.</a:t>
            </a:r>
          </a:p>
        </p:txBody>
      </p:sp>
      <p:sp>
        <p:nvSpPr>
          <p:cNvPr id="4" name="Rectangle 3"/>
          <p:cNvSpPr/>
          <p:nvPr/>
        </p:nvSpPr>
        <p:spPr>
          <a:xfrm>
            <a:off x="313559" y="286616"/>
            <a:ext cx="8356154" cy="628955"/>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Safety messages</a:t>
            </a: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3900630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1810817"/>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lang="en-AU" sz="3200" b="1" dirty="0">
                <a:latin typeface="Arial"/>
                <a:cs typeface="Arial"/>
              </a:rPr>
              <a:t>LGBTIQ+ 101 </a:t>
            </a:r>
            <a:r>
              <a:rPr kumimoji="0" lang="en-AU" sz="3200" b="1" u="none" strike="noStrike" kern="1200" cap="none" spc="0" normalizeH="0" baseline="0" noProof="0" dirty="0">
                <a:ln>
                  <a:noFill/>
                </a:ln>
                <a:effectLst/>
                <a:uLnTx/>
                <a:uFillTx/>
                <a:latin typeface="Arial"/>
                <a:ea typeface="+mn-ea"/>
                <a:cs typeface="Arial"/>
              </a:rPr>
              <a:t>Video</a:t>
            </a:r>
          </a:p>
          <a:p>
            <a:pPr marL="0" marR="0" lvl="0" indent="0" defTabSz="914400" rtl="0" eaLnBrk="1" fontAlgn="auto" latinLnBrk="0" hangingPunct="1">
              <a:lnSpc>
                <a:spcPct val="120000"/>
              </a:lnSpc>
              <a:spcBef>
                <a:spcPts val="0"/>
              </a:spcBef>
              <a:spcAft>
                <a:spcPts val="0"/>
              </a:spcAft>
              <a:buClrTx/>
              <a:buSzTx/>
              <a:buFontTx/>
              <a:buNone/>
              <a:tabLst/>
              <a:defRPr/>
            </a:pPr>
            <a:endParaRPr lang="en-AU" sz="3200" b="1" dirty="0">
              <a:latin typeface="Arial"/>
              <a:cs typeface="Arial"/>
            </a:endParaRPr>
          </a:p>
          <a:p>
            <a:pPr marL="0" marR="0" lvl="0" indent="0" defTabSz="914400" rtl="0" eaLnBrk="1" fontAlgn="auto" latinLnBrk="0" hangingPunct="1">
              <a:lnSpc>
                <a:spcPct val="120000"/>
              </a:lnSpc>
              <a:spcBef>
                <a:spcPts val="0"/>
              </a:spcBef>
              <a:spcAft>
                <a:spcPts val="0"/>
              </a:spcAft>
              <a:buClrTx/>
              <a:buSzTx/>
              <a:buFontTx/>
              <a:buNone/>
              <a:tabLst/>
              <a:defRPr/>
            </a:pPr>
            <a:endParaRPr kumimoji="0" lang="en-AU" sz="3200" b="1" u="none" strike="noStrike" kern="1200" cap="none" spc="0" normalizeH="0" baseline="0" noProof="0" dirty="0">
              <a:ln>
                <a:noFill/>
              </a:ln>
              <a:effectLst/>
              <a:uLnTx/>
              <a:uFillTx/>
              <a:latin typeface="Arial"/>
              <a:ea typeface="+mn-ea"/>
              <a:cs typeface="Arial"/>
            </a:endParaRP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6045484" cy="13838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AU" sz="2800" dirty="0">
              <a:latin typeface="Arial"/>
              <a:cs typeface="Arial"/>
            </a:endParaRPr>
          </a:p>
          <a:p>
            <a:pPr marL="0" indent="0">
              <a:lnSpc>
                <a:spcPct val="120000"/>
              </a:lnSpc>
              <a:spcBef>
                <a:spcPts val="0"/>
              </a:spcBef>
              <a:buNone/>
            </a:pPr>
            <a:endParaRPr lang="en-AU" sz="2800" dirty="0">
              <a:latin typeface="Arial"/>
              <a:cs typeface="Arial"/>
            </a:endParaRPr>
          </a:p>
          <a:p>
            <a:pPr marL="0" indent="0">
              <a:lnSpc>
                <a:spcPct val="120000"/>
              </a:lnSpc>
              <a:spcBef>
                <a:spcPts val="0"/>
              </a:spcBef>
              <a:buNone/>
            </a:pPr>
            <a:r>
              <a:rPr lang="en-AU" sz="2800" dirty="0">
                <a:latin typeface="Arial"/>
                <a:cs typeface="Arial"/>
              </a:rPr>
              <a:t> </a:t>
            </a:r>
            <a:endParaRPr lang="en-US" sz="2800" dirty="0">
              <a:latin typeface="Arial"/>
              <a:cs typeface="Arial"/>
            </a:endParaRPr>
          </a:p>
        </p:txBody>
      </p:sp>
      <p:pic>
        <p:nvPicPr>
          <p:cNvPr id="9" name="Picture 8" descr="PPT follower graphic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4"/>
          <a:stretch>
            <a:fillRect/>
          </a:stretch>
        </p:blipFill>
        <p:spPr>
          <a:xfrm>
            <a:off x="6391275" y="6476999"/>
            <a:ext cx="2562469" cy="193675"/>
          </a:xfrm>
          <a:prstGeom prst="rect">
            <a:avLst/>
          </a:prstGeom>
        </p:spPr>
      </p:pic>
    </p:spTree>
    <p:extLst>
      <p:ext uri="{BB962C8B-B14F-4D97-AF65-F5344CB8AC3E}">
        <p14:creationId xmlns:p14="http://schemas.microsoft.com/office/powerpoint/2010/main" val="2351682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cov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82972" y="3861048"/>
            <a:ext cx="4661028" cy="2996952"/>
          </a:xfrm>
          <a:prstGeom prst="rect">
            <a:avLst/>
          </a:prstGeom>
        </p:spPr>
      </p:pic>
      <p:sp>
        <p:nvSpPr>
          <p:cNvPr id="5"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168192"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4000" dirty="0">
                <a:latin typeface="Arial"/>
                <a:cs typeface="Arial"/>
              </a:rPr>
              <a:t>What is one thing you will take away with you today?</a:t>
            </a:r>
          </a:p>
        </p:txBody>
      </p:sp>
    </p:spTree>
    <p:custDataLst>
      <p:tags r:id="rId1"/>
    </p:custDataLst>
    <p:extLst>
      <p:ext uri="{BB962C8B-B14F-4D97-AF65-F5344CB8AC3E}">
        <p14:creationId xmlns:p14="http://schemas.microsoft.com/office/powerpoint/2010/main" val="3767474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37193" y="1417638"/>
            <a:ext cx="7260088" cy="4525963"/>
          </a:xfrm>
        </p:spPr>
        <p:txBody>
          <a:bodyPr>
            <a:normAutofit/>
          </a:bodyPr>
          <a:lstStyle/>
          <a:p>
            <a:pPr marL="0" indent="0">
              <a:lnSpc>
                <a:spcPct val="120000"/>
              </a:lnSpc>
              <a:spcBef>
                <a:spcPts val="0"/>
              </a:spcBef>
              <a:spcAft>
                <a:spcPts val="3600"/>
              </a:spcAft>
              <a:buNone/>
            </a:pPr>
            <a:r>
              <a:rPr lang="en-US" dirty="0" err="1">
                <a:latin typeface="Arial"/>
                <a:cs typeface="Arial"/>
              </a:rPr>
              <a:t>jaxjacki.brown@ds.org.au</a:t>
            </a:r>
            <a:r>
              <a:rPr lang="en-US" dirty="0">
                <a:latin typeface="Arial"/>
                <a:cs typeface="Arial"/>
              </a:rPr>
              <a:t> </a:t>
            </a:r>
          </a:p>
          <a:p>
            <a:pPr marL="0" indent="0">
              <a:lnSpc>
                <a:spcPct val="120000"/>
              </a:lnSpc>
              <a:spcBef>
                <a:spcPts val="0"/>
              </a:spcBef>
              <a:spcAft>
                <a:spcPts val="3600"/>
              </a:spcAft>
              <a:buNone/>
            </a:pPr>
            <a:r>
              <a:rPr lang="en-US" dirty="0" err="1">
                <a:latin typeface="Arial"/>
                <a:cs typeface="Arial"/>
              </a:rPr>
              <a:t>jess.mattar@ds.org.au</a:t>
            </a:r>
            <a:endParaRPr lang="en-US" dirty="0">
              <a:latin typeface="Arial"/>
              <a:cs typeface="Arial"/>
            </a:endParaRPr>
          </a:p>
          <a:p>
            <a:pPr marL="0" indent="0">
              <a:lnSpc>
                <a:spcPct val="120000"/>
              </a:lnSpc>
              <a:spcBef>
                <a:spcPts val="0"/>
              </a:spcBef>
              <a:spcAft>
                <a:spcPts val="3600"/>
              </a:spcAft>
              <a:buNone/>
            </a:pPr>
            <a:endParaRPr lang="en-US" dirty="0">
              <a:latin typeface="Arial"/>
              <a:cs typeface="Arial"/>
            </a:endParaRPr>
          </a:p>
        </p:txBody>
      </p:sp>
      <p:pic>
        <p:nvPicPr>
          <p:cNvPr id="11" name="Picture 10" descr="PPT follower graphics 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12" name="Picture 11"/>
          <p:cNvPicPr>
            <a:picLocks noChangeAspect="1"/>
          </p:cNvPicPr>
          <p:nvPr/>
        </p:nvPicPr>
        <p:blipFill>
          <a:blip r:embed="rId5"/>
          <a:stretch>
            <a:fillRect/>
          </a:stretch>
        </p:blipFill>
        <p:spPr>
          <a:xfrm>
            <a:off x="6391275" y="6476999"/>
            <a:ext cx="2562469" cy="193675"/>
          </a:xfrm>
          <a:prstGeom prst="rect">
            <a:avLst/>
          </a:prstGeom>
        </p:spPr>
      </p:pic>
      <p:pic>
        <p:nvPicPr>
          <p:cNvPr id="3" name="Picture 2" descr="envelop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7200" y="1638300"/>
            <a:ext cx="670560" cy="408432"/>
          </a:xfrm>
          <a:prstGeom prst="rect">
            <a:avLst/>
          </a:prstGeom>
        </p:spPr>
      </p:pic>
      <p:pic>
        <p:nvPicPr>
          <p:cNvPr id="9" name="Picture 8" descr="envelop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7200" y="2654300"/>
            <a:ext cx="670560" cy="408432"/>
          </a:xfrm>
          <a:prstGeom prst="rect">
            <a:avLst/>
          </a:prstGeom>
        </p:spPr>
      </p:pic>
    </p:spTree>
    <p:custDataLst>
      <p:tags r:id="rId1"/>
    </p:custDataLst>
    <p:extLst>
      <p:ext uri="{BB962C8B-B14F-4D97-AF65-F5344CB8AC3E}">
        <p14:creationId xmlns:p14="http://schemas.microsoft.com/office/powerpoint/2010/main" val="1171993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106" y="696333"/>
            <a:ext cx="8713788" cy="3573463"/>
          </a:xfrm>
        </p:spPr>
        <p:txBody>
          <a:bodyPr>
            <a:normAutofit/>
          </a:bodyPr>
          <a:lstStyle/>
          <a:p>
            <a:br>
              <a:rPr lang="en-AU" dirty="0"/>
            </a:br>
            <a:br>
              <a:rPr lang="en-AU" dirty="0"/>
            </a:br>
            <a:br>
              <a:rPr lang="en-AU" dirty="0"/>
            </a:br>
            <a:br>
              <a:rPr lang="en-US" sz="5400" dirty="0"/>
            </a:br>
            <a:endParaRPr lang="en-US" sz="3200" dirty="0">
              <a:latin typeface="Calibri" charset="0"/>
            </a:endParaRPr>
          </a:p>
        </p:txBody>
      </p:sp>
      <p:pic>
        <p:nvPicPr>
          <p:cNvPr id="15" name="Picture 14" descr="PPT follower graphics 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3" name="Picture 2" descr="partner logos lockup.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14600" y="2019300"/>
            <a:ext cx="4096512" cy="2054352"/>
          </a:xfrm>
          <a:prstGeom prst="rect">
            <a:avLst/>
          </a:prstGeom>
        </p:spPr>
      </p:pic>
    </p:spTree>
    <p:custDataLst>
      <p:tags r:id="rId1"/>
    </p:custDataLst>
    <p:extLst>
      <p:ext uri="{BB962C8B-B14F-4D97-AF65-F5344CB8AC3E}">
        <p14:creationId xmlns:p14="http://schemas.microsoft.com/office/powerpoint/2010/main" val="5971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EBA538-48DF-CA44-A48C-CDBC74FE5781}"/>
              </a:ext>
            </a:extLst>
          </p:cNvPr>
          <p:cNvSpPr>
            <a:spLocks noGrp="1"/>
          </p:cNvSpPr>
          <p:nvPr>
            <p:ph idx="1"/>
          </p:nvPr>
        </p:nvSpPr>
        <p:spPr>
          <a:xfrm>
            <a:off x="345791" y="1210300"/>
            <a:ext cx="7530918" cy="5362240"/>
          </a:xfrm>
        </p:spPr>
        <p:txBody>
          <a:bodyPr>
            <a:noAutofit/>
          </a:bodyPr>
          <a:lstStyle/>
          <a:p>
            <a:pPr>
              <a:lnSpc>
                <a:spcPct val="120000"/>
              </a:lnSpc>
              <a:spcBef>
                <a:spcPts val="0"/>
              </a:spcBef>
            </a:pPr>
            <a:r>
              <a:rPr lang="en-US" sz="2400" dirty="0">
                <a:latin typeface="Arial"/>
                <a:cs typeface="Arial"/>
              </a:rPr>
              <a:t>We have 1 hour to present to you some of our project work so far.</a:t>
            </a:r>
          </a:p>
          <a:p>
            <a:pPr>
              <a:lnSpc>
                <a:spcPct val="120000"/>
              </a:lnSpc>
              <a:spcBef>
                <a:spcPts val="0"/>
              </a:spcBef>
            </a:pPr>
            <a:r>
              <a:rPr lang="en-US" sz="2400" dirty="0">
                <a:latin typeface="Arial"/>
                <a:cs typeface="Arial"/>
              </a:rPr>
              <a:t>We aim to leave time for discussion at different points during the workshop.</a:t>
            </a:r>
          </a:p>
          <a:p>
            <a:pPr>
              <a:lnSpc>
                <a:spcPct val="120000"/>
              </a:lnSpc>
              <a:spcBef>
                <a:spcPts val="0"/>
              </a:spcBef>
            </a:pPr>
            <a:endParaRPr lang="en-US" sz="2400" dirty="0">
              <a:latin typeface="Arial"/>
              <a:cs typeface="Arial"/>
            </a:endParaRPr>
          </a:p>
          <a:p>
            <a:pPr marL="0" indent="0">
              <a:lnSpc>
                <a:spcPct val="120000"/>
              </a:lnSpc>
              <a:spcBef>
                <a:spcPts val="0"/>
              </a:spcBef>
              <a:buNone/>
            </a:pPr>
            <a:r>
              <a:rPr lang="en-US" sz="1600" dirty="0">
                <a:latin typeface="Arial" panose="020B0604020202020204" pitchFamily="34" charset="0"/>
                <a:cs typeface="Arial" panose="020B0604020202020204" pitchFamily="34" charset="0"/>
              </a:rPr>
              <a:t>At the end of the workshop you will leave with:</a:t>
            </a:r>
          </a:p>
          <a:p>
            <a:pPr marL="457200" indent="-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An overview of the project, who is involved and the planned outcomes between now and June 2020.</a:t>
            </a:r>
          </a:p>
          <a:p>
            <a:pPr marL="457200" indent="-457200">
              <a:lnSpc>
                <a:spcPct val="120000"/>
              </a:lnSpc>
              <a:spcBef>
                <a:spcPts val="0"/>
              </a:spcBef>
              <a:buFont typeface="+mj-lt"/>
              <a:buAutoNum type="arabicPeriod"/>
            </a:pPr>
            <a:r>
              <a:rPr lang="en-AU" sz="1600" dirty="0">
                <a:latin typeface="Arial" panose="020B0604020202020204" pitchFamily="34" charset="0"/>
                <a:cs typeface="Arial" panose="020B0604020202020204" pitchFamily="34" charset="0"/>
              </a:rPr>
              <a:t>A comprehensive understanding of the terms and language used within the LGBTIQ+ communities including of the terms sex, gender and sexuality.</a:t>
            </a:r>
          </a:p>
          <a:p>
            <a:pPr marL="457200" indent="-457200">
              <a:lnSpc>
                <a:spcPct val="120000"/>
              </a:lnSpc>
              <a:spcBef>
                <a:spcPts val="0"/>
              </a:spcBef>
              <a:buFont typeface="+mj-lt"/>
              <a:buAutoNum type="arabicPeriod"/>
            </a:pPr>
            <a:r>
              <a:rPr lang="en-AU" sz="1600" dirty="0">
                <a:latin typeface="Arial" panose="020B0604020202020204" pitchFamily="34" charset="0"/>
                <a:cs typeface="Arial" panose="020B0604020202020204" pitchFamily="34" charset="0"/>
              </a:rPr>
              <a:t>Reflect on current practice in your disability advocacy organisation and identify areas for improvement.</a:t>
            </a:r>
          </a:p>
          <a:p>
            <a:pPr marL="457200" indent="-457200">
              <a:lnSpc>
                <a:spcPct val="120000"/>
              </a:lnSpc>
              <a:spcBef>
                <a:spcPts val="0"/>
              </a:spcBef>
              <a:buFont typeface="+mj-lt"/>
              <a:buAutoNum type="arabicPeriod"/>
            </a:pPr>
            <a:r>
              <a:rPr lang="en-AU" sz="1600" dirty="0">
                <a:latin typeface="Arial" panose="020B0604020202020204" pitchFamily="34" charset="0"/>
                <a:cs typeface="Arial" panose="020B0604020202020204" pitchFamily="34" charset="0"/>
              </a:rPr>
              <a:t>What our project thinks are important things to consider to become a more LGBTIQ+ inclusive organisation – you get to watch a video and get a </a:t>
            </a:r>
            <a:r>
              <a:rPr lang="en-AU" sz="1600" dirty="0" err="1">
                <a:latin typeface="Arial" panose="020B0604020202020204" pitchFamily="34" charset="0"/>
                <a:cs typeface="Arial" panose="020B0604020202020204" pitchFamily="34" charset="0"/>
              </a:rPr>
              <a:t>tipsheet</a:t>
            </a:r>
            <a:r>
              <a:rPr lang="en-AU" sz="1800" dirty="0">
                <a:latin typeface="Arial" panose="020B0604020202020204" pitchFamily="34" charset="0"/>
                <a:cs typeface="Arial" panose="020B0604020202020204" pitchFamily="34" charset="0"/>
              </a:rPr>
              <a:t>!</a:t>
            </a:r>
          </a:p>
          <a:p>
            <a:pPr marL="457200" indent="-457200">
              <a:lnSpc>
                <a:spcPct val="120000"/>
              </a:lnSpc>
              <a:spcBef>
                <a:spcPts val="0"/>
              </a:spcBef>
              <a:buFont typeface="+mj-lt"/>
              <a:buAutoNum type="arabicPeriod"/>
            </a:pPr>
            <a:endParaRPr lang="en-AU" sz="1800" dirty="0">
              <a:latin typeface="Arial"/>
              <a:cs typeface="Arial"/>
            </a:endParaRPr>
          </a:p>
          <a:p>
            <a:pPr marL="457200" indent="-457200">
              <a:lnSpc>
                <a:spcPct val="120000"/>
              </a:lnSpc>
              <a:spcBef>
                <a:spcPts val="0"/>
              </a:spcBef>
              <a:buFont typeface="+mj-lt"/>
              <a:buAutoNum type="arabicPeriod"/>
            </a:pPr>
            <a:endParaRPr lang="en-US" sz="2400" dirty="0">
              <a:latin typeface="Arial"/>
              <a:cs typeface="Arial"/>
            </a:endParaRPr>
          </a:p>
        </p:txBody>
      </p:sp>
      <p:sp>
        <p:nvSpPr>
          <p:cNvPr id="4" name="Rectangle 3"/>
          <p:cNvSpPr/>
          <p:nvPr/>
        </p:nvSpPr>
        <p:spPr>
          <a:xfrm>
            <a:off x="313559" y="286616"/>
            <a:ext cx="8356154" cy="628955"/>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Today’s workshop</a:t>
            </a:r>
          </a:p>
        </p:txBody>
      </p:sp>
      <p:pic>
        <p:nvPicPr>
          <p:cNvPr id="9" name="Picture 8"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0" name="Picture 9"/>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239560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106" y="696333"/>
            <a:ext cx="8713788" cy="3573463"/>
          </a:xfrm>
        </p:spPr>
        <p:txBody>
          <a:bodyPr>
            <a:normAutofit/>
          </a:bodyPr>
          <a:lstStyle/>
          <a:p>
            <a:br>
              <a:rPr lang="en-AU" dirty="0"/>
            </a:br>
            <a:br>
              <a:rPr lang="en-AU" dirty="0"/>
            </a:br>
            <a:br>
              <a:rPr lang="en-AU" dirty="0"/>
            </a:br>
            <a:br>
              <a:rPr lang="en-US" sz="5400" dirty="0"/>
            </a:br>
            <a:endParaRPr lang="en-US" sz="3200" dirty="0">
              <a:latin typeface="Calibri" charset="0"/>
            </a:endParaRPr>
          </a:p>
        </p:txBody>
      </p:sp>
      <p:sp>
        <p:nvSpPr>
          <p:cNvPr id="3" name="Subtitle 2"/>
          <p:cNvSpPr>
            <a:spLocks noGrp="1"/>
          </p:cNvSpPr>
          <p:nvPr>
            <p:ph type="subTitle" idx="1"/>
          </p:nvPr>
        </p:nvSpPr>
        <p:spPr>
          <a:xfrm>
            <a:off x="516835" y="2651566"/>
            <a:ext cx="8189843" cy="1285433"/>
          </a:xfrm>
        </p:spPr>
        <p:txBody>
          <a:bodyPr>
            <a:noAutofit/>
          </a:bodyPr>
          <a:lstStyle/>
          <a:p>
            <a:pPr>
              <a:lnSpc>
                <a:spcPct val="120000"/>
              </a:lnSpc>
              <a:spcBef>
                <a:spcPts val="0"/>
              </a:spcBef>
              <a:defRPr/>
            </a:pPr>
            <a:r>
              <a:rPr lang="en-US" sz="2800" dirty="0">
                <a:latin typeface="Arial"/>
                <a:cs typeface="Arial"/>
              </a:rPr>
              <a:t>1</a:t>
            </a:r>
            <a:r>
              <a:rPr lang="en-US" sz="2400" dirty="0">
                <a:latin typeface="Arial"/>
                <a:cs typeface="Arial"/>
              </a:rPr>
              <a:t>. An overview of the project, who is involved and the planned outcomes between now and June 2020.</a:t>
            </a:r>
          </a:p>
          <a:p>
            <a:pPr>
              <a:lnSpc>
                <a:spcPct val="120000"/>
              </a:lnSpc>
              <a:spcBef>
                <a:spcPts val="0"/>
              </a:spcBef>
              <a:defRPr/>
            </a:pPr>
            <a:endParaRPr lang="en-US" sz="2600" dirty="0">
              <a:latin typeface="Arial"/>
              <a:cs typeface="Arial"/>
            </a:endParaRPr>
          </a:p>
        </p:txBody>
      </p:sp>
      <p:pic>
        <p:nvPicPr>
          <p:cNvPr id="12" name="Picture 11"/>
          <p:cNvPicPr>
            <a:picLocks noChangeAspect="1"/>
          </p:cNvPicPr>
          <p:nvPr/>
        </p:nvPicPr>
        <p:blipFill>
          <a:blip r:embed="rId4"/>
          <a:stretch>
            <a:fillRect/>
          </a:stretch>
        </p:blipFill>
        <p:spPr>
          <a:xfrm>
            <a:off x="402136" y="358085"/>
            <a:ext cx="5347972" cy="1162602"/>
          </a:xfrm>
          <a:prstGeom prst="rect">
            <a:avLst/>
          </a:prstGeom>
        </p:spPr>
      </p:pic>
      <p:pic>
        <p:nvPicPr>
          <p:cNvPr id="20" name="Picture 19" descr="PPT follower graphics 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4" name="Picture 3" descr="partner logos.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83100" y="5400675"/>
            <a:ext cx="4096512" cy="652272"/>
          </a:xfrm>
          <a:prstGeom prst="rect">
            <a:avLst/>
          </a:prstGeom>
        </p:spPr>
      </p:pic>
    </p:spTree>
    <p:custDataLst>
      <p:tags r:id="rId1"/>
    </p:custDataLst>
    <p:extLst>
      <p:ext uri="{BB962C8B-B14F-4D97-AF65-F5344CB8AC3E}">
        <p14:creationId xmlns:p14="http://schemas.microsoft.com/office/powerpoint/2010/main" val="65926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66849"/>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a:ln>
                  <a:noFill/>
                </a:ln>
                <a:effectLst/>
                <a:uLnTx/>
                <a:uFillTx/>
                <a:latin typeface="Arial"/>
                <a:ea typeface="+mn-ea"/>
                <a:cs typeface="Arial"/>
              </a:rPr>
              <a:t>Advocacy at the Intersections</a:t>
            </a: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2800" dirty="0">
                <a:latin typeface="Arial"/>
                <a:cs typeface="Arial"/>
              </a:rPr>
              <a:t>Our project aims: to provide advocacy training on the experiences and needs of LGBTIQ+ people with disabilities </a:t>
            </a:r>
          </a:p>
          <a:p>
            <a:pPr>
              <a:lnSpc>
                <a:spcPct val="120000"/>
              </a:lnSpc>
              <a:spcBef>
                <a:spcPts val="0"/>
              </a:spcBef>
            </a:pPr>
            <a:endParaRPr lang="en-US" sz="2800" dirty="0">
              <a:latin typeface="Arial"/>
              <a:cs typeface="Arial"/>
            </a:endParaRPr>
          </a:p>
          <a:p>
            <a:pPr>
              <a:lnSpc>
                <a:spcPct val="120000"/>
              </a:lnSpc>
              <a:spcBef>
                <a:spcPts val="0"/>
              </a:spcBef>
            </a:pPr>
            <a:r>
              <a:rPr lang="en-US" sz="2800" dirty="0">
                <a:latin typeface="Arial"/>
                <a:cs typeface="Arial"/>
              </a:rPr>
              <a:t>Welcome Damian &amp; Melissa from DARU </a:t>
            </a:r>
          </a:p>
          <a:p>
            <a:pPr>
              <a:lnSpc>
                <a:spcPct val="120000"/>
              </a:lnSpc>
              <a:spcBef>
                <a:spcPts val="0"/>
              </a:spcBef>
            </a:pPr>
            <a:r>
              <a:rPr lang="en-US" sz="2800" dirty="0">
                <a:latin typeface="Arial"/>
                <a:cs typeface="Arial"/>
              </a:rPr>
              <a:t>Welcome Jade </a:t>
            </a:r>
            <a:r>
              <a:rPr lang="en-US" sz="2800" dirty="0" err="1">
                <a:latin typeface="Arial"/>
                <a:cs typeface="Arial"/>
              </a:rPr>
              <a:t>Mailo</a:t>
            </a:r>
            <a:r>
              <a:rPr lang="en-US" sz="2800" dirty="0">
                <a:latin typeface="Arial"/>
                <a:cs typeface="Arial"/>
              </a:rPr>
              <a:t> from YDAS, she is on our Co-design Group for this project </a:t>
            </a:r>
          </a:p>
          <a:p>
            <a:pPr>
              <a:lnSpc>
                <a:spcPct val="120000"/>
              </a:lnSpc>
              <a:spcBef>
                <a:spcPts val="0"/>
              </a:spcBef>
            </a:pPr>
            <a:endParaRPr lang="en-US" sz="2800" dirty="0">
              <a:latin typeface="Arial"/>
              <a:cs typeface="Arial"/>
            </a:endParaRPr>
          </a:p>
          <a:p>
            <a:pPr>
              <a:lnSpc>
                <a:spcPct val="120000"/>
              </a:lnSpc>
              <a:spcBef>
                <a:spcPts val="0"/>
              </a:spcBef>
            </a:pPr>
            <a:endParaRPr lang="en-US" sz="2800" dirty="0">
              <a:latin typeface="Arial"/>
              <a:cs typeface="Arial"/>
            </a:endParaRPr>
          </a:p>
          <a:p>
            <a:pPr marL="0" indent="0" algn="ctr">
              <a:lnSpc>
                <a:spcPct val="120000"/>
              </a:lnSpc>
              <a:spcBef>
                <a:spcPts val="0"/>
              </a:spcBef>
              <a:buNone/>
            </a:pPr>
            <a:endParaRPr lang="en-US" sz="2800" b="1" dirty="0">
              <a:latin typeface="Arial"/>
              <a:cs typeface="Arial"/>
            </a:endParaRPr>
          </a:p>
        </p:txBody>
      </p:sp>
      <p:pic>
        <p:nvPicPr>
          <p:cNvPr id="10" name="Picture 9"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1" name="Picture 10"/>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169664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59" y="286616"/>
            <a:ext cx="8356154" cy="666849"/>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AU" sz="3200" b="1" u="none" strike="noStrike" kern="1200" cap="none" spc="0" normalizeH="0" baseline="0" noProof="0" dirty="0" err="1">
                <a:ln>
                  <a:noFill/>
                </a:ln>
                <a:effectLst/>
                <a:uLnTx/>
                <a:uFillTx/>
                <a:latin typeface="Arial"/>
                <a:ea typeface="+mn-ea"/>
                <a:cs typeface="Arial"/>
              </a:rPr>
              <a:t>Queerspace</a:t>
            </a:r>
            <a:endParaRPr kumimoji="0" lang="en-AU" sz="3200" b="1" u="none" strike="noStrike" kern="1200" cap="none" spc="0" normalizeH="0" baseline="0" noProof="0" dirty="0">
              <a:ln>
                <a:noFill/>
              </a:ln>
              <a:effectLst/>
              <a:uLnTx/>
              <a:uFillTx/>
              <a:latin typeface="Arial"/>
              <a:ea typeface="+mn-ea"/>
              <a:cs typeface="Arial"/>
            </a:endParaRPr>
          </a:p>
        </p:txBody>
      </p:sp>
      <p:sp>
        <p:nvSpPr>
          <p:cNvPr id="6" name="Content Placeholder 2">
            <a:extLst>
              <a:ext uri="{FF2B5EF4-FFF2-40B4-BE49-F238E27FC236}">
                <a16:creationId xmlns:a16="http://schemas.microsoft.com/office/drawing/2014/main" id="{75EBA538-48DF-CA44-A48C-CDBC74FE5781}"/>
              </a:ext>
            </a:extLst>
          </p:cNvPr>
          <p:cNvSpPr txBox="1">
            <a:spLocks/>
          </p:cNvSpPr>
          <p:nvPr/>
        </p:nvSpPr>
        <p:spPr>
          <a:xfrm>
            <a:off x="345791" y="1210300"/>
            <a:ext cx="7530918" cy="5362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US" sz="2000" dirty="0">
                <a:latin typeface="Arial"/>
                <a:cs typeface="Arial"/>
              </a:rPr>
              <a:t>Melbourne’s health and wellbeing service for lesbian, gay, bisexual, trans, intersex, questioning and queer (LGBTIQ+) people and families.</a:t>
            </a:r>
          </a:p>
          <a:p>
            <a:pPr marL="0" indent="0">
              <a:lnSpc>
                <a:spcPct val="120000"/>
              </a:lnSpc>
              <a:spcBef>
                <a:spcPts val="0"/>
              </a:spcBef>
              <a:spcAft>
                <a:spcPts val="1200"/>
              </a:spcAft>
              <a:buNone/>
            </a:pPr>
            <a:r>
              <a:rPr lang="en-US" sz="2000" dirty="0" err="1">
                <a:latin typeface="Arial"/>
                <a:cs typeface="Arial"/>
              </a:rPr>
              <a:t>queerspace</a:t>
            </a:r>
            <a:r>
              <a:rPr lang="en-US" sz="2000" dirty="0">
                <a:latin typeface="Arial"/>
                <a:cs typeface="Arial"/>
              </a:rPr>
              <a:t> provides a safe and supportive space to obtain counseling and support aimed at improving health and wellbeing for queer people, families and communities</a:t>
            </a:r>
          </a:p>
          <a:p>
            <a:pPr marL="0" indent="0">
              <a:lnSpc>
                <a:spcPct val="120000"/>
              </a:lnSpc>
              <a:spcBef>
                <a:spcPts val="0"/>
              </a:spcBef>
              <a:spcAft>
                <a:spcPts val="1200"/>
              </a:spcAft>
              <a:buNone/>
            </a:pPr>
            <a:r>
              <a:rPr lang="en-US" sz="2000" dirty="0">
                <a:latin typeface="Arial"/>
                <a:cs typeface="Arial"/>
              </a:rPr>
              <a:t>Part of Drummond Street Services with locations in Carlton, Coburg, Hoppers Crossing and across the north-west metro regions of Victoria.</a:t>
            </a:r>
          </a:p>
        </p:txBody>
      </p:sp>
      <p:pic>
        <p:nvPicPr>
          <p:cNvPr id="10" name="Picture 9" descr="PPT follower graphic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986" y="428625"/>
            <a:ext cx="1030014" cy="3048000"/>
          </a:xfrm>
          <a:prstGeom prst="rect">
            <a:avLst/>
          </a:prstGeom>
        </p:spPr>
      </p:pic>
      <p:pic>
        <p:nvPicPr>
          <p:cNvPr id="11" name="Picture 10"/>
          <p:cNvPicPr>
            <a:picLocks noChangeAspect="1"/>
          </p:cNvPicPr>
          <p:nvPr/>
        </p:nvPicPr>
        <p:blipFill>
          <a:blip r:embed="rId5"/>
          <a:stretch>
            <a:fillRect/>
          </a:stretch>
        </p:blipFill>
        <p:spPr>
          <a:xfrm>
            <a:off x="6391275" y="6476999"/>
            <a:ext cx="2562469" cy="193675"/>
          </a:xfrm>
          <a:prstGeom prst="rect">
            <a:avLst/>
          </a:prstGeom>
        </p:spPr>
      </p:pic>
    </p:spTree>
    <p:custDataLst>
      <p:tags r:id="rId1"/>
    </p:custDataLst>
    <p:extLst>
      <p:ext uri="{BB962C8B-B14F-4D97-AF65-F5344CB8AC3E}">
        <p14:creationId xmlns:p14="http://schemas.microsoft.com/office/powerpoint/2010/main" val="162968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5106" y="696333"/>
            <a:ext cx="8713788" cy="3573463"/>
          </a:xfrm>
        </p:spPr>
        <p:txBody>
          <a:bodyPr>
            <a:normAutofit/>
          </a:bodyPr>
          <a:lstStyle/>
          <a:p>
            <a:br>
              <a:rPr lang="en-AU" dirty="0"/>
            </a:br>
            <a:br>
              <a:rPr lang="en-AU" dirty="0"/>
            </a:br>
            <a:br>
              <a:rPr lang="en-AU" dirty="0"/>
            </a:br>
            <a:br>
              <a:rPr lang="en-US" sz="5400" dirty="0"/>
            </a:br>
            <a:endParaRPr lang="en-US" sz="3200" dirty="0">
              <a:latin typeface="Calibri" charset="0"/>
            </a:endParaRPr>
          </a:p>
        </p:txBody>
      </p:sp>
      <p:sp>
        <p:nvSpPr>
          <p:cNvPr id="3" name="Subtitle 2"/>
          <p:cNvSpPr>
            <a:spLocks noGrp="1"/>
          </p:cNvSpPr>
          <p:nvPr>
            <p:ph type="subTitle" idx="1"/>
          </p:nvPr>
        </p:nvSpPr>
        <p:spPr>
          <a:xfrm>
            <a:off x="1" y="3335879"/>
            <a:ext cx="9144000" cy="601121"/>
          </a:xfrm>
        </p:spPr>
        <p:txBody>
          <a:bodyPr>
            <a:noAutofit/>
          </a:bodyPr>
          <a:lstStyle/>
          <a:p>
            <a:pPr>
              <a:lnSpc>
                <a:spcPct val="120000"/>
              </a:lnSpc>
              <a:spcBef>
                <a:spcPts val="0"/>
              </a:spcBef>
              <a:defRPr/>
            </a:pPr>
            <a:r>
              <a:rPr lang="en-US" sz="2600" dirty="0">
                <a:latin typeface="Arial"/>
                <a:cs typeface="Arial"/>
              </a:rPr>
              <a:t>Damian </a:t>
            </a:r>
            <a:r>
              <a:rPr lang="en-US" sz="2600" dirty="0" err="1">
                <a:latin typeface="Arial"/>
                <a:cs typeface="Arial"/>
              </a:rPr>
              <a:t>Cavenagh</a:t>
            </a:r>
            <a:r>
              <a:rPr lang="en-US" sz="2600" dirty="0">
                <a:latin typeface="Arial"/>
                <a:cs typeface="Arial"/>
              </a:rPr>
              <a:t> DARU</a:t>
            </a:r>
          </a:p>
        </p:txBody>
      </p:sp>
      <p:pic>
        <p:nvPicPr>
          <p:cNvPr id="12" name="Picture 11"/>
          <p:cNvPicPr>
            <a:picLocks noChangeAspect="1"/>
          </p:cNvPicPr>
          <p:nvPr/>
        </p:nvPicPr>
        <p:blipFill>
          <a:blip r:embed="rId4"/>
          <a:stretch>
            <a:fillRect/>
          </a:stretch>
        </p:blipFill>
        <p:spPr>
          <a:xfrm>
            <a:off x="1873127" y="1600477"/>
            <a:ext cx="5441950" cy="1183032"/>
          </a:xfrm>
          <a:prstGeom prst="rect">
            <a:avLst/>
          </a:prstGeom>
        </p:spPr>
      </p:pic>
      <p:pic>
        <p:nvPicPr>
          <p:cNvPr id="20" name="Picture 19" descr="PPT follower graphics 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5032374"/>
            <a:ext cx="5001505" cy="1825625"/>
          </a:xfrm>
          <a:prstGeom prst="rect">
            <a:avLst/>
          </a:prstGeom>
        </p:spPr>
      </p:pic>
      <p:pic>
        <p:nvPicPr>
          <p:cNvPr id="4" name="Picture 3" descr="partner logos.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83100" y="5400675"/>
            <a:ext cx="4096512" cy="652272"/>
          </a:xfrm>
          <a:prstGeom prst="rect">
            <a:avLst/>
          </a:prstGeom>
        </p:spPr>
      </p:pic>
    </p:spTree>
    <p:custDataLst>
      <p:tags r:id="rId1"/>
    </p:custDataLst>
    <p:extLst>
      <p:ext uri="{BB962C8B-B14F-4D97-AF65-F5344CB8AC3E}">
        <p14:creationId xmlns:p14="http://schemas.microsoft.com/office/powerpoint/2010/main" val="711886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3191</Words>
  <Application>Microsoft Office PowerPoint</Application>
  <PresentationFormat>On-screen Show (4:3)</PresentationFormat>
  <Paragraphs>361</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Impact</vt:lpstr>
      <vt:lpstr>Wingdings</vt:lpstr>
      <vt:lpstr>Black</vt:lpstr>
      <vt:lpstr>    </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expression, sexual health &amp; disability: Barriers to accessing health services for lesbian, bisexual and queer women with disabilities</dc:title>
  <dc:creator>JaX Jacki Brown</dc:creator>
  <cp:lastModifiedBy>Dean Mattar</cp:lastModifiedBy>
  <cp:revision>373</cp:revision>
  <cp:lastPrinted>2020-02-06T01:04:37Z</cp:lastPrinted>
  <dcterms:created xsi:type="dcterms:W3CDTF">2015-03-11T05:37:12Z</dcterms:created>
  <dcterms:modified xsi:type="dcterms:W3CDTF">2020-02-11T01:06:45Z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DF6C6BAD-A032-4F1D-80D9-AEBEF900DB00</vt:lpwstr>
  </property>
  <property fmtid="{D5CDD505-2E9C-101B-9397-08002B2CF9AE}" pid="3" name="ArticulatePath">
    <vt:lpwstr>Better Together Advocacy at the Intersections FINAL DRAFT 070120</vt:lpwstr>
  </property>
</Properties>
</file>