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331" r:id="rId3"/>
    <p:sldId id="278" r:id="rId4"/>
    <p:sldId id="306" r:id="rId5"/>
    <p:sldId id="321" r:id="rId6"/>
    <p:sldId id="277" r:id="rId7"/>
    <p:sldId id="319" r:id="rId8"/>
    <p:sldId id="297" r:id="rId9"/>
    <p:sldId id="336" r:id="rId10"/>
    <p:sldId id="332" r:id="rId11"/>
    <p:sldId id="333" r:id="rId12"/>
    <p:sldId id="318" r:id="rId13"/>
    <p:sldId id="291" r:id="rId14"/>
    <p:sldId id="301" r:id="rId15"/>
    <p:sldId id="337" r:id="rId16"/>
    <p:sldId id="289" r:id="rId17"/>
    <p:sldId id="281" r:id="rId18"/>
    <p:sldId id="288" r:id="rId19"/>
    <p:sldId id="322" r:id="rId20"/>
    <p:sldId id="329" r:id="rId21"/>
    <p:sldId id="323" r:id="rId22"/>
    <p:sldId id="334" r:id="rId23"/>
    <p:sldId id="330" r:id="rId24"/>
    <p:sldId id="324" r:id="rId25"/>
    <p:sldId id="325" r:id="rId26"/>
    <p:sldId id="326" r:id="rId27"/>
    <p:sldId id="300" r:id="rId28"/>
    <p:sldId id="296" r:id="rId29"/>
    <p:sldId id="335" r:id="rId30"/>
    <p:sldId id="320" r:id="rId31"/>
    <p:sldId id="295" r:id="rId32"/>
    <p:sldId id="284" r:id="rId33"/>
    <p:sldId id="293" r:id="rId34"/>
    <p:sldId id="27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8" autoAdjust="0"/>
    <p:restoredTop sz="93800" autoAdjust="0"/>
  </p:normalViewPr>
  <p:slideViewPr>
    <p:cSldViewPr snapToGrid="0">
      <p:cViewPr varScale="1">
        <p:scale>
          <a:sx n="97" d="100"/>
          <a:sy n="97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iter\Documents\Research\Conferences\Workshops\Burnout%20Graphs%20Doctors%20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iter\Documents\Research\Conferences\Workshops\Burnout%20Graphs%20Doctors%20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iter\Documents\Research\Conferences\Workshops\WH3%20graphs%20soci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iter\Documents\Research\Conferences\Workshops\WH3%20graphs%20soci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Profiles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aFP!$S$24</c:f>
              <c:strCache>
                <c:ptCount val="1"/>
                <c:pt idx="0">
                  <c:v>Frequency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E7-4D17-A9BF-17FB7DC9F80C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E7-4D17-A9BF-17FB7DC9F8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E7-4D17-A9BF-17FB7DC9F80C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E7-4D17-A9BF-17FB7DC9F80C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E7-4D17-A9BF-17FB7DC9F80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aFP!$R$25:$R$29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aFP!$S$25:$S$29</c:f>
              <c:numCache>
                <c:formatCode>General</c:formatCode>
                <c:ptCount val="5"/>
                <c:pt idx="0">
                  <c:v>42</c:v>
                </c:pt>
                <c:pt idx="1">
                  <c:v>36</c:v>
                </c:pt>
                <c:pt idx="2">
                  <c:v>13</c:v>
                </c:pt>
                <c:pt idx="3">
                  <c:v>18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3E7-4D17-A9BF-17FB7DC9F80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aFP!$F$12</c:f>
              <c:strCache>
                <c:ptCount val="1"/>
                <c:pt idx="0">
                  <c:v>Workload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aFP!$A$13:$A$17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aFP!$F$13:$F$17</c:f>
              <c:numCache>
                <c:formatCode>0.00</c:formatCode>
                <c:ptCount val="5"/>
                <c:pt idx="0">
                  <c:v>0.28367884594511933</c:v>
                </c:pt>
                <c:pt idx="1">
                  <c:v>0.21717465736528949</c:v>
                </c:pt>
                <c:pt idx="2">
                  <c:v>-0.84334020740623816</c:v>
                </c:pt>
                <c:pt idx="3">
                  <c:v>-0.30361036833848071</c:v>
                </c:pt>
                <c:pt idx="4">
                  <c:v>-0.41323374150196851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34-49DC-8FB4-3A3AEB881B49}"/>
            </c:ext>
          </c:extLst>
        </c:ser>
        <c:ser>
          <c:idx val="1"/>
          <c:order val="1"/>
          <c:tx>
            <c:strRef>
              <c:f>aFP!$G$12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aFP!$A$13:$A$17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aFP!$G$13:$G$17</c:f>
              <c:numCache>
                <c:formatCode>0.00</c:formatCode>
                <c:ptCount val="5"/>
                <c:pt idx="0">
                  <c:v>0.47971678950728336</c:v>
                </c:pt>
                <c:pt idx="1">
                  <c:v>0.11734664267889239</c:v>
                </c:pt>
                <c:pt idx="2">
                  <c:v>-0.26788926934014312</c:v>
                </c:pt>
                <c:pt idx="3">
                  <c:v>-0.59195635772735211</c:v>
                </c:pt>
                <c:pt idx="4">
                  <c:v>-1.2797864314317222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34-49DC-8FB4-3A3AEB881B49}"/>
            </c:ext>
          </c:extLst>
        </c:ser>
        <c:ser>
          <c:idx val="2"/>
          <c:order val="2"/>
          <c:tx>
            <c:strRef>
              <c:f>aFP!$H$12</c:f>
              <c:strCache>
                <c:ptCount val="1"/>
                <c:pt idx="0">
                  <c:v>Reward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aFP!$A$13:$A$17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aFP!$H$13:$H$17</c:f>
              <c:numCache>
                <c:formatCode>0.00</c:formatCode>
                <c:ptCount val="5"/>
                <c:pt idx="0">
                  <c:v>0.61309917838090455</c:v>
                </c:pt>
                <c:pt idx="1">
                  <c:v>1.1779136326467255E-2</c:v>
                </c:pt>
                <c:pt idx="2">
                  <c:v>-0.50484794205833083</c:v>
                </c:pt>
                <c:pt idx="3">
                  <c:v>-0.5380436898874652</c:v>
                </c:pt>
                <c:pt idx="4">
                  <c:v>-1.2411899848136754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34-49DC-8FB4-3A3AEB881B49}"/>
            </c:ext>
          </c:extLst>
        </c:ser>
        <c:ser>
          <c:idx val="3"/>
          <c:order val="3"/>
          <c:tx>
            <c:strRef>
              <c:f>aFP!$I$12</c:f>
              <c:strCache>
                <c:ptCount val="1"/>
                <c:pt idx="0">
                  <c:v>Community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aFP!$A$13:$A$17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aFP!$I$13:$I$17</c:f>
              <c:numCache>
                <c:formatCode>0.00</c:formatCode>
                <c:ptCount val="5"/>
                <c:pt idx="0">
                  <c:v>0.61166525025719032</c:v>
                </c:pt>
                <c:pt idx="1">
                  <c:v>7.827526054481203E-4</c:v>
                </c:pt>
                <c:pt idx="2">
                  <c:v>-0.53517913852484644</c:v>
                </c:pt>
                <c:pt idx="3">
                  <c:v>-0.63078677819027584</c:v>
                </c:pt>
                <c:pt idx="4">
                  <c:v>-0.92588451044415609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34-49DC-8FB4-3A3AEB881B49}"/>
            </c:ext>
          </c:extLst>
        </c:ser>
        <c:ser>
          <c:idx val="4"/>
          <c:order val="4"/>
          <c:tx>
            <c:strRef>
              <c:f>aFP!$J$12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aFP!$A$13:$A$17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aFP!$J$13:$J$17</c:f>
              <c:numCache>
                <c:formatCode>0.00</c:formatCode>
                <c:ptCount val="5"/>
                <c:pt idx="0">
                  <c:v>0.53737046397175292</c:v>
                </c:pt>
                <c:pt idx="1">
                  <c:v>-4.4861485628605098E-2</c:v>
                </c:pt>
                <c:pt idx="2">
                  <c:v>4.1233872235456319E-2</c:v>
                </c:pt>
                <c:pt idx="3">
                  <c:v>-0.80617661640406779</c:v>
                </c:pt>
                <c:pt idx="4">
                  <c:v>-0.87340838462375625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34-49DC-8FB4-3A3AEB881B49}"/>
            </c:ext>
          </c:extLst>
        </c:ser>
        <c:ser>
          <c:idx val="5"/>
          <c:order val="5"/>
          <c:tx>
            <c:strRef>
              <c:f>aFP!$K$12</c:f>
              <c:strCache>
                <c:ptCount val="1"/>
                <c:pt idx="0">
                  <c:v>Values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aFP!$A$13:$A$17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aFP!$K$13:$K$17</c:f>
              <c:numCache>
                <c:formatCode>0.00</c:formatCode>
                <c:ptCount val="5"/>
                <c:pt idx="0">
                  <c:v>0.31202824031509308</c:v>
                </c:pt>
                <c:pt idx="1">
                  <c:v>-0.10828480948002828</c:v>
                </c:pt>
                <c:pt idx="2">
                  <c:v>0.19080373662047009</c:v>
                </c:pt>
                <c:pt idx="3">
                  <c:v>-0.10828480948002828</c:v>
                </c:pt>
                <c:pt idx="4">
                  <c:v>-1.2171257987991053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34-49DC-8FB4-3A3AEB881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061152"/>
        <c:axId val="219059976"/>
        <c:axId val="0"/>
      </c:bar3DChart>
      <c:catAx>
        <c:axId val="2190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059976"/>
        <c:crosses val="autoZero"/>
        <c:auto val="1"/>
        <c:lblAlgn val="ctr"/>
        <c:lblOffset val="100"/>
        <c:noMultiLvlLbl val="0"/>
      </c:catAx>
      <c:valAx>
        <c:axId val="219059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Std Difference from Average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06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Sheet2!$B$10</c:f>
              <c:strCache>
                <c:ptCount val="1"/>
                <c:pt idx="0">
                  <c:v>Sup Civility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Sheet2!$A$11:$A$15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Sheet2!$B$11:$B$15</c:f>
              <c:numCache>
                <c:formatCode>0.00</c:formatCode>
                <c:ptCount val="5"/>
                <c:pt idx="0">
                  <c:v>0.38368098159509201</c:v>
                </c:pt>
                <c:pt idx="1">
                  <c:v>-8.3926380368098186E-2</c:v>
                </c:pt>
                <c:pt idx="2">
                  <c:v>-0.17220858895705521</c:v>
                </c:pt>
                <c:pt idx="3">
                  <c:v>-0.22116564417177917</c:v>
                </c:pt>
                <c:pt idx="4">
                  <c:v>-0.69711656441717784</c:v>
                </c:pt>
              </c:numCache>
            </c:numRef>
          </c:val>
        </c:ser>
        <c:ser>
          <c:idx val="1"/>
          <c:order val="1"/>
          <c:tx>
            <c:strRef>
              <c:f>Sheet2!$C$10</c:f>
              <c:strCache>
                <c:ptCount val="1"/>
                <c:pt idx="0">
                  <c:v>Cowork Civility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Sheet2!$A$11:$A$15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Sheet2!$C$11:$C$15</c:f>
              <c:numCache>
                <c:formatCode>0.00</c:formatCode>
                <c:ptCount val="5"/>
                <c:pt idx="0">
                  <c:v>0.35590115776740966</c:v>
                </c:pt>
                <c:pt idx="1">
                  <c:v>-0.13250388802488336</c:v>
                </c:pt>
                <c:pt idx="2">
                  <c:v>-9.2414031449801384E-2</c:v>
                </c:pt>
                <c:pt idx="3">
                  <c:v>-0.26645930533955414</c:v>
                </c:pt>
                <c:pt idx="4">
                  <c:v>-0.52386383272852932</c:v>
                </c:pt>
              </c:numCache>
            </c:numRef>
          </c:val>
        </c:ser>
        <c:ser>
          <c:idx val="2"/>
          <c:order val="2"/>
          <c:tx>
            <c:strRef>
              <c:f>Sheet2!$D$10</c:f>
              <c:strCache>
                <c:ptCount val="1"/>
                <c:pt idx="0">
                  <c:v>My Civility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Sheet2!$A$11:$A$15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Sheet2!$D$11:$D$15</c:f>
              <c:numCache>
                <c:formatCode>0.00</c:formatCode>
                <c:ptCount val="5"/>
                <c:pt idx="0">
                  <c:v>0.40855981819257059</c:v>
                </c:pt>
                <c:pt idx="1">
                  <c:v>-0.46702205851292972</c:v>
                </c:pt>
                <c:pt idx="2">
                  <c:v>-2.0444887510876811E-2</c:v>
                </c:pt>
                <c:pt idx="3">
                  <c:v>-0.24035415276217148</c:v>
                </c:pt>
                <c:pt idx="4">
                  <c:v>-0.18417295361038125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060760"/>
        <c:axId val="219061544"/>
        <c:axId val="0"/>
      </c:bar3DChart>
      <c:catAx>
        <c:axId val="219060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19061544"/>
        <c:crosses val="autoZero"/>
        <c:auto val="1"/>
        <c:lblAlgn val="ctr"/>
        <c:lblOffset val="100"/>
        <c:noMultiLvlLbl val="0"/>
      </c:catAx>
      <c:valAx>
        <c:axId val="219061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 Difference from Average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060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Sheet2!$G$10</c:f>
              <c:strCache>
                <c:ptCount val="1"/>
                <c:pt idx="0">
                  <c:v>Supervisor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Sheet2!$F$11:$F$15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Sheet2!$G$11:$G$15</c:f>
              <c:numCache>
                <c:formatCode>0.00</c:formatCode>
                <c:ptCount val="5"/>
                <c:pt idx="0">
                  <c:v>-0.25529969441035638</c:v>
                </c:pt>
                <c:pt idx="1">
                  <c:v>-0.21303047073638282</c:v>
                </c:pt>
                <c:pt idx="2">
                  <c:v>0.1831131644168531</c:v>
                </c:pt>
                <c:pt idx="3">
                  <c:v>0.13763565052094612</c:v>
                </c:pt>
                <c:pt idx="4">
                  <c:v>0.95478717004740243</c:v>
                </c:pt>
              </c:numCache>
            </c:numRef>
          </c:val>
        </c:ser>
        <c:ser>
          <c:idx val="1"/>
          <c:order val="1"/>
          <c:tx>
            <c:strRef>
              <c:f>Sheet2!$H$10</c:f>
              <c:strCache>
                <c:ptCount val="1"/>
                <c:pt idx="0">
                  <c:v>Coworker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Sheet2!$F$11:$F$15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Sheet2!$H$11:$H$15</c:f>
              <c:numCache>
                <c:formatCode>0.00</c:formatCode>
                <c:ptCount val="5"/>
                <c:pt idx="0">
                  <c:v>-0.20662855434741992</c:v>
                </c:pt>
                <c:pt idx="1">
                  <c:v>-0.27790232784067559</c:v>
                </c:pt>
                <c:pt idx="2">
                  <c:v>0.26248925755707503</c:v>
                </c:pt>
                <c:pt idx="3">
                  <c:v>0.22390987557448722</c:v>
                </c:pt>
                <c:pt idx="4">
                  <c:v>0.58784515936180548</c:v>
                </c:pt>
              </c:numCache>
            </c:numRef>
          </c:val>
        </c:ser>
        <c:ser>
          <c:idx val="2"/>
          <c:order val="2"/>
          <c:tx>
            <c:strRef>
              <c:f>Sheet2!$I$10</c:f>
              <c:strCache>
                <c:ptCount val="1"/>
                <c:pt idx="0">
                  <c:v>My 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Sheet2!$F$11:$F$15</c:f>
              <c:strCache>
                <c:ptCount val="5"/>
                <c:pt idx="0">
                  <c:v>Engaged</c:v>
                </c:pt>
                <c:pt idx="1">
                  <c:v>Ineffective</c:v>
                </c:pt>
                <c:pt idx="2">
                  <c:v>Overextended</c:v>
                </c:pt>
                <c:pt idx="3">
                  <c:v>Disengaged</c:v>
                </c:pt>
                <c:pt idx="4">
                  <c:v>Burnout</c:v>
                </c:pt>
              </c:strCache>
            </c:strRef>
          </c:cat>
          <c:val>
            <c:numRef>
              <c:f>Sheet2!$I$11:$I$15</c:f>
              <c:numCache>
                <c:formatCode>0.00</c:formatCode>
                <c:ptCount val="5"/>
                <c:pt idx="0">
                  <c:v>-0.18235986641358928</c:v>
                </c:pt>
                <c:pt idx="1">
                  <c:v>-5.6942408880132619E-2</c:v>
                </c:pt>
                <c:pt idx="2">
                  <c:v>0.19173013622930735</c:v>
                </c:pt>
                <c:pt idx="3">
                  <c:v>0.13598904399221548</c:v>
                </c:pt>
                <c:pt idx="4">
                  <c:v>0.29384205088777299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062720"/>
        <c:axId val="219062328"/>
        <c:axId val="0"/>
      </c:bar3DChart>
      <c:catAx>
        <c:axId val="2190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062328"/>
        <c:crosses val="autoZero"/>
        <c:auto val="1"/>
        <c:lblAlgn val="ctr"/>
        <c:lblOffset val="100"/>
        <c:noMultiLvlLbl val="0"/>
      </c:catAx>
      <c:valAx>
        <c:axId val="21906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 Difference from Average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06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70970-94E8-48DA-AF82-ED138AE6D3ED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B34ECADF-C7E9-4C13-8AED-01DD9C028C36}">
      <dgm:prSet phldrT="[Text]"/>
      <dgm:spPr/>
      <dgm:t>
        <a:bodyPr/>
        <a:lstStyle/>
        <a:p>
          <a:r>
            <a:rPr lang="en-CA" dirty="0" smtClean="0"/>
            <a:t>Energy</a:t>
          </a:r>
          <a:endParaRPr lang="en-US" dirty="0"/>
        </a:p>
      </dgm:t>
    </dgm:pt>
    <dgm:pt modelId="{2E3D1B42-0CA4-4F86-BD4F-B9F230E4D015}" type="parTrans" cxnId="{89EC94C9-630F-4FC3-B711-1F39A06546BD}">
      <dgm:prSet/>
      <dgm:spPr/>
      <dgm:t>
        <a:bodyPr/>
        <a:lstStyle/>
        <a:p>
          <a:endParaRPr lang="en-US"/>
        </a:p>
      </dgm:t>
    </dgm:pt>
    <dgm:pt modelId="{A926EAE3-6F2B-49B6-B36C-563F8C7ECA7C}" type="sibTrans" cxnId="{89EC94C9-630F-4FC3-B711-1F39A06546BD}">
      <dgm:prSet/>
      <dgm:spPr/>
      <dgm:t>
        <a:bodyPr/>
        <a:lstStyle/>
        <a:p>
          <a:endParaRPr lang="en-US"/>
        </a:p>
      </dgm:t>
    </dgm:pt>
    <dgm:pt modelId="{D49904AB-C454-4DD5-BB95-50F08CB51A33}">
      <dgm:prSet phldrT="[Text]"/>
      <dgm:spPr/>
      <dgm:t>
        <a:bodyPr/>
        <a:lstStyle/>
        <a:p>
          <a:r>
            <a:rPr lang="en-CA" dirty="0" smtClean="0"/>
            <a:t>Involvement</a:t>
          </a:r>
          <a:endParaRPr lang="en-US" dirty="0"/>
        </a:p>
      </dgm:t>
    </dgm:pt>
    <dgm:pt modelId="{AA485C68-6585-4194-A5F9-FE3F875E9123}" type="parTrans" cxnId="{2E6C7A34-0CA4-4184-A7FF-CEF2BDB81F7F}">
      <dgm:prSet/>
      <dgm:spPr/>
      <dgm:t>
        <a:bodyPr/>
        <a:lstStyle/>
        <a:p>
          <a:endParaRPr lang="en-US"/>
        </a:p>
      </dgm:t>
    </dgm:pt>
    <dgm:pt modelId="{4512F50E-5105-44A8-84B3-426BF4F012AD}" type="sibTrans" cxnId="{2E6C7A34-0CA4-4184-A7FF-CEF2BDB81F7F}">
      <dgm:prSet/>
      <dgm:spPr/>
      <dgm:t>
        <a:bodyPr/>
        <a:lstStyle/>
        <a:p>
          <a:endParaRPr lang="en-US"/>
        </a:p>
      </dgm:t>
    </dgm:pt>
    <dgm:pt modelId="{AAB37271-10FE-4C3C-AE0E-BC6ACFCDC22A}">
      <dgm:prSet phldrT="[Text]"/>
      <dgm:spPr/>
      <dgm:t>
        <a:bodyPr/>
        <a:lstStyle/>
        <a:p>
          <a:r>
            <a:rPr lang="en-CA" dirty="0" smtClean="0"/>
            <a:t>Efficacy</a:t>
          </a:r>
          <a:endParaRPr lang="en-US" dirty="0"/>
        </a:p>
      </dgm:t>
    </dgm:pt>
    <dgm:pt modelId="{E648BA64-7412-4BC0-9B27-68D73D7985C0}" type="parTrans" cxnId="{DAD38E6B-D6E5-4B75-B41F-B4DDC848A6E8}">
      <dgm:prSet/>
      <dgm:spPr/>
      <dgm:t>
        <a:bodyPr/>
        <a:lstStyle/>
        <a:p>
          <a:endParaRPr lang="en-US"/>
        </a:p>
      </dgm:t>
    </dgm:pt>
    <dgm:pt modelId="{77FDF063-CFEC-4FD2-813F-F2924404C091}" type="sibTrans" cxnId="{DAD38E6B-D6E5-4B75-B41F-B4DDC848A6E8}">
      <dgm:prSet/>
      <dgm:spPr/>
      <dgm:t>
        <a:bodyPr/>
        <a:lstStyle/>
        <a:p>
          <a:endParaRPr lang="en-US"/>
        </a:p>
      </dgm:t>
    </dgm:pt>
    <dgm:pt modelId="{CC1FA5F6-C4E9-4152-8EC9-0C4284BAFC07}" type="pres">
      <dgm:prSet presAssocID="{8B870970-94E8-48DA-AF82-ED138AE6D3ED}" presName="linearFlow" presStyleCnt="0">
        <dgm:presLayoutVars>
          <dgm:dir/>
          <dgm:resizeHandles val="exact"/>
        </dgm:presLayoutVars>
      </dgm:prSet>
      <dgm:spPr/>
    </dgm:pt>
    <dgm:pt modelId="{99C1DDDB-3956-4187-B7C5-4E7AD0DC0636}" type="pres">
      <dgm:prSet presAssocID="{B34ECADF-C7E9-4C13-8AED-01DD9C028C36}" presName="composite" presStyleCnt="0"/>
      <dgm:spPr/>
    </dgm:pt>
    <dgm:pt modelId="{DEF7EE93-8113-4CE6-B458-27E0BAD1DEC4}" type="pres">
      <dgm:prSet presAssocID="{B34ECADF-C7E9-4C13-8AED-01DD9C028C36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CA575C3-FB44-4F1E-B639-19AA2508D5AC}" type="pres">
      <dgm:prSet presAssocID="{B34ECADF-C7E9-4C13-8AED-01DD9C028C3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D82AF-BC0F-4A40-AAA4-7CA1974E8F7C}" type="pres">
      <dgm:prSet presAssocID="{A926EAE3-6F2B-49B6-B36C-563F8C7ECA7C}" presName="spacing" presStyleCnt="0"/>
      <dgm:spPr/>
    </dgm:pt>
    <dgm:pt modelId="{69227F2D-AE92-4357-A49B-47BFBFB51FB5}" type="pres">
      <dgm:prSet presAssocID="{D49904AB-C454-4DD5-BB95-50F08CB51A33}" presName="composite" presStyleCnt="0"/>
      <dgm:spPr/>
    </dgm:pt>
    <dgm:pt modelId="{3EE21810-FCEA-45B3-905F-0A1BEB237461}" type="pres">
      <dgm:prSet presAssocID="{D49904AB-C454-4DD5-BB95-50F08CB51A33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82CC891-D4BC-4E8F-88C9-0970B936CA67}" type="pres">
      <dgm:prSet presAssocID="{D49904AB-C454-4DD5-BB95-50F08CB51A3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A536C-1C61-4809-9CF6-E5702C91E6DA}" type="pres">
      <dgm:prSet presAssocID="{4512F50E-5105-44A8-84B3-426BF4F012AD}" presName="spacing" presStyleCnt="0"/>
      <dgm:spPr/>
    </dgm:pt>
    <dgm:pt modelId="{AA05160E-92C5-4295-9DAD-584046D55D07}" type="pres">
      <dgm:prSet presAssocID="{AAB37271-10FE-4C3C-AE0E-BC6ACFCDC22A}" presName="composite" presStyleCnt="0"/>
      <dgm:spPr/>
    </dgm:pt>
    <dgm:pt modelId="{A1BF7025-62D8-4596-B1EB-649FEE01ECBB}" type="pres">
      <dgm:prSet presAssocID="{AAB37271-10FE-4C3C-AE0E-BC6ACFCDC22A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947CDEA-0F6B-4FCD-838E-C9BDCE65B9BA}" type="pres">
      <dgm:prSet presAssocID="{AAB37271-10FE-4C3C-AE0E-BC6ACFCDC22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B0C73-46BB-4CCD-967B-1064217B1332}" type="presOf" srcId="{8B870970-94E8-48DA-AF82-ED138AE6D3ED}" destId="{CC1FA5F6-C4E9-4152-8EC9-0C4284BAFC07}" srcOrd="0" destOrd="0" presId="urn:microsoft.com/office/officeart/2005/8/layout/vList3"/>
    <dgm:cxn modelId="{89EC94C9-630F-4FC3-B711-1F39A06546BD}" srcId="{8B870970-94E8-48DA-AF82-ED138AE6D3ED}" destId="{B34ECADF-C7E9-4C13-8AED-01DD9C028C36}" srcOrd="0" destOrd="0" parTransId="{2E3D1B42-0CA4-4F86-BD4F-B9F230E4D015}" sibTransId="{A926EAE3-6F2B-49B6-B36C-563F8C7ECA7C}"/>
    <dgm:cxn modelId="{07E07307-7F1B-462E-BA1D-7EE528254D60}" type="presOf" srcId="{AAB37271-10FE-4C3C-AE0E-BC6ACFCDC22A}" destId="{F947CDEA-0F6B-4FCD-838E-C9BDCE65B9BA}" srcOrd="0" destOrd="0" presId="urn:microsoft.com/office/officeart/2005/8/layout/vList3"/>
    <dgm:cxn modelId="{DAD38E6B-D6E5-4B75-B41F-B4DDC848A6E8}" srcId="{8B870970-94E8-48DA-AF82-ED138AE6D3ED}" destId="{AAB37271-10FE-4C3C-AE0E-BC6ACFCDC22A}" srcOrd="2" destOrd="0" parTransId="{E648BA64-7412-4BC0-9B27-68D73D7985C0}" sibTransId="{77FDF063-CFEC-4FD2-813F-F2924404C091}"/>
    <dgm:cxn modelId="{2E6C7A34-0CA4-4184-A7FF-CEF2BDB81F7F}" srcId="{8B870970-94E8-48DA-AF82-ED138AE6D3ED}" destId="{D49904AB-C454-4DD5-BB95-50F08CB51A33}" srcOrd="1" destOrd="0" parTransId="{AA485C68-6585-4194-A5F9-FE3F875E9123}" sibTransId="{4512F50E-5105-44A8-84B3-426BF4F012AD}"/>
    <dgm:cxn modelId="{FE879672-634E-43C6-811A-DFC8A0694DA1}" type="presOf" srcId="{D49904AB-C454-4DD5-BB95-50F08CB51A33}" destId="{682CC891-D4BC-4E8F-88C9-0970B936CA67}" srcOrd="0" destOrd="0" presId="urn:microsoft.com/office/officeart/2005/8/layout/vList3"/>
    <dgm:cxn modelId="{807F1879-868F-44BE-92C2-713D29771096}" type="presOf" srcId="{B34ECADF-C7E9-4C13-8AED-01DD9C028C36}" destId="{7CA575C3-FB44-4F1E-B639-19AA2508D5AC}" srcOrd="0" destOrd="0" presId="urn:microsoft.com/office/officeart/2005/8/layout/vList3"/>
    <dgm:cxn modelId="{86C01F19-1A69-42CB-8A39-56DFECE2F550}" type="presParOf" srcId="{CC1FA5F6-C4E9-4152-8EC9-0C4284BAFC07}" destId="{99C1DDDB-3956-4187-B7C5-4E7AD0DC0636}" srcOrd="0" destOrd="0" presId="urn:microsoft.com/office/officeart/2005/8/layout/vList3"/>
    <dgm:cxn modelId="{F4F3BA5E-5695-4ACB-8A9F-9E0410004CF9}" type="presParOf" srcId="{99C1DDDB-3956-4187-B7C5-4E7AD0DC0636}" destId="{DEF7EE93-8113-4CE6-B458-27E0BAD1DEC4}" srcOrd="0" destOrd="0" presId="urn:microsoft.com/office/officeart/2005/8/layout/vList3"/>
    <dgm:cxn modelId="{21BBC8C0-BD41-4A92-82B8-1A52F285342D}" type="presParOf" srcId="{99C1DDDB-3956-4187-B7C5-4E7AD0DC0636}" destId="{7CA575C3-FB44-4F1E-B639-19AA2508D5AC}" srcOrd="1" destOrd="0" presId="urn:microsoft.com/office/officeart/2005/8/layout/vList3"/>
    <dgm:cxn modelId="{9F72B492-F2EA-4528-BC04-0DFCF2FD297B}" type="presParOf" srcId="{CC1FA5F6-C4E9-4152-8EC9-0C4284BAFC07}" destId="{C4AD82AF-BC0F-4A40-AAA4-7CA1974E8F7C}" srcOrd="1" destOrd="0" presId="urn:microsoft.com/office/officeart/2005/8/layout/vList3"/>
    <dgm:cxn modelId="{7B73563C-E6AC-42AF-9A62-61F0A3BD10CE}" type="presParOf" srcId="{CC1FA5F6-C4E9-4152-8EC9-0C4284BAFC07}" destId="{69227F2D-AE92-4357-A49B-47BFBFB51FB5}" srcOrd="2" destOrd="0" presId="urn:microsoft.com/office/officeart/2005/8/layout/vList3"/>
    <dgm:cxn modelId="{A4707839-9BEC-4DDA-9D83-4A08CB091321}" type="presParOf" srcId="{69227F2D-AE92-4357-A49B-47BFBFB51FB5}" destId="{3EE21810-FCEA-45B3-905F-0A1BEB237461}" srcOrd="0" destOrd="0" presId="urn:microsoft.com/office/officeart/2005/8/layout/vList3"/>
    <dgm:cxn modelId="{08DA55CA-6378-45D8-ADB7-ADB50672647E}" type="presParOf" srcId="{69227F2D-AE92-4357-A49B-47BFBFB51FB5}" destId="{682CC891-D4BC-4E8F-88C9-0970B936CA67}" srcOrd="1" destOrd="0" presId="urn:microsoft.com/office/officeart/2005/8/layout/vList3"/>
    <dgm:cxn modelId="{BB37BDC6-6DF4-44DD-8B1D-099DD2FA4F8E}" type="presParOf" srcId="{CC1FA5F6-C4E9-4152-8EC9-0C4284BAFC07}" destId="{76FA536C-1C61-4809-9CF6-E5702C91E6DA}" srcOrd="3" destOrd="0" presId="urn:microsoft.com/office/officeart/2005/8/layout/vList3"/>
    <dgm:cxn modelId="{852259A1-4FEC-441D-8F20-DC0AAEFA92F6}" type="presParOf" srcId="{CC1FA5F6-C4E9-4152-8EC9-0C4284BAFC07}" destId="{AA05160E-92C5-4295-9DAD-584046D55D07}" srcOrd="4" destOrd="0" presId="urn:microsoft.com/office/officeart/2005/8/layout/vList3"/>
    <dgm:cxn modelId="{8DDA8562-93AE-47F0-B04A-2BEDF2F9AB5D}" type="presParOf" srcId="{AA05160E-92C5-4295-9DAD-584046D55D07}" destId="{A1BF7025-62D8-4596-B1EB-649FEE01ECBB}" srcOrd="0" destOrd="0" presId="urn:microsoft.com/office/officeart/2005/8/layout/vList3"/>
    <dgm:cxn modelId="{1A9CD4A5-77A9-4581-A48C-BFB59FA9E122}" type="presParOf" srcId="{AA05160E-92C5-4295-9DAD-584046D55D07}" destId="{F947CDEA-0F6B-4FCD-838E-C9BDCE65B9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EB2AE-4C4A-4B92-9F0D-B59091568895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68F451-3BFB-4BCB-B133-36D038B43C79}">
      <dgm:prSet phldrT="[Text]"/>
      <dgm:spPr/>
      <dgm:t>
        <a:bodyPr/>
        <a:lstStyle/>
        <a:p>
          <a:r>
            <a:rPr lang="en-CA" dirty="0" smtClean="0"/>
            <a:t>Exhaustion</a:t>
          </a:r>
          <a:endParaRPr lang="en-US" dirty="0"/>
        </a:p>
      </dgm:t>
    </dgm:pt>
    <dgm:pt modelId="{218DDA15-2D8C-4368-8C03-304202D932CC}" type="parTrans" cxnId="{1A9771B8-C0B5-42EC-806F-B7D5F5B7FAA3}">
      <dgm:prSet/>
      <dgm:spPr/>
      <dgm:t>
        <a:bodyPr/>
        <a:lstStyle/>
        <a:p>
          <a:endParaRPr lang="en-US"/>
        </a:p>
      </dgm:t>
    </dgm:pt>
    <dgm:pt modelId="{06FC9BB6-41D5-4B3A-BD8C-13E2D5F25FDC}" type="sibTrans" cxnId="{1A9771B8-C0B5-42EC-806F-B7D5F5B7FAA3}">
      <dgm:prSet/>
      <dgm:spPr/>
      <dgm:t>
        <a:bodyPr/>
        <a:lstStyle/>
        <a:p>
          <a:endParaRPr lang="en-US"/>
        </a:p>
      </dgm:t>
    </dgm:pt>
    <dgm:pt modelId="{C8DE26AF-CE1E-4D55-A23C-9975A36EC81B}">
      <dgm:prSet phldrT="[Text]"/>
      <dgm:spPr/>
      <dgm:t>
        <a:bodyPr/>
        <a:lstStyle/>
        <a:p>
          <a:r>
            <a:rPr lang="en-CA" dirty="0" smtClean="0"/>
            <a:t>Unmanageable Demands</a:t>
          </a:r>
          <a:endParaRPr lang="en-US" dirty="0"/>
        </a:p>
      </dgm:t>
    </dgm:pt>
    <dgm:pt modelId="{2F0D0DE0-DBA7-4ACD-BD46-EA9FD3A16A50}" type="parTrans" cxnId="{94497B76-BD19-4DCD-BEB1-3676E5E26D16}">
      <dgm:prSet/>
      <dgm:spPr/>
      <dgm:t>
        <a:bodyPr/>
        <a:lstStyle/>
        <a:p>
          <a:endParaRPr lang="en-US"/>
        </a:p>
      </dgm:t>
    </dgm:pt>
    <dgm:pt modelId="{B107D3A1-A92F-4A78-9276-04C7EBD2C4D1}" type="sibTrans" cxnId="{94497B76-BD19-4DCD-BEB1-3676E5E26D16}">
      <dgm:prSet/>
      <dgm:spPr/>
      <dgm:t>
        <a:bodyPr/>
        <a:lstStyle/>
        <a:p>
          <a:endParaRPr lang="en-US"/>
        </a:p>
      </dgm:t>
    </dgm:pt>
    <dgm:pt modelId="{BFD51CBF-C8DE-48AC-BC42-26B0E263EAFD}">
      <dgm:prSet phldrT="[Text]"/>
      <dgm:spPr/>
      <dgm:t>
        <a:bodyPr/>
        <a:lstStyle/>
        <a:p>
          <a:r>
            <a:rPr lang="en-CA" dirty="0" smtClean="0"/>
            <a:t>Inadequate Recovery</a:t>
          </a:r>
          <a:endParaRPr lang="en-US" dirty="0"/>
        </a:p>
      </dgm:t>
    </dgm:pt>
    <dgm:pt modelId="{A71454E2-2124-4F5B-BDD8-80F41AAA8A0E}" type="parTrans" cxnId="{24A125B1-6180-44E4-AE99-76C2190B8D60}">
      <dgm:prSet/>
      <dgm:spPr/>
      <dgm:t>
        <a:bodyPr/>
        <a:lstStyle/>
        <a:p>
          <a:endParaRPr lang="en-US"/>
        </a:p>
      </dgm:t>
    </dgm:pt>
    <dgm:pt modelId="{36AA09C4-DC43-4B0E-A02D-BF8134F5BF5C}" type="sibTrans" cxnId="{24A125B1-6180-44E4-AE99-76C2190B8D60}">
      <dgm:prSet/>
      <dgm:spPr/>
      <dgm:t>
        <a:bodyPr/>
        <a:lstStyle/>
        <a:p>
          <a:endParaRPr lang="en-US"/>
        </a:p>
      </dgm:t>
    </dgm:pt>
    <dgm:pt modelId="{1ABDE1A4-B23C-4182-BF2D-B58411683F1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CA" dirty="0" smtClean="0"/>
            <a:t>Cynicism</a:t>
          </a:r>
          <a:endParaRPr lang="en-US" dirty="0"/>
        </a:p>
      </dgm:t>
    </dgm:pt>
    <dgm:pt modelId="{5878BB8E-5415-4014-9CFD-81BB464E5AEB}" type="parTrans" cxnId="{3D9B9FE1-2777-4C07-BB9C-AFA05B75ED5E}">
      <dgm:prSet/>
      <dgm:spPr/>
      <dgm:t>
        <a:bodyPr/>
        <a:lstStyle/>
        <a:p>
          <a:endParaRPr lang="en-US"/>
        </a:p>
      </dgm:t>
    </dgm:pt>
    <dgm:pt modelId="{8A2BB166-4421-4327-B59F-F7952E3D9C84}" type="sibTrans" cxnId="{3D9B9FE1-2777-4C07-BB9C-AFA05B75ED5E}">
      <dgm:prSet/>
      <dgm:spPr/>
      <dgm:t>
        <a:bodyPr/>
        <a:lstStyle/>
        <a:p>
          <a:endParaRPr lang="en-US"/>
        </a:p>
      </dgm:t>
    </dgm:pt>
    <dgm:pt modelId="{AE7659D6-912D-4D18-B0AE-FA8488ECBB48}">
      <dgm:prSet phldrT="[Text]"/>
      <dgm:spPr/>
      <dgm:t>
        <a:bodyPr/>
        <a:lstStyle/>
        <a:p>
          <a:r>
            <a:rPr lang="en-CA" dirty="0" smtClean="0"/>
            <a:t>Value Conflicts</a:t>
          </a:r>
          <a:endParaRPr lang="en-US" dirty="0"/>
        </a:p>
      </dgm:t>
    </dgm:pt>
    <dgm:pt modelId="{D43B48F1-3F01-4988-B255-F73FA0DD316F}" type="parTrans" cxnId="{E84E984A-9C37-44CC-9048-6C22948CC326}">
      <dgm:prSet/>
      <dgm:spPr/>
      <dgm:t>
        <a:bodyPr/>
        <a:lstStyle/>
        <a:p>
          <a:endParaRPr lang="en-US"/>
        </a:p>
      </dgm:t>
    </dgm:pt>
    <dgm:pt modelId="{E35BC307-A244-4893-8E40-BF3AD01436DB}" type="sibTrans" cxnId="{E84E984A-9C37-44CC-9048-6C22948CC326}">
      <dgm:prSet/>
      <dgm:spPr/>
      <dgm:t>
        <a:bodyPr/>
        <a:lstStyle/>
        <a:p>
          <a:endParaRPr lang="en-US"/>
        </a:p>
      </dgm:t>
    </dgm:pt>
    <dgm:pt modelId="{30B82E14-2CAE-4526-A856-05F408D9DC01}">
      <dgm:prSet phldrT="[Text]"/>
      <dgm:spPr/>
      <dgm:t>
        <a:bodyPr/>
        <a:lstStyle/>
        <a:p>
          <a:r>
            <a:rPr lang="en-CA" dirty="0" smtClean="0"/>
            <a:t>Disrespect</a:t>
          </a:r>
          <a:endParaRPr lang="en-US" dirty="0"/>
        </a:p>
      </dgm:t>
    </dgm:pt>
    <dgm:pt modelId="{08275389-5891-4465-A74E-0A52B01846F6}" type="parTrans" cxnId="{4B27236D-39B6-483B-9055-14F388771821}">
      <dgm:prSet/>
      <dgm:spPr/>
      <dgm:t>
        <a:bodyPr/>
        <a:lstStyle/>
        <a:p>
          <a:endParaRPr lang="en-US"/>
        </a:p>
      </dgm:t>
    </dgm:pt>
    <dgm:pt modelId="{1268F17A-0AD4-4789-A1DE-DE8DBE111C0F}" type="sibTrans" cxnId="{4B27236D-39B6-483B-9055-14F388771821}">
      <dgm:prSet/>
      <dgm:spPr/>
      <dgm:t>
        <a:bodyPr/>
        <a:lstStyle/>
        <a:p>
          <a:endParaRPr lang="en-US"/>
        </a:p>
      </dgm:t>
    </dgm:pt>
    <dgm:pt modelId="{AD8C6740-07E9-4EB3-B339-F69B1481CF92}">
      <dgm:prSet phldrT="[Text]"/>
      <dgm:spPr/>
      <dgm:t>
        <a:bodyPr/>
        <a:lstStyle/>
        <a:p>
          <a:r>
            <a:rPr lang="en-CA" dirty="0" smtClean="0"/>
            <a:t>Inefficacy</a:t>
          </a:r>
          <a:endParaRPr lang="en-US" dirty="0"/>
        </a:p>
      </dgm:t>
    </dgm:pt>
    <dgm:pt modelId="{C39A51C6-DA43-4698-B2EC-BBF3BC6EB682}" type="parTrans" cxnId="{1556C802-84B5-4F42-8B67-79979474AA27}">
      <dgm:prSet/>
      <dgm:spPr/>
      <dgm:t>
        <a:bodyPr/>
        <a:lstStyle/>
        <a:p>
          <a:endParaRPr lang="en-US"/>
        </a:p>
      </dgm:t>
    </dgm:pt>
    <dgm:pt modelId="{7F9C5827-6A70-4C4D-86DB-28A550AA5448}" type="sibTrans" cxnId="{1556C802-84B5-4F42-8B67-79979474AA27}">
      <dgm:prSet/>
      <dgm:spPr/>
      <dgm:t>
        <a:bodyPr/>
        <a:lstStyle/>
        <a:p>
          <a:endParaRPr lang="en-US"/>
        </a:p>
      </dgm:t>
    </dgm:pt>
    <dgm:pt modelId="{05F6ABCE-BF25-4D2E-83E4-EE9190C4E518}">
      <dgm:prSet phldrT="[Text]"/>
      <dgm:spPr/>
      <dgm:t>
        <a:bodyPr/>
        <a:lstStyle/>
        <a:p>
          <a:r>
            <a:rPr lang="en-CA" dirty="0" smtClean="0"/>
            <a:t>Lack of Recognition</a:t>
          </a:r>
          <a:endParaRPr lang="en-US" dirty="0"/>
        </a:p>
      </dgm:t>
    </dgm:pt>
    <dgm:pt modelId="{C6B9DDC4-4402-4867-AD0A-8C8CD37122FA}" type="parTrans" cxnId="{8C345268-0DCE-4C44-AC09-288003FFD015}">
      <dgm:prSet/>
      <dgm:spPr/>
      <dgm:t>
        <a:bodyPr/>
        <a:lstStyle/>
        <a:p>
          <a:endParaRPr lang="en-US"/>
        </a:p>
      </dgm:t>
    </dgm:pt>
    <dgm:pt modelId="{DE3DAC3E-F813-4629-85EC-7BEEFB6A0C0B}" type="sibTrans" cxnId="{8C345268-0DCE-4C44-AC09-288003FFD015}">
      <dgm:prSet/>
      <dgm:spPr/>
      <dgm:t>
        <a:bodyPr/>
        <a:lstStyle/>
        <a:p>
          <a:endParaRPr lang="en-US"/>
        </a:p>
      </dgm:t>
    </dgm:pt>
    <dgm:pt modelId="{1041B643-5BE4-4DFF-9C10-523A413CD89B}">
      <dgm:prSet phldrT="[Text]"/>
      <dgm:spPr/>
      <dgm:t>
        <a:bodyPr/>
        <a:lstStyle/>
        <a:p>
          <a:r>
            <a:rPr lang="en-CA" dirty="0" smtClean="0"/>
            <a:t>Impossible Standards</a:t>
          </a:r>
          <a:endParaRPr lang="en-US" dirty="0"/>
        </a:p>
      </dgm:t>
    </dgm:pt>
    <dgm:pt modelId="{D6573563-E8C9-4C0B-A1C4-4A62DABED110}" type="parTrans" cxnId="{27ECE252-BE9D-4820-AA2F-1EDFFC0F30A1}">
      <dgm:prSet/>
      <dgm:spPr/>
      <dgm:t>
        <a:bodyPr/>
        <a:lstStyle/>
        <a:p>
          <a:endParaRPr lang="en-US"/>
        </a:p>
      </dgm:t>
    </dgm:pt>
    <dgm:pt modelId="{66D92DB5-0A9D-481E-BF51-915C23B70944}" type="sibTrans" cxnId="{27ECE252-BE9D-4820-AA2F-1EDFFC0F30A1}">
      <dgm:prSet/>
      <dgm:spPr/>
      <dgm:t>
        <a:bodyPr/>
        <a:lstStyle/>
        <a:p>
          <a:endParaRPr lang="en-US"/>
        </a:p>
      </dgm:t>
    </dgm:pt>
    <dgm:pt modelId="{486D5F4C-BA85-4B58-8CCA-3602E9A28ED5}">
      <dgm:prSet phldrT="[Text]"/>
      <dgm:spPr/>
      <dgm:t>
        <a:bodyPr/>
        <a:lstStyle/>
        <a:p>
          <a:r>
            <a:rPr lang="en-CA" dirty="0" smtClean="0"/>
            <a:t>Emotional Distance</a:t>
          </a:r>
          <a:endParaRPr lang="en-US" dirty="0"/>
        </a:p>
      </dgm:t>
    </dgm:pt>
    <dgm:pt modelId="{76FDA567-C300-420A-A647-7A966FB6F41B}" type="parTrans" cxnId="{A3420B46-4035-49C1-84EF-FCBA8030CDE6}">
      <dgm:prSet/>
      <dgm:spPr/>
      <dgm:t>
        <a:bodyPr/>
        <a:lstStyle/>
        <a:p>
          <a:endParaRPr lang="en-US"/>
        </a:p>
      </dgm:t>
    </dgm:pt>
    <dgm:pt modelId="{F4C73672-3567-4CAA-BF73-7FAD1573F330}" type="sibTrans" cxnId="{A3420B46-4035-49C1-84EF-FCBA8030CDE6}">
      <dgm:prSet/>
      <dgm:spPr/>
      <dgm:t>
        <a:bodyPr/>
        <a:lstStyle/>
        <a:p>
          <a:endParaRPr lang="en-US"/>
        </a:p>
      </dgm:t>
    </dgm:pt>
    <dgm:pt modelId="{77CC0B16-42A1-42AC-ADA7-83CE26FC0933}">
      <dgm:prSet phldrT="[Text]"/>
      <dgm:spPr/>
      <dgm:t>
        <a:bodyPr/>
        <a:lstStyle/>
        <a:p>
          <a:r>
            <a:rPr lang="en-CA" dirty="0" smtClean="0"/>
            <a:t>Lack of Control</a:t>
          </a:r>
          <a:endParaRPr lang="en-US" dirty="0"/>
        </a:p>
      </dgm:t>
    </dgm:pt>
    <dgm:pt modelId="{AE1D5688-8D8B-4BDB-BA87-51D6B7CCFD32}" type="parTrans" cxnId="{80AA3FE4-45AD-4AEF-A0BE-DF4EECBC66BE}">
      <dgm:prSet/>
      <dgm:spPr/>
      <dgm:t>
        <a:bodyPr/>
        <a:lstStyle/>
        <a:p>
          <a:endParaRPr lang="en-US"/>
        </a:p>
      </dgm:t>
    </dgm:pt>
    <dgm:pt modelId="{47659D00-2470-4B51-8D14-7A033E233DF5}" type="sibTrans" cxnId="{80AA3FE4-45AD-4AEF-A0BE-DF4EECBC66BE}">
      <dgm:prSet/>
      <dgm:spPr/>
      <dgm:t>
        <a:bodyPr/>
        <a:lstStyle/>
        <a:p>
          <a:endParaRPr lang="en-US"/>
        </a:p>
      </dgm:t>
    </dgm:pt>
    <dgm:pt modelId="{EB9DAE70-E144-411D-B565-864AB7ECB5FF}" type="pres">
      <dgm:prSet presAssocID="{AD5EB2AE-4C4A-4B92-9F0D-B590915688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857923-9F48-48CF-8526-719063EB695E}" type="pres">
      <dgm:prSet presAssocID="{1168F451-3BFB-4BCB-B133-36D038B43C79}" presName="linNode" presStyleCnt="0"/>
      <dgm:spPr/>
    </dgm:pt>
    <dgm:pt modelId="{737E41C2-CD66-417E-AFDD-AC8B610E6B5A}" type="pres">
      <dgm:prSet presAssocID="{1168F451-3BFB-4BCB-B133-36D038B43C7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89B68-7BC8-482C-B209-3C3D8A1436CE}" type="pres">
      <dgm:prSet presAssocID="{1168F451-3BFB-4BCB-B133-36D038B43C7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3190A-9050-4883-9066-0186ECBC61C8}" type="pres">
      <dgm:prSet presAssocID="{06FC9BB6-41D5-4B3A-BD8C-13E2D5F25FDC}" presName="spacing" presStyleCnt="0"/>
      <dgm:spPr/>
    </dgm:pt>
    <dgm:pt modelId="{FE2AEF6E-B257-469A-98F4-9300CA5AEA7B}" type="pres">
      <dgm:prSet presAssocID="{1ABDE1A4-B23C-4182-BF2D-B58411683F1A}" presName="linNode" presStyleCnt="0"/>
      <dgm:spPr/>
    </dgm:pt>
    <dgm:pt modelId="{D8624D8B-9DB2-421C-AC20-78E778AC6214}" type="pres">
      <dgm:prSet presAssocID="{1ABDE1A4-B23C-4182-BF2D-B58411683F1A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64837-D055-4D05-84C0-96FF6D8E169F}" type="pres">
      <dgm:prSet presAssocID="{1ABDE1A4-B23C-4182-BF2D-B58411683F1A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8305D-1292-4CA9-AB37-D9BACC41CE38}" type="pres">
      <dgm:prSet presAssocID="{8A2BB166-4421-4327-B59F-F7952E3D9C84}" presName="spacing" presStyleCnt="0"/>
      <dgm:spPr/>
    </dgm:pt>
    <dgm:pt modelId="{50CD5234-0940-492F-95A5-79D78CF98081}" type="pres">
      <dgm:prSet presAssocID="{AD8C6740-07E9-4EB3-B339-F69B1481CF92}" presName="linNode" presStyleCnt="0"/>
      <dgm:spPr/>
    </dgm:pt>
    <dgm:pt modelId="{5B34C2BE-A6C2-4084-9CFD-6120159B1EE8}" type="pres">
      <dgm:prSet presAssocID="{AD8C6740-07E9-4EB3-B339-F69B1481CF9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DA4BE-8AA2-4174-8160-CCC0492379D5}" type="pres">
      <dgm:prSet presAssocID="{AD8C6740-07E9-4EB3-B339-F69B1481CF9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96A972-AC1D-4082-93C6-CECFC0F7C2BD}" type="presOf" srcId="{1ABDE1A4-B23C-4182-BF2D-B58411683F1A}" destId="{D8624D8B-9DB2-421C-AC20-78E778AC6214}" srcOrd="0" destOrd="0" presId="urn:microsoft.com/office/officeart/2005/8/layout/vList6"/>
    <dgm:cxn modelId="{27ECE252-BE9D-4820-AA2F-1EDFFC0F30A1}" srcId="{AD8C6740-07E9-4EB3-B339-F69B1481CF92}" destId="{1041B643-5BE4-4DFF-9C10-523A413CD89B}" srcOrd="1" destOrd="0" parTransId="{D6573563-E8C9-4C0B-A1C4-4A62DABED110}" sibTransId="{66D92DB5-0A9D-481E-BF51-915C23B70944}"/>
    <dgm:cxn modelId="{EA8B462A-7030-482E-B009-93649793E47C}" type="presOf" srcId="{30B82E14-2CAE-4526-A856-05F408D9DC01}" destId="{F1F64837-D055-4D05-84C0-96FF6D8E169F}" srcOrd="0" destOrd="1" presId="urn:microsoft.com/office/officeart/2005/8/layout/vList6"/>
    <dgm:cxn modelId="{EBCD95F9-5F23-401D-8B7D-4FFE8DE1901F}" type="presOf" srcId="{AD5EB2AE-4C4A-4B92-9F0D-B59091568895}" destId="{EB9DAE70-E144-411D-B565-864AB7ECB5FF}" srcOrd="0" destOrd="0" presId="urn:microsoft.com/office/officeart/2005/8/layout/vList6"/>
    <dgm:cxn modelId="{1A9771B8-C0B5-42EC-806F-B7D5F5B7FAA3}" srcId="{AD5EB2AE-4C4A-4B92-9F0D-B59091568895}" destId="{1168F451-3BFB-4BCB-B133-36D038B43C79}" srcOrd="0" destOrd="0" parTransId="{218DDA15-2D8C-4368-8C03-304202D932CC}" sibTransId="{06FC9BB6-41D5-4B3A-BD8C-13E2D5F25FDC}"/>
    <dgm:cxn modelId="{94497B76-BD19-4DCD-BEB1-3676E5E26D16}" srcId="{1168F451-3BFB-4BCB-B133-36D038B43C79}" destId="{C8DE26AF-CE1E-4D55-A23C-9975A36EC81B}" srcOrd="0" destOrd="0" parTransId="{2F0D0DE0-DBA7-4ACD-BD46-EA9FD3A16A50}" sibTransId="{B107D3A1-A92F-4A78-9276-04C7EBD2C4D1}"/>
    <dgm:cxn modelId="{5B45D4CB-BCD6-45E6-B504-CB2726C0ED9C}" type="presOf" srcId="{486D5F4C-BA85-4B58-8CCA-3602E9A28ED5}" destId="{F1F64837-D055-4D05-84C0-96FF6D8E169F}" srcOrd="0" destOrd="2" presId="urn:microsoft.com/office/officeart/2005/8/layout/vList6"/>
    <dgm:cxn modelId="{80AA3FE4-45AD-4AEF-A0BE-DF4EECBC66BE}" srcId="{AD8C6740-07E9-4EB3-B339-F69B1481CF92}" destId="{77CC0B16-42A1-42AC-ADA7-83CE26FC0933}" srcOrd="2" destOrd="0" parTransId="{AE1D5688-8D8B-4BDB-BA87-51D6B7CCFD32}" sibTransId="{47659D00-2470-4B51-8D14-7A033E233DF5}"/>
    <dgm:cxn modelId="{8C345268-0DCE-4C44-AC09-288003FFD015}" srcId="{AD8C6740-07E9-4EB3-B339-F69B1481CF92}" destId="{05F6ABCE-BF25-4D2E-83E4-EE9190C4E518}" srcOrd="0" destOrd="0" parTransId="{C6B9DDC4-4402-4867-AD0A-8C8CD37122FA}" sibTransId="{DE3DAC3E-F813-4629-85EC-7BEEFB6A0C0B}"/>
    <dgm:cxn modelId="{D73FEC19-52BF-4490-8B29-2C6F85F59FB4}" type="presOf" srcId="{AD8C6740-07E9-4EB3-B339-F69B1481CF92}" destId="{5B34C2BE-A6C2-4084-9CFD-6120159B1EE8}" srcOrd="0" destOrd="0" presId="urn:microsoft.com/office/officeart/2005/8/layout/vList6"/>
    <dgm:cxn modelId="{4B27236D-39B6-483B-9055-14F388771821}" srcId="{1ABDE1A4-B23C-4182-BF2D-B58411683F1A}" destId="{30B82E14-2CAE-4526-A856-05F408D9DC01}" srcOrd="1" destOrd="0" parTransId="{08275389-5891-4465-A74E-0A52B01846F6}" sibTransId="{1268F17A-0AD4-4789-A1DE-DE8DBE111C0F}"/>
    <dgm:cxn modelId="{0DF1B935-2CDC-49E4-BACD-2276F19746DB}" type="presOf" srcId="{1041B643-5BE4-4DFF-9C10-523A413CD89B}" destId="{08EDA4BE-8AA2-4174-8160-CCC0492379D5}" srcOrd="0" destOrd="1" presId="urn:microsoft.com/office/officeart/2005/8/layout/vList6"/>
    <dgm:cxn modelId="{24A125B1-6180-44E4-AE99-76C2190B8D60}" srcId="{1168F451-3BFB-4BCB-B133-36D038B43C79}" destId="{BFD51CBF-C8DE-48AC-BC42-26B0E263EAFD}" srcOrd="1" destOrd="0" parTransId="{A71454E2-2124-4F5B-BDD8-80F41AAA8A0E}" sibTransId="{36AA09C4-DC43-4B0E-A02D-BF8134F5BF5C}"/>
    <dgm:cxn modelId="{2A152C44-A3D4-4F5F-BC54-46B77DC0BA4B}" type="presOf" srcId="{BFD51CBF-C8DE-48AC-BC42-26B0E263EAFD}" destId="{8C689B68-7BC8-482C-B209-3C3D8A1436CE}" srcOrd="0" destOrd="1" presId="urn:microsoft.com/office/officeart/2005/8/layout/vList6"/>
    <dgm:cxn modelId="{E84E984A-9C37-44CC-9048-6C22948CC326}" srcId="{1ABDE1A4-B23C-4182-BF2D-B58411683F1A}" destId="{AE7659D6-912D-4D18-B0AE-FA8488ECBB48}" srcOrd="0" destOrd="0" parTransId="{D43B48F1-3F01-4988-B255-F73FA0DD316F}" sibTransId="{E35BC307-A244-4893-8E40-BF3AD01436DB}"/>
    <dgm:cxn modelId="{E09B1787-9B53-4AA3-9C0D-3704DC8E04A4}" type="presOf" srcId="{77CC0B16-42A1-42AC-ADA7-83CE26FC0933}" destId="{08EDA4BE-8AA2-4174-8160-CCC0492379D5}" srcOrd="0" destOrd="2" presId="urn:microsoft.com/office/officeart/2005/8/layout/vList6"/>
    <dgm:cxn modelId="{1556C802-84B5-4F42-8B67-79979474AA27}" srcId="{AD5EB2AE-4C4A-4B92-9F0D-B59091568895}" destId="{AD8C6740-07E9-4EB3-B339-F69B1481CF92}" srcOrd="2" destOrd="0" parTransId="{C39A51C6-DA43-4698-B2EC-BBF3BC6EB682}" sibTransId="{7F9C5827-6A70-4C4D-86DB-28A550AA5448}"/>
    <dgm:cxn modelId="{C7A7818F-049D-485E-B413-F5B8D61B21B7}" type="presOf" srcId="{05F6ABCE-BF25-4D2E-83E4-EE9190C4E518}" destId="{08EDA4BE-8AA2-4174-8160-CCC0492379D5}" srcOrd="0" destOrd="0" presId="urn:microsoft.com/office/officeart/2005/8/layout/vList6"/>
    <dgm:cxn modelId="{45D26958-468C-4BEC-8024-CE9839892919}" type="presOf" srcId="{C8DE26AF-CE1E-4D55-A23C-9975A36EC81B}" destId="{8C689B68-7BC8-482C-B209-3C3D8A1436CE}" srcOrd="0" destOrd="0" presId="urn:microsoft.com/office/officeart/2005/8/layout/vList6"/>
    <dgm:cxn modelId="{4011C693-0229-4506-BF41-F65E257AC27C}" type="presOf" srcId="{AE7659D6-912D-4D18-B0AE-FA8488ECBB48}" destId="{F1F64837-D055-4D05-84C0-96FF6D8E169F}" srcOrd="0" destOrd="0" presId="urn:microsoft.com/office/officeart/2005/8/layout/vList6"/>
    <dgm:cxn modelId="{3D9B9FE1-2777-4C07-BB9C-AFA05B75ED5E}" srcId="{AD5EB2AE-4C4A-4B92-9F0D-B59091568895}" destId="{1ABDE1A4-B23C-4182-BF2D-B58411683F1A}" srcOrd="1" destOrd="0" parTransId="{5878BB8E-5415-4014-9CFD-81BB464E5AEB}" sibTransId="{8A2BB166-4421-4327-B59F-F7952E3D9C84}"/>
    <dgm:cxn modelId="{A3420B46-4035-49C1-84EF-FCBA8030CDE6}" srcId="{1ABDE1A4-B23C-4182-BF2D-B58411683F1A}" destId="{486D5F4C-BA85-4B58-8CCA-3602E9A28ED5}" srcOrd="2" destOrd="0" parTransId="{76FDA567-C300-420A-A647-7A966FB6F41B}" sibTransId="{F4C73672-3567-4CAA-BF73-7FAD1573F330}"/>
    <dgm:cxn modelId="{D5744DE6-3C8B-4AB4-89B0-14A2DE0A82A8}" type="presOf" srcId="{1168F451-3BFB-4BCB-B133-36D038B43C79}" destId="{737E41C2-CD66-417E-AFDD-AC8B610E6B5A}" srcOrd="0" destOrd="0" presId="urn:microsoft.com/office/officeart/2005/8/layout/vList6"/>
    <dgm:cxn modelId="{DFA53610-0F4F-4595-81FB-F65FFDB9C786}" type="presParOf" srcId="{EB9DAE70-E144-411D-B565-864AB7ECB5FF}" destId="{04857923-9F48-48CF-8526-719063EB695E}" srcOrd="0" destOrd="0" presId="urn:microsoft.com/office/officeart/2005/8/layout/vList6"/>
    <dgm:cxn modelId="{4E3323B8-5B71-4248-9D98-705C6867E860}" type="presParOf" srcId="{04857923-9F48-48CF-8526-719063EB695E}" destId="{737E41C2-CD66-417E-AFDD-AC8B610E6B5A}" srcOrd="0" destOrd="0" presId="urn:microsoft.com/office/officeart/2005/8/layout/vList6"/>
    <dgm:cxn modelId="{204E8891-08BA-4BFB-A60B-A99F5538A65A}" type="presParOf" srcId="{04857923-9F48-48CF-8526-719063EB695E}" destId="{8C689B68-7BC8-482C-B209-3C3D8A1436CE}" srcOrd="1" destOrd="0" presId="urn:microsoft.com/office/officeart/2005/8/layout/vList6"/>
    <dgm:cxn modelId="{6B7BD472-B34F-4E6B-AA09-05D3071F8E06}" type="presParOf" srcId="{EB9DAE70-E144-411D-B565-864AB7ECB5FF}" destId="{10A3190A-9050-4883-9066-0186ECBC61C8}" srcOrd="1" destOrd="0" presId="urn:microsoft.com/office/officeart/2005/8/layout/vList6"/>
    <dgm:cxn modelId="{BF79178D-CA74-4DCC-973C-CB6499A281B0}" type="presParOf" srcId="{EB9DAE70-E144-411D-B565-864AB7ECB5FF}" destId="{FE2AEF6E-B257-469A-98F4-9300CA5AEA7B}" srcOrd="2" destOrd="0" presId="urn:microsoft.com/office/officeart/2005/8/layout/vList6"/>
    <dgm:cxn modelId="{C5EE4D0A-3866-49EB-9B7E-3382F813D080}" type="presParOf" srcId="{FE2AEF6E-B257-469A-98F4-9300CA5AEA7B}" destId="{D8624D8B-9DB2-421C-AC20-78E778AC6214}" srcOrd="0" destOrd="0" presId="urn:microsoft.com/office/officeart/2005/8/layout/vList6"/>
    <dgm:cxn modelId="{DBF52112-466A-46F4-A1B2-50FDACBDE6D6}" type="presParOf" srcId="{FE2AEF6E-B257-469A-98F4-9300CA5AEA7B}" destId="{F1F64837-D055-4D05-84C0-96FF6D8E169F}" srcOrd="1" destOrd="0" presId="urn:microsoft.com/office/officeart/2005/8/layout/vList6"/>
    <dgm:cxn modelId="{848C544C-6870-4A3D-9D78-D1A14C06B318}" type="presParOf" srcId="{EB9DAE70-E144-411D-B565-864AB7ECB5FF}" destId="{5878305D-1292-4CA9-AB37-D9BACC41CE38}" srcOrd="3" destOrd="0" presId="urn:microsoft.com/office/officeart/2005/8/layout/vList6"/>
    <dgm:cxn modelId="{E116E829-1FC9-41B6-B79C-5F8A7E3A72B3}" type="presParOf" srcId="{EB9DAE70-E144-411D-B565-864AB7ECB5FF}" destId="{50CD5234-0940-492F-95A5-79D78CF98081}" srcOrd="4" destOrd="0" presId="urn:microsoft.com/office/officeart/2005/8/layout/vList6"/>
    <dgm:cxn modelId="{5154D029-11C3-406C-91DF-1D9698FDA13F}" type="presParOf" srcId="{50CD5234-0940-492F-95A5-79D78CF98081}" destId="{5B34C2BE-A6C2-4084-9CFD-6120159B1EE8}" srcOrd="0" destOrd="0" presId="urn:microsoft.com/office/officeart/2005/8/layout/vList6"/>
    <dgm:cxn modelId="{4A12847E-9E9C-41D4-965E-2B86CD1B6DA2}" type="presParOf" srcId="{50CD5234-0940-492F-95A5-79D78CF98081}" destId="{08EDA4BE-8AA2-4174-8160-CCC0492379D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F8AD6A-8A6A-4DE8-AA8F-97652BE80FB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044C7DC-A8CB-43AC-AE81-CEEC789179A9}">
      <dgm:prSet phldrT="[Text]"/>
      <dgm:spPr/>
      <dgm:t>
        <a:bodyPr/>
        <a:lstStyle/>
        <a:p>
          <a:r>
            <a:rPr lang="en-CA" dirty="0"/>
            <a:t>Intuitively</a:t>
          </a:r>
        </a:p>
        <a:p>
          <a:r>
            <a:rPr lang="en-CA" dirty="0"/>
            <a:t>Inconsiderate</a:t>
          </a:r>
          <a:endParaRPr lang="en-US" dirty="0"/>
        </a:p>
      </dgm:t>
    </dgm:pt>
    <dgm:pt modelId="{86C30F50-54C9-4B24-BD88-C48BC71D7BB0}" type="parTrans" cxnId="{58485376-C155-4334-BBBF-A3F68D59C3F1}">
      <dgm:prSet/>
      <dgm:spPr/>
      <dgm:t>
        <a:bodyPr/>
        <a:lstStyle/>
        <a:p>
          <a:endParaRPr lang="en-US"/>
        </a:p>
      </dgm:t>
    </dgm:pt>
    <dgm:pt modelId="{2A8ADB8D-2219-4A94-9913-7748927A815F}" type="sibTrans" cxnId="{58485376-C155-4334-BBBF-A3F68D59C3F1}">
      <dgm:prSet/>
      <dgm:spPr/>
      <dgm:t>
        <a:bodyPr/>
        <a:lstStyle/>
        <a:p>
          <a:endParaRPr lang="en-US"/>
        </a:p>
      </dgm:t>
    </dgm:pt>
    <dgm:pt modelId="{DA871079-7E8D-4A17-B83B-8AD8A24D538F}">
      <dgm:prSet phldrT="[Text]"/>
      <dgm:spPr/>
      <dgm:t>
        <a:bodyPr/>
        <a:lstStyle/>
        <a:p>
          <a:r>
            <a:rPr lang="en-CA" dirty="0"/>
            <a:t>Rational Problem Solving</a:t>
          </a:r>
          <a:endParaRPr lang="en-US" dirty="0"/>
        </a:p>
      </dgm:t>
    </dgm:pt>
    <dgm:pt modelId="{998668BF-68F3-495E-8E16-3358FB34C758}" type="parTrans" cxnId="{2EB28C46-4449-4F73-BA9A-AF69AA429928}">
      <dgm:prSet/>
      <dgm:spPr/>
      <dgm:t>
        <a:bodyPr/>
        <a:lstStyle/>
        <a:p>
          <a:endParaRPr lang="en-US"/>
        </a:p>
      </dgm:t>
    </dgm:pt>
    <dgm:pt modelId="{736E6EFC-C760-4626-8E5A-C1BCF8A4FF0E}" type="sibTrans" cxnId="{2EB28C46-4449-4F73-BA9A-AF69AA429928}">
      <dgm:prSet/>
      <dgm:spPr/>
      <dgm:t>
        <a:bodyPr/>
        <a:lstStyle/>
        <a:p>
          <a:endParaRPr lang="en-US"/>
        </a:p>
      </dgm:t>
    </dgm:pt>
    <dgm:pt modelId="{87D85F9F-B605-4641-B91D-1675F76EC1B7}">
      <dgm:prSet phldrT="[Text]"/>
      <dgm:spPr/>
      <dgm:t>
        <a:bodyPr/>
        <a:lstStyle/>
        <a:p>
          <a:r>
            <a:rPr lang="en-CA" dirty="0"/>
            <a:t>Intuitively</a:t>
          </a:r>
        </a:p>
        <a:p>
          <a:r>
            <a:rPr lang="en-CA" dirty="0"/>
            <a:t>Considerate</a:t>
          </a:r>
          <a:endParaRPr lang="en-US" dirty="0"/>
        </a:p>
      </dgm:t>
    </dgm:pt>
    <dgm:pt modelId="{28B42306-BEAB-4982-8A1A-AF7797BC9831}" type="parTrans" cxnId="{16F8B0B0-33A3-4EF8-84AF-5992648C2229}">
      <dgm:prSet/>
      <dgm:spPr/>
      <dgm:t>
        <a:bodyPr/>
        <a:lstStyle/>
        <a:p>
          <a:endParaRPr lang="en-US"/>
        </a:p>
      </dgm:t>
    </dgm:pt>
    <dgm:pt modelId="{DCDAD85F-54D4-4B7B-A6D2-328E5B3F2AD3}" type="sibTrans" cxnId="{16F8B0B0-33A3-4EF8-84AF-5992648C2229}">
      <dgm:prSet/>
      <dgm:spPr/>
      <dgm:t>
        <a:bodyPr/>
        <a:lstStyle/>
        <a:p>
          <a:endParaRPr lang="en-US"/>
        </a:p>
      </dgm:t>
    </dgm:pt>
    <dgm:pt modelId="{ABB405EE-25DF-456D-A124-5DDCBA61DF00}" type="pres">
      <dgm:prSet presAssocID="{B1F8AD6A-8A6A-4DE8-AA8F-97652BE80FB7}" presName="CompostProcess" presStyleCnt="0">
        <dgm:presLayoutVars>
          <dgm:dir/>
          <dgm:resizeHandles val="exact"/>
        </dgm:presLayoutVars>
      </dgm:prSet>
      <dgm:spPr/>
    </dgm:pt>
    <dgm:pt modelId="{7DCFB134-F17E-4C4F-8E53-7AC46B63AD50}" type="pres">
      <dgm:prSet presAssocID="{B1F8AD6A-8A6A-4DE8-AA8F-97652BE80FB7}" presName="arrow" presStyleLbl="bgShp" presStyleIdx="0" presStyleCnt="1"/>
      <dgm:spPr/>
    </dgm:pt>
    <dgm:pt modelId="{CDE91BC0-847A-4005-8C3C-0B05EF9168E1}" type="pres">
      <dgm:prSet presAssocID="{B1F8AD6A-8A6A-4DE8-AA8F-97652BE80FB7}" presName="linearProcess" presStyleCnt="0"/>
      <dgm:spPr/>
    </dgm:pt>
    <dgm:pt modelId="{B558A80A-6657-4B11-89FA-40D21F83A18E}" type="pres">
      <dgm:prSet presAssocID="{2044C7DC-A8CB-43AC-AE81-CEEC789179A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F0E92-F723-4EF1-8E4E-1807C1D54DA0}" type="pres">
      <dgm:prSet presAssocID="{2A8ADB8D-2219-4A94-9913-7748927A815F}" presName="sibTrans" presStyleCnt="0"/>
      <dgm:spPr/>
    </dgm:pt>
    <dgm:pt modelId="{FF84B1EF-87BC-4758-AAF6-756DBE21D1D6}" type="pres">
      <dgm:prSet presAssocID="{DA871079-7E8D-4A17-B83B-8AD8A24D538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35258-8BEB-42AD-A59B-0423DCA9E299}" type="pres">
      <dgm:prSet presAssocID="{736E6EFC-C760-4626-8E5A-C1BCF8A4FF0E}" presName="sibTrans" presStyleCnt="0"/>
      <dgm:spPr/>
    </dgm:pt>
    <dgm:pt modelId="{2F53C2CD-8CC5-4A56-940D-FAF1F7881054}" type="pres">
      <dgm:prSet presAssocID="{87D85F9F-B605-4641-B91D-1675F76EC1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4956AA-1505-4720-9D7B-D960CEDC2CCA}" type="presOf" srcId="{DA871079-7E8D-4A17-B83B-8AD8A24D538F}" destId="{FF84B1EF-87BC-4758-AAF6-756DBE21D1D6}" srcOrd="0" destOrd="0" presId="urn:microsoft.com/office/officeart/2005/8/layout/hProcess9"/>
    <dgm:cxn modelId="{2EB28C46-4449-4F73-BA9A-AF69AA429928}" srcId="{B1F8AD6A-8A6A-4DE8-AA8F-97652BE80FB7}" destId="{DA871079-7E8D-4A17-B83B-8AD8A24D538F}" srcOrd="1" destOrd="0" parTransId="{998668BF-68F3-495E-8E16-3358FB34C758}" sibTransId="{736E6EFC-C760-4626-8E5A-C1BCF8A4FF0E}"/>
    <dgm:cxn modelId="{14CD0705-3660-4270-AB39-DEA2A6E09814}" type="presOf" srcId="{B1F8AD6A-8A6A-4DE8-AA8F-97652BE80FB7}" destId="{ABB405EE-25DF-456D-A124-5DDCBA61DF00}" srcOrd="0" destOrd="0" presId="urn:microsoft.com/office/officeart/2005/8/layout/hProcess9"/>
    <dgm:cxn modelId="{58485376-C155-4334-BBBF-A3F68D59C3F1}" srcId="{B1F8AD6A-8A6A-4DE8-AA8F-97652BE80FB7}" destId="{2044C7DC-A8CB-43AC-AE81-CEEC789179A9}" srcOrd="0" destOrd="0" parTransId="{86C30F50-54C9-4B24-BD88-C48BC71D7BB0}" sibTransId="{2A8ADB8D-2219-4A94-9913-7748927A815F}"/>
    <dgm:cxn modelId="{900C57DE-6FCE-4BFE-BEAA-FE836A93E178}" type="presOf" srcId="{87D85F9F-B605-4641-B91D-1675F76EC1B7}" destId="{2F53C2CD-8CC5-4A56-940D-FAF1F7881054}" srcOrd="0" destOrd="0" presId="urn:microsoft.com/office/officeart/2005/8/layout/hProcess9"/>
    <dgm:cxn modelId="{5D93CAA3-3049-4C4E-9B63-92B61A83F161}" type="presOf" srcId="{2044C7DC-A8CB-43AC-AE81-CEEC789179A9}" destId="{B558A80A-6657-4B11-89FA-40D21F83A18E}" srcOrd="0" destOrd="0" presId="urn:microsoft.com/office/officeart/2005/8/layout/hProcess9"/>
    <dgm:cxn modelId="{16F8B0B0-33A3-4EF8-84AF-5992648C2229}" srcId="{B1F8AD6A-8A6A-4DE8-AA8F-97652BE80FB7}" destId="{87D85F9F-B605-4641-B91D-1675F76EC1B7}" srcOrd="2" destOrd="0" parTransId="{28B42306-BEAB-4982-8A1A-AF7797BC9831}" sibTransId="{DCDAD85F-54D4-4B7B-A6D2-328E5B3F2AD3}"/>
    <dgm:cxn modelId="{F663F758-BCBA-4A22-AA98-635F1F557530}" type="presParOf" srcId="{ABB405EE-25DF-456D-A124-5DDCBA61DF00}" destId="{7DCFB134-F17E-4C4F-8E53-7AC46B63AD50}" srcOrd="0" destOrd="0" presId="urn:microsoft.com/office/officeart/2005/8/layout/hProcess9"/>
    <dgm:cxn modelId="{40615208-436C-4F39-AA35-6B07312BB4D1}" type="presParOf" srcId="{ABB405EE-25DF-456D-A124-5DDCBA61DF00}" destId="{CDE91BC0-847A-4005-8C3C-0B05EF9168E1}" srcOrd="1" destOrd="0" presId="urn:microsoft.com/office/officeart/2005/8/layout/hProcess9"/>
    <dgm:cxn modelId="{C557EB30-0599-4FA3-9217-CAAF78A38C2A}" type="presParOf" srcId="{CDE91BC0-847A-4005-8C3C-0B05EF9168E1}" destId="{B558A80A-6657-4B11-89FA-40D21F83A18E}" srcOrd="0" destOrd="0" presId="urn:microsoft.com/office/officeart/2005/8/layout/hProcess9"/>
    <dgm:cxn modelId="{12536E22-67B7-4815-9D9E-11D572556F68}" type="presParOf" srcId="{CDE91BC0-847A-4005-8C3C-0B05EF9168E1}" destId="{62EF0E92-F723-4EF1-8E4E-1807C1D54DA0}" srcOrd="1" destOrd="0" presId="urn:microsoft.com/office/officeart/2005/8/layout/hProcess9"/>
    <dgm:cxn modelId="{B0AFA443-FC37-49B0-89EF-4A3A131E312A}" type="presParOf" srcId="{CDE91BC0-847A-4005-8C3C-0B05EF9168E1}" destId="{FF84B1EF-87BC-4758-AAF6-756DBE21D1D6}" srcOrd="2" destOrd="0" presId="urn:microsoft.com/office/officeart/2005/8/layout/hProcess9"/>
    <dgm:cxn modelId="{227066B6-1C23-453B-B8A2-8CBECAC4332A}" type="presParOf" srcId="{CDE91BC0-847A-4005-8C3C-0B05EF9168E1}" destId="{68735258-8BEB-42AD-A59B-0423DCA9E299}" srcOrd="3" destOrd="0" presId="urn:microsoft.com/office/officeart/2005/8/layout/hProcess9"/>
    <dgm:cxn modelId="{D2543276-0DD7-4EFA-934F-43C230EBEFF9}" type="presParOf" srcId="{CDE91BC0-847A-4005-8C3C-0B05EF9168E1}" destId="{2F53C2CD-8CC5-4A56-940D-FAF1F788105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BB7565-6E5E-466F-8A40-DEEFF4C4843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71D725-7B41-48F3-AE88-58C14A60C0EB}">
      <dgm:prSet phldrT="[Text]"/>
      <dgm:spPr/>
      <dgm:t>
        <a:bodyPr/>
        <a:lstStyle/>
        <a:p>
          <a:r>
            <a:rPr lang="en-CA" dirty="0" smtClean="0"/>
            <a:t>Job Crafting,</a:t>
          </a:r>
          <a:br>
            <a:rPr lang="en-CA" dirty="0" smtClean="0"/>
          </a:br>
          <a:r>
            <a:rPr lang="en-CA" dirty="0" smtClean="0"/>
            <a:t>Coaching</a:t>
          </a:r>
          <a:endParaRPr lang="en-US" dirty="0"/>
        </a:p>
      </dgm:t>
    </dgm:pt>
    <dgm:pt modelId="{600FA4B5-A071-4C70-9D28-613E266D5DA2}" type="parTrans" cxnId="{37704349-1B86-482B-BE8B-C55344CBE895}">
      <dgm:prSet/>
      <dgm:spPr/>
      <dgm:t>
        <a:bodyPr/>
        <a:lstStyle/>
        <a:p>
          <a:endParaRPr lang="en-US"/>
        </a:p>
      </dgm:t>
    </dgm:pt>
    <dgm:pt modelId="{CA6D5576-8834-458E-A208-E522B4238488}" type="sibTrans" cxnId="{37704349-1B86-482B-BE8B-C55344CBE895}">
      <dgm:prSet/>
      <dgm:spPr/>
      <dgm:t>
        <a:bodyPr/>
        <a:lstStyle/>
        <a:p>
          <a:endParaRPr lang="en-US"/>
        </a:p>
      </dgm:t>
    </dgm:pt>
    <dgm:pt modelId="{DD54CDF9-A983-4E5D-B760-DCF188AC790E}">
      <dgm:prSet phldrT="[Text]"/>
      <dgm:spPr/>
      <dgm:t>
        <a:bodyPr/>
        <a:lstStyle/>
        <a:p>
          <a:r>
            <a:rPr lang="en-CA" dirty="0" smtClean="0"/>
            <a:t>Shared Job Crafting</a:t>
          </a:r>
          <a:endParaRPr lang="en-US" dirty="0"/>
        </a:p>
      </dgm:t>
    </dgm:pt>
    <dgm:pt modelId="{594449D3-C416-444E-A4C8-5909D7EEABC5}" type="parTrans" cxnId="{98945F6D-5EA7-496D-8ABD-FAD270BE27FF}">
      <dgm:prSet/>
      <dgm:spPr/>
      <dgm:t>
        <a:bodyPr/>
        <a:lstStyle/>
        <a:p>
          <a:endParaRPr lang="en-US"/>
        </a:p>
      </dgm:t>
    </dgm:pt>
    <dgm:pt modelId="{7BFBEB89-316C-4592-94B3-606B4A2CD512}" type="sibTrans" cxnId="{98945F6D-5EA7-496D-8ABD-FAD270BE27FF}">
      <dgm:prSet/>
      <dgm:spPr/>
      <dgm:t>
        <a:bodyPr/>
        <a:lstStyle/>
        <a:p>
          <a:endParaRPr lang="en-US"/>
        </a:p>
      </dgm:t>
    </dgm:pt>
    <dgm:pt modelId="{09B76634-0FAD-452A-9EF4-C7AD3BEC04BA}">
      <dgm:prSet phldrT="[Text]"/>
      <dgm:spPr/>
      <dgm:t>
        <a:bodyPr/>
        <a:lstStyle/>
        <a:p>
          <a:r>
            <a:rPr lang="en-CA" dirty="0" smtClean="0"/>
            <a:t>Workgroup Initiatives</a:t>
          </a:r>
          <a:endParaRPr lang="en-US" dirty="0"/>
        </a:p>
      </dgm:t>
    </dgm:pt>
    <dgm:pt modelId="{B7625102-D8B6-4D02-945C-AEB4A21EBA41}" type="parTrans" cxnId="{13F1B8CF-00EC-4B5F-9584-C44323FD6212}">
      <dgm:prSet/>
      <dgm:spPr/>
      <dgm:t>
        <a:bodyPr/>
        <a:lstStyle/>
        <a:p>
          <a:endParaRPr lang="en-US"/>
        </a:p>
      </dgm:t>
    </dgm:pt>
    <dgm:pt modelId="{2CBB5B08-F269-4CB5-9AA8-0F08ADB90A3F}" type="sibTrans" cxnId="{13F1B8CF-00EC-4B5F-9584-C44323FD6212}">
      <dgm:prSet/>
      <dgm:spPr/>
      <dgm:t>
        <a:bodyPr/>
        <a:lstStyle/>
        <a:p>
          <a:endParaRPr lang="en-US"/>
        </a:p>
      </dgm:t>
    </dgm:pt>
    <dgm:pt modelId="{EFACB7ED-EDDC-497C-88C6-75D4BF4769A3}">
      <dgm:prSet phldrT="[Text]"/>
      <dgm:spPr/>
      <dgm:t>
        <a:bodyPr/>
        <a:lstStyle/>
        <a:p>
          <a:r>
            <a:rPr lang="en-CA" dirty="0" smtClean="0"/>
            <a:t>Policy, Procedure Changes</a:t>
          </a:r>
          <a:endParaRPr lang="en-US" dirty="0"/>
        </a:p>
      </dgm:t>
    </dgm:pt>
    <dgm:pt modelId="{2CAABF0D-191F-4AC5-B55F-B1C9FF4CB44E}" type="parTrans" cxnId="{9294F294-D953-4D23-8964-3B0D069A4BD9}">
      <dgm:prSet/>
      <dgm:spPr/>
      <dgm:t>
        <a:bodyPr/>
        <a:lstStyle/>
        <a:p>
          <a:endParaRPr lang="en-US"/>
        </a:p>
      </dgm:t>
    </dgm:pt>
    <dgm:pt modelId="{758699B2-D8B7-4FC6-90FF-659AF954395A}" type="sibTrans" cxnId="{9294F294-D953-4D23-8964-3B0D069A4BD9}">
      <dgm:prSet/>
      <dgm:spPr/>
      <dgm:t>
        <a:bodyPr/>
        <a:lstStyle/>
        <a:p>
          <a:endParaRPr lang="en-US"/>
        </a:p>
      </dgm:t>
    </dgm:pt>
    <dgm:pt modelId="{B8A067ED-DB1E-4B8B-94D3-35F6BDF2BB40}" type="pres">
      <dgm:prSet presAssocID="{1ABB7565-6E5E-466F-8A40-DEEFF4C4843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979BBD9-6DAE-4BBD-B938-149B660E6FBD}" type="pres">
      <dgm:prSet presAssocID="{7571D725-7B41-48F3-AE88-58C14A60C0EB}" presName="composite" presStyleCnt="0"/>
      <dgm:spPr/>
    </dgm:pt>
    <dgm:pt modelId="{91FB7D8E-BD96-4310-9B29-8573D1B04E65}" type="pres">
      <dgm:prSet presAssocID="{7571D725-7B41-48F3-AE88-58C14A60C0EB}" presName="LShape" presStyleLbl="alignNode1" presStyleIdx="0" presStyleCnt="7"/>
      <dgm:spPr/>
    </dgm:pt>
    <dgm:pt modelId="{39A294BA-50E7-4CB6-8099-BB649399DC3C}" type="pres">
      <dgm:prSet presAssocID="{7571D725-7B41-48F3-AE88-58C14A60C0E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0D4E2-7733-468E-8094-A750C4896F76}" type="pres">
      <dgm:prSet presAssocID="{7571D725-7B41-48F3-AE88-58C14A60C0EB}" presName="Triangle" presStyleLbl="alignNode1" presStyleIdx="1" presStyleCnt="7"/>
      <dgm:spPr/>
    </dgm:pt>
    <dgm:pt modelId="{12D71CB0-A171-47F4-AD01-6CB23E519A3E}" type="pres">
      <dgm:prSet presAssocID="{CA6D5576-8834-458E-A208-E522B4238488}" presName="sibTrans" presStyleCnt="0"/>
      <dgm:spPr/>
    </dgm:pt>
    <dgm:pt modelId="{5E3DB24C-E078-47F7-90EE-65D264CEBADF}" type="pres">
      <dgm:prSet presAssocID="{CA6D5576-8834-458E-A208-E522B4238488}" presName="space" presStyleCnt="0"/>
      <dgm:spPr/>
    </dgm:pt>
    <dgm:pt modelId="{B99F2D38-B6D3-4512-BFB0-850EBAEE1D5A}" type="pres">
      <dgm:prSet presAssocID="{DD54CDF9-A983-4E5D-B760-DCF188AC790E}" presName="composite" presStyleCnt="0"/>
      <dgm:spPr/>
    </dgm:pt>
    <dgm:pt modelId="{A3C20AE4-D0A5-4262-A581-E4228265C65A}" type="pres">
      <dgm:prSet presAssocID="{DD54CDF9-A983-4E5D-B760-DCF188AC790E}" presName="LShape" presStyleLbl="alignNode1" presStyleIdx="2" presStyleCnt="7"/>
      <dgm:spPr/>
    </dgm:pt>
    <dgm:pt modelId="{A65F49EA-493E-49A7-965C-8C9AFB90C176}" type="pres">
      <dgm:prSet presAssocID="{DD54CDF9-A983-4E5D-B760-DCF188AC790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3F2FF-FBD6-45EC-8FAA-3810DCD55755}" type="pres">
      <dgm:prSet presAssocID="{DD54CDF9-A983-4E5D-B760-DCF188AC790E}" presName="Triangle" presStyleLbl="alignNode1" presStyleIdx="3" presStyleCnt="7"/>
      <dgm:spPr/>
    </dgm:pt>
    <dgm:pt modelId="{924213EA-A5FB-47A3-96F1-7E32916985AF}" type="pres">
      <dgm:prSet presAssocID="{7BFBEB89-316C-4592-94B3-606B4A2CD512}" presName="sibTrans" presStyleCnt="0"/>
      <dgm:spPr/>
    </dgm:pt>
    <dgm:pt modelId="{813E8F0C-6CF1-43CB-883B-42DBF8D43E00}" type="pres">
      <dgm:prSet presAssocID="{7BFBEB89-316C-4592-94B3-606B4A2CD512}" presName="space" presStyleCnt="0"/>
      <dgm:spPr/>
    </dgm:pt>
    <dgm:pt modelId="{68D8ADC7-D968-46AB-BDCA-064DD2FC66AE}" type="pres">
      <dgm:prSet presAssocID="{09B76634-0FAD-452A-9EF4-C7AD3BEC04BA}" presName="composite" presStyleCnt="0"/>
      <dgm:spPr/>
    </dgm:pt>
    <dgm:pt modelId="{A3FA5270-05D8-400E-857F-A65382FD37C8}" type="pres">
      <dgm:prSet presAssocID="{09B76634-0FAD-452A-9EF4-C7AD3BEC04BA}" presName="LShape" presStyleLbl="alignNode1" presStyleIdx="4" presStyleCnt="7"/>
      <dgm:spPr/>
    </dgm:pt>
    <dgm:pt modelId="{D0647ABB-6D29-40F9-AC86-A5F4EB6BE7CE}" type="pres">
      <dgm:prSet presAssocID="{09B76634-0FAD-452A-9EF4-C7AD3BEC04B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7C0CA-DF0E-48C4-8B55-882710A07560}" type="pres">
      <dgm:prSet presAssocID="{09B76634-0FAD-452A-9EF4-C7AD3BEC04BA}" presName="Triangle" presStyleLbl="alignNode1" presStyleIdx="5" presStyleCnt="7"/>
      <dgm:spPr/>
    </dgm:pt>
    <dgm:pt modelId="{538C7A78-FAB5-4A0C-9EE9-05E49121FEA2}" type="pres">
      <dgm:prSet presAssocID="{2CBB5B08-F269-4CB5-9AA8-0F08ADB90A3F}" presName="sibTrans" presStyleCnt="0"/>
      <dgm:spPr/>
    </dgm:pt>
    <dgm:pt modelId="{C32C1DB1-73F0-4AB9-9951-8F7D63398A53}" type="pres">
      <dgm:prSet presAssocID="{2CBB5B08-F269-4CB5-9AA8-0F08ADB90A3F}" presName="space" presStyleCnt="0"/>
      <dgm:spPr/>
    </dgm:pt>
    <dgm:pt modelId="{642873F7-0970-4335-BDC0-0E80573D6AAC}" type="pres">
      <dgm:prSet presAssocID="{EFACB7ED-EDDC-497C-88C6-75D4BF4769A3}" presName="composite" presStyleCnt="0"/>
      <dgm:spPr/>
    </dgm:pt>
    <dgm:pt modelId="{52CCA727-C526-46F5-80CD-1EAF8AD23915}" type="pres">
      <dgm:prSet presAssocID="{EFACB7ED-EDDC-497C-88C6-75D4BF4769A3}" presName="LShape" presStyleLbl="alignNode1" presStyleIdx="6" presStyleCnt="7"/>
      <dgm:spPr/>
    </dgm:pt>
    <dgm:pt modelId="{1A5206CE-E898-4611-91C6-37A55AB8A70F}" type="pres">
      <dgm:prSet presAssocID="{EFACB7ED-EDDC-497C-88C6-75D4BF4769A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F1B8CF-00EC-4B5F-9584-C44323FD6212}" srcId="{1ABB7565-6E5E-466F-8A40-DEEFF4C48435}" destId="{09B76634-0FAD-452A-9EF4-C7AD3BEC04BA}" srcOrd="2" destOrd="0" parTransId="{B7625102-D8B6-4D02-945C-AEB4A21EBA41}" sibTransId="{2CBB5B08-F269-4CB5-9AA8-0F08ADB90A3F}"/>
    <dgm:cxn modelId="{EECCCBD3-B942-420D-A61B-A4548478C8BB}" type="presOf" srcId="{7571D725-7B41-48F3-AE88-58C14A60C0EB}" destId="{39A294BA-50E7-4CB6-8099-BB649399DC3C}" srcOrd="0" destOrd="0" presId="urn:microsoft.com/office/officeart/2009/3/layout/StepUpProcess"/>
    <dgm:cxn modelId="{E5124B70-53D2-4A5F-A73F-D5D040924E35}" type="presOf" srcId="{EFACB7ED-EDDC-497C-88C6-75D4BF4769A3}" destId="{1A5206CE-E898-4611-91C6-37A55AB8A70F}" srcOrd="0" destOrd="0" presId="urn:microsoft.com/office/officeart/2009/3/layout/StepUpProcess"/>
    <dgm:cxn modelId="{CA3FDD96-B281-43C6-8886-2DA8A0B68AE8}" type="presOf" srcId="{DD54CDF9-A983-4E5D-B760-DCF188AC790E}" destId="{A65F49EA-493E-49A7-965C-8C9AFB90C176}" srcOrd="0" destOrd="0" presId="urn:microsoft.com/office/officeart/2009/3/layout/StepUpProcess"/>
    <dgm:cxn modelId="{98945F6D-5EA7-496D-8ABD-FAD270BE27FF}" srcId="{1ABB7565-6E5E-466F-8A40-DEEFF4C48435}" destId="{DD54CDF9-A983-4E5D-B760-DCF188AC790E}" srcOrd="1" destOrd="0" parTransId="{594449D3-C416-444E-A4C8-5909D7EEABC5}" sibTransId="{7BFBEB89-316C-4592-94B3-606B4A2CD512}"/>
    <dgm:cxn modelId="{8201EC1D-805B-456D-A9EB-2757D1524F09}" type="presOf" srcId="{1ABB7565-6E5E-466F-8A40-DEEFF4C48435}" destId="{B8A067ED-DB1E-4B8B-94D3-35F6BDF2BB40}" srcOrd="0" destOrd="0" presId="urn:microsoft.com/office/officeart/2009/3/layout/StepUpProcess"/>
    <dgm:cxn modelId="{37704349-1B86-482B-BE8B-C55344CBE895}" srcId="{1ABB7565-6E5E-466F-8A40-DEEFF4C48435}" destId="{7571D725-7B41-48F3-AE88-58C14A60C0EB}" srcOrd="0" destOrd="0" parTransId="{600FA4B5-A071-4C70-9D28-613E266D5DA2}" sibTransId="{CA6D5576-8834-458E-A208-E522B4238488}"/>
    <dgm:cxn modelId="{9294F294-D953-4D23-8964-3B0D069A4BD9}" srcId="{1ABB7565-6E5E-466F-8A40-DEEFF4C48435}" destId="{EFACB7ED-EDDC-497C-88C6-75D4BF4769A3}" srcOrd="3" destOrd="0" parTransId="{2CAABF0D-191F-4AC5-B55F-B1C9FF4CB44E}" sibTransId="{758699B2-D8B7-4FC6-90FF-659AF954395A}"/>
    <dgm:cxn modelId="{BB37D8F1-666F-481B-AF14-AC447788104D}" type="presOf" srcId="{09B76634-0FAD-452A-9EF4-C7AD3BEC04BA}" destId="{D0647ABB-6D29-40F9-AC86-A5F4EB6BE7CE}" srcOrd="0" destOrd="0" presId="urn:microsoft.com/office/officeart/2009/3/layout/StepUpProcess"/>
    <dgm:cxn modelId="{93F73FF0-5C23-4900-A099-98C22F9E639B}" type="presParOf" srcId="{B8A067ED-DB1E-4B8B-94D3-35F6BDF2BB40}" destId="{4979BBD9-6DAE-4BBD-B938-149B660E6FBD}" srcOrd="0" destOrd="0" presId="urn:microsoft.com/office/officeart/2009/3/layout/StepUpProcess"/>
    <dgm:cxn modelId="{C002E10D-9BEA-45AA-A26E-D8F33540DC35}" type="presParOf" srcId="{4979BBD9-6DAE-4BBD-B938-149B660E6FBD}" destId="{91FB7D8E-BD96-4310-9B29-8573D1B04E65}" srcOrd="0" destOrd="0" presId="urn:microsoft.com/office/officeart/2009/3/layout/StepUpProcess"/>
    <dgm:cxn modelId="{6CB28574-C6E5-4665-8BE4-72BAA4998941}" type="presParOf" srcId="{4979BBD9-6DAE-4BBD-B938-149B660E6FBD}" destId="{39A294BA-50E7-4CB6-8099-BB649399DC3C}" srcOrd="1" destOrd="0" presId="urn:microsoft.com/office/officeart/2009/3/layout/StepUpProcess"/>
    <dgm:cxn modelId="{C1CC215B-F41A-4EB1-92F6-970A6E867038}" type="presParOf" srcId="{4979BBD9-6DAE-4BBD-B938-149B660E6FBD}" destId="{1530D4E2-7733-468E-8094-A750C4896F76}" srcOrd="2" destOrd="0" presId="urn:microsoft.com/office/officeart/2009/3/layout/StepUpProcess"/>
    <dgm:cxn modelId="{5DC0A002-1467-4809-BF5E-D1F92931A926}" type="presParOf" srcId="{B8A067ED-DB1E-4B8B-94D3-35F6BDF2BB40}" destId="{12D71CB0-A171-47F4-AD01-6CB23E519A3E}" srcOrd="1" destOrd="0" presId="urn:microsoft.com/office/officeart/2009/3/layout/StepUpProcess"/>
    <dgm:cxn modelId="{AAE7D49E-C0E9-4AD8-9992-F10FEBBDF339}" type="presParOf" srcId="{12D71CB0-A171-47F4-AD01-6CB23E519A3E}" destId="{5E3DB24C-E078-47F7-90EE-65D264CEBADF}" srcOrd="0" destOrd="0" presId="urn:microsoft.com/office/officeart/2009/3/layout/StepUpProcess"/>
    <dgm:cxn modelId="{8DB5629F-840A-497A-A38C-4705DF6777A0}" type="presParOf" srcId="{B8A067ED-DB1E-4B8B-94D3-35F6BDF2BB40}" destId="{B99F2D38-B6D3-4512-BFB0-850EBAEE1D5A}" srcOrd="2" destOrd="0" presId="urn:microsoft.com/office/officeart/2009/3/layout/StepUpProcess"/>
    <dgm:cxn modelId="{52B54D93-97C5-4C1F-8360-7FFDE1461B6A}" type="presParOf" srcId="{B99F2D38-B6D3-4512-BFB0-850EBAEE1D5A}" destId="{A3C20AE4-D0A5-4262-A581-E4228265C65A}" srcOrd="0" destOrd="0" presId="urn:microsoft.com/office/officeart/2009/3/layout/StepUpProcess"/>
    <dgm:cxn modelId="{45B2E8D3-A072-41B7-A492-86D909627620}" type="presParOf" srcId="{B99F2D38-B6D3-4512-BFB0-850EBAEE1D5A}" destId="{A65F49EA-493E-49A7-965C-8C9AFB90C176}" srcOrd="1" destOrd="0" presId="urn:microsoft.com/office/officeart/2009/3/layout/StepUpProcess"/>
    <dgm:cxn modelId="{577AB33D-9952-47C7-8ECB-191CE8587C8D}" type="presParOf" srcId="{B99F2D38-B6D3-4512-BFB0-850EBAEE1D5A}" destId="{62B3F2FF-FBD6-45EC-8FAA-3810DCD55755}" srcOrd="2" destOrd="0" presId="urn:microsoft.com/office/officeart/2009/3/layout/StepUpProcess"/>
    <dgm:cxn modelId="{0E23BB65-E87A-49D5-914E-F3FEBB059F9D}" type="presParOf" srcId="{B8A067ED-DB1E-4B8B-94D3-35F6BDF2BB40}" destId="{924213EA-A5FB-47A3-96F1-7E32916985AF}" srcOrd="3" destOrd="0" presId="urn:microsoft.com/office/officeart/2009/3/layout/StepUpProcess"/>
    <dgm:cxn modelId="{969E5655-F9DA-44B5-B9AF-53EF95153261}" type="presParOf" srcId="{924213EA-A5FB-47A3-96F1-7E32916985AF}" destId="{813E8F0C-6CF1-43CB-883B-42DBF8D43E00}" srcOrd="0" destOrd="0" presId="urn:microsoft.com/office/officeart/2009/3/layout/StepUpProcess"/>
    <dgm:cxn modelId="{00E80D46-9361-4898-B14C-F492E2816E78}" type="presParOf" srcId="{B8A067ED-DB1E-4B8B-94D3-35F6BDF2BB40}" destId="{68D8ADC7-D968-46AB-BDCA-064DD2FC66AE}" srcOrd="4" destOrd="0" presId="urn:microsoft.com/office/officeart/2009/3/layout/StepUpProcess"/>
    <dgm:cxn modelId="{BC538C5C-91DF-4821-B03F-212761E94AD8}" type="presParOf" srcId="{68D8ADC7-D968-46AB-BDCA-064DD2FC66AE}" destId="{A3FA5270-05D8-400E-857F-A65382FD37C8}" srcOrd="0" destOrd="0" presId="urn:microsoft.com/office/officeart/2009/3/layout/StepUpProcess"/>
    <dgm:cxn modelId="{9E63A8B5-A5A7-4E56-9641-2507EC9945E5}" type="presParOf" srcId="{68D8ADC7-D968-46AB-BDCA-064DD2FC66AE}" destId="{D0647ABB-6D29-40F9-AC86-A5F4EB6BE7CE}" srcOrd="1" destOrd="0" presId="urn:microsoft.com/office/officeart/2009/3/layout/StepUpProcess"/>
    <dgm:cxn modelId="{A454349D-06F8-4945-9C73-EC060C54CDD0}" type="presParOf" srcId="{68D8ADC7-D968-46AB-BDCA-064DD2FC66AE}" destId="{6C07C0CA-DF0E-48C4-8B55-882710A07560}" srcOrd="2" destOrd="0" presId="urn:microsoft.com/office/officeart/2009/3/layout/StepUpProcess"/>
    <dgm:cxn modelId="{8260F597-9B34-4E56-A61D-CCCDB2778FEA}" type="presParOf" srcId="{B8A067ED-DB1E-4B8B-94D3-35F6BDF2BB40}" destId="{538C7A78-FAB5-4A0C-9EE9-05E49121FEA2}" srcOrd="5" destOrd="0" presId="urn:microsoft.com/office/officeart/2009/3/layout/StepUpProcess"/>
    <dgm:cxn modelId="{A5F673FF-4209-41CC-8B00-0058D41BC73D}" type="presParOf" srcId="{538C7A78-FAB5-4A0C-9EE9-05E49121FEA2}" destId="{C32C1DB1-73F0-4AB9-9951-8F7D63398A53}" srcOrd="0" destOrd="0" presId="urn:microsoft.com/office/officeart/2009/3/layout/StepUpProcess"/>
    <dgm:cxn modelId="{70B77CF0-CB47-44EB-A9FA-9C97A528F195}" type="presParOf" srcId="{B8A067ED-DB1E-4B8B-94D3-35F6BDF2BB40}" destId="{642873F7-0970-4335-BDC0-0E80573D6AAC}" srcOrd="6" destOrd="0" presId="urn:microsoft.com/office/officeart/2009/3/layout/StepUpProcess"/>
    <dgm:cxn modelId="{860CEA0B-7159-416A-AF2E-B43A3CBBFB48}" type="presParOf" srcId="{642873F7-0970-4335-BDC0-0E80573D6AAC}" destId="{52CCA727-C526-46F5-80CD-1EAF8AD23915}" srcOrd="0" destOrd="0" presId="urn:microsoft.com/office/officeart/2009/3/layout/StepUpProcess"/>
    <dgm:cxn modelId="{85434116-6ECB-41D5-AB9C-0FC95AA31585}" type="presParOf" srcId="{642873F7-0970-4335-BDC0-0E80573D6AAC}" destId="{1A5206CE-E898-4611-91C6-37A55AB8A70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0128-D856-444B-891A-AB567B44F4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D29A9-5DDC-4FFC-81E3-F361954FD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6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</a:p>
          <a:p>
            <a:r>
              <a:rPr lang="en-CA" dirty="0" smtClean="0"/>
              <a:t>1.	Generate</a:t>
            </a:r>
            <a:r>
              <a:rPr lang="en-CA" baseline="0" dirty="0" smtClean="0"/>
              <a:t> Conversations</a:t>
            </a:r>
          </a:p>
          <a:p>
            <a:pPr marL="228600" indent="-228600">
              <a:buAutoNum type="arabicPeriod" startAt="2"/>
            </a:pPr>
            <a:r>
              <a:rPr lang="en-CA" baseline="0" dirty="0" smtClean="0"/>
              <a:t>Get to Solutions by Minute 30</a:t>
            </a:r>
          </a:p>
          <a:p>
            <a:pPr marL="228600" indent="-228600">
              <a:buAutoNum type="arabicPeriod" startAt="2"/>
            </a:pPr>
            <a:r>
              <a:rPr lang="en-CA" baseline="0" dirty="0" smtClean="0"/>
              <a:t>Touch on SCORE project</a:t>
            </a:r>
          </a:p>
          <a:p>
            <a:pPr marL="228600" indent="-228600">
              <a:buAutoNum type="arabicPeriod" startAt="2"/>
            </a:pPr>
            <a:endParaRPr lang="en-CA" baseline="0" dirty="0" smtClean="0"/>
          </a:p>
          <a:p>
            <a:pPr marL="228600" indent="-228600">
              <a:buAutoNum type="arabicPeriod" startAt="2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29A9-5DDC-4FFC-81E3-F361954FD4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6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Driving in Australia Story</a:t>
            </a:r>
          </a:p>
          <a:p>
            <a:r>
              <a:rPr lang="en-CA" dirty="0"/>
              <a:t>Pitfalls of</a:t>
            </a:r>
            <a:r>
              <a:rPr lang="en-CA" baseline="0" dirty="0"/>
              <a:t> System 2: Rationale for System 1 Shortfalls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EA15-F35F-4943-947E-FD00E39D68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4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42A2-CA8E-42D9-9DCD-6C849AEACD8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577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Can Anyone identify a Work Demand that Consumes</a:t>
            </a:r>
            <a:r>
              <a:rPr lang="en-CA" b="1" baseline="0" dirty="0" smtClean="0"/>
              <a:t> Energy while Failing to Contribute to the Mission?</a:t>
            </a:r>
          </a:p>
          <a:p>
            <a:endParaRPr lang="en-CA" b="1" baseline="0" dirty="0" smtClean="0"/>
          </a:p>
          <a:p>
            <a:r>
              <a:rPr lang="en-CA" b="1" baseline="0" dirty="0" smtClean="0"/>
              <a:t>And everybody wastes time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29A9-5DDC-4FFC-81E3-F361954FD4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Leader Strategies</a:t>
            </a:r>
          </a:p>
          <a:p>
            <a:pPr marL="228600" indent="-228600">
              <a:buAutoNum type="arabicPeriod"/>
            </a:pPr>
            <a:r>
              <a:rPr lang="en-CA" dirty="0" smtClean="0"/>
              <a:t>Attending</a:t>
            </a:r>
            <a:r>
              <a:rPr lang="en-CA" baseline="0" dirty="0" smtClean="0"/>
              <a:t> to Staff: Warning signs re exhaustion, cynicism, discouragement</a:t>
            </a:r>
          </a:p>
          <a:p>
            <a:pPr marL="228600" indent="-228600">
              <a:buAutoNum type="arabicPeriod"/>
            </a:pPr>
            <a:r>
              <a:rPr lang="en-CA" dirty="0" smtClean="0"/>
              <a:t>Reducing</a:t>
            </a:r>
            <a:r>
              <a:rPr lang="en-CA" baseline="0" dirty="0" smtClean="0"/>
              <a:t> as well as adding tasks</a:t>
            </a:r>
          </a:p>
          <a:p>
            <a:pPr marL="228600" indent="-228600">
              <a:buAutoNum type="arabicPeriod"/>
            </a:pPr>
            <a:r>
              <a:rPr lang="en-CA" baseline="0" dirty="0" smtClean="0"/>
              <a:t>Value Salience and Congruence</a:t>
            </a:r>
          </a:p>
          <a:p>
            <a:pPr marL="228600" indent="-228600">
              <a:buAutoNum type="arabicPeriod"/>
            </a:pPr>
            <a:r>
              <a:rPr lang="en-CA" baseline="0" dirty="0" smtClean="0"/>
              <a:t>Note Six Areas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29A9-5DDC-4FFC-81E3-F361954FD4B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90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53E7-351A-4241-B9F9-21C812AFC3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0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29A9-5DDC-4FFC-81E3-F361954FD4B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6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73A804-2E91-49F6-BBEC-0193B9ADF8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29A9-5DDC-4FFC-81E3-F361954FD4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3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Points: </a:t>
            </a:r>
          </a:p>
          <a:p>
            <a:r>
              <a:rPr lang="en-CA" dirty="0" smtClean="0"/>
              <a:t>Exhaustion</a:t>
            </a:r>
            <a:r>
              <a:rPr lang="en-CA" baseline="0" dirty="0" smtClean="0"/>
              <a:t> includes </a:t>
            </a:r>
          </a:p>
          <a:p>
            <a:r>
              <a:rPr lang="en-CA" baseline="0" dirty="0" smtClean="0"/>
              <a:t>subjective lack of energy</a:t>
            </a:r>
          </a:p>
          <a:p>
            <a:r>
              <a:rPr lang="en-CA" baseline="0" dirty="0" smtClean="0"/>
              <a:t>Not only the burden of demand but also compromised capacity to recover</a:t>
            </a:r>
          </a:p>
          <a:p>
            <a:endParaRPr lang="en-CA" baseline="0" dirty="0" smtClean="0"/>
          </a:p>
          <a:p>
            <a:r>
              <a:rPr lang="en-CA" baseline="0" dirty="0" smtClean="0"/>
              <a:t>Cynicism: Escape, value conflicts</a:t>
            </a:r>
          </a:p>
          <a:p>
            <a:endParaRPr lang="en-CA" baseline="0" dirty="0" smtClean="0"/>
          </a:p>
          <a:p>
            <a:r>
              <a:rPr lang="en-CA" baseline="0" dirty="0" smtClean="0"/>
              <a:t>Efficacy Lack of Agency, loss of intrinsic and extrinsic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29A9-5DDC-4FFC-81E3-F361954FD4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8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Note the Extent to which ideas</a:t>
            </a:r>
            <a:r>
              <a:rPr lang="en-AU" baseline="0" dirty="0" smtClean="0"/>
              <a:t> offered in the previous discussion map onto there processes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29A9-5DDC-4FFC-81E3-F361954FD4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29A9-5DDC-4FFC-81E3-F361954FD4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7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Energy Process Necessities</a:t>
            </a:r>
          </a:p>
          <a:p>
            <a:pPr marL="228600" indent="-228600">
              <a:buAutoNum type="arabicPeriod"/>
            </a:pPr>
            <a:r>
              <a:rPr lang="en-CA" dirty="0" smtClean="0"/>
              <a:t>Performance</a:t>
            </a:r>
            <a:r>
              <a:rPr lang="en-CA" baseline="0" dirty="0" smtClean="0"/>
              <a:t> Quality of Teaching</a:t>
            </a:r>
          </a:p>
          <a:p>
            <a:pPr marL="228600" indent="-228600">
              <a:buAutoNum type="arabicPeriod"/>
            </a:pPr>
            <a:r>
              <a:rPr lang="en-CA" baseline="0" dirty="0" smtClean="0"/>
              <a:t>Work/Not Work Boundaries</a:t>
            </a:r>
          </a:p>
          <a:p>
            <a:pPr marL="228600" indent="-228600">
              <a:buAutoNum type="arabicPeriod"/>
            </a:pPr>
            <a:r>
              <a:rPr lang="en-CA" baseline="0" dirty="0" smtClean="0"/>
              <a:t>3 Domains: When is Enough of What?</a:t>
            </a:r>
          </a:p>
          <a:p>
            <a:pPr marL="228600" indent="-228600">
              <a:buAutoNum type="arabicPeriod"/>
            </a:pPr>
            <a:r>
              <a:rPr lang="en-CA" dirty="0" smtClean="0"/>
              <a:t>Note</a:t>
            </a:r>
            <a:r>
              <a:rPr lang="en-CA" baseline="0" dirty="0" smtClean="0"/>
              <a:t> Six Areas of Worklife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29A9-5DDC-4FFC-81E3-F361954FD4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2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main idea</a:t>
            </a:r>
            <a:r>
              <a:rPr lang="en-CA" baseline="0" dirty="0" smtClean="0"/>
              <a:t> here is that doing all those things you should do will help. </a:t>
            </a:r>
          </a:p>
          <a:p>
            <a:r>
              <a:rPr lang="en-CA" baseline="0" dirty="0" smtClean="0"/>
              <a:t>BUT </a:t>
            </a:r>
          </a:p>
          <a:p>
            <a:r>
              <a:rPr lang="en-CA" baseline="0" dirty="0" smtClean="0"/>
              <a:t>You do not need to do them all. </a:t>
            </a:r>
          </a:p>
          <a:p>
            <a:r>
              <a:rPr lang="en-CA" baseline="0" dirty="0" smtClean="0"/>
              <a:t>AND</a:t>
            </a:r>
          </a:p>
          <a:p>
            <a:r>
              <a:rPr lang="en-CA" baseline="0" dirty="0" smtClean="0"/>
              <a:t>The challenge is fitting them into life while contending with all of life’s demands</a:t>
            </a:r>
          </a:p>
          <a:p>
            <a:endParaRPr lang="en-CA" baseline="0" dirty="0" smtClean="0"/>
          </a:p>
          <a:p>
            <a:r>
              <a:rPr lang="en-CA" sz="2000" b="1" baseline="0" dirty="0" smtClean="0">
                <a:solidFill>
                  <a:schemeClr val="accent1"/>
                </a:solidFill>
              </a:rPr>
              <a:t>Question: What have people found to be Effective?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29A9-5DDC-4FFC-81E3-F361954FD4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9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EA15-F35F-4943-947E-FD00E39D68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5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pleiter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hyperlink" Target="http://www.workengagement.com/" TargetMode="External"/><Relationship Id="rId5" Type="http://schemas.openxmlformats.org/officeDocument/2006/relationships/hyperlink" Target="mailto:Leiter.cord@gmail.com" TargetMode="Externa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mpleiter.com/" TargetMode="External"/><Relationship Id="rId4" Type="http://schemas.openxmlformats.org/officeDocument/2006/relationships/hyperlink" Target="mailto:michael.leiter@deakin.edu.au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onicle.com/article/The-40-Year-Old-Burnout/23797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workengagement.com/" TargetMode="External"/><Relationship Id="rId4" Type="http://schemas.openxmlformats.org/officeDocument/2006/relationships/hyperlink" Target="mailto:michael.leiter@deakin.edu.a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mental_health/evidence/burn-out/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/>
            </a:r>
            <a:br>
              <a:rPr lang="en-US" sz="6600" dirty="0"/>
            </a:br>
            <a:r>
              <a:rPr lang="en-CA" sz="6600" dirty="0"/>
              <a:t> </a:t>
            </a:r>
            <a:r>
              <a:rPr lang="en-AU" sz="6600" dirty="0"/>
              <a:t>Addressing Burnout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Balancing Resilience with Improving Worklife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7081" y="5638800"/>
            <a:ext cx="8003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Michael P. Leiter, PhD, Professor of Organisational Psychology</a:t>
            </a:r>
          </a:p>
          <a:p>
            <a:r>
              <a:rPr lang="en-CA" dirty="0" smtClean="0"/>
              <a:t>School of Psychology</a:t>
            </a:r>
          </a:p>
          <a:p>
            <a:r>
              <a:rPr lang="en-CA" dirty="0" smtClean="0"/>
              <a:t>Deakin University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" y="143123"/>
            <a:ext cx="6191247" cy="3562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37" y="3956932"/>
            <a:ext cx="2749996" cy="2746279"/>
          </a:xfrm>
          <a:prstGeom prst="rect">
            <a:avLst/>
          </a:prstGeom>
        </p:spPr>
      </p:pic>
      <p:pic>
        <p:nvPicPr>
          <p:cNvPr id="9" name="Picture 2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597" y="1346390"/>
            <a:ext cx="1170894" cy="117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5168" y="6192798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hlinkClick r:id="rId6"/>
              </a:rPr>
              <a:t>https://mpleiter.com</a:t>
            </a:r>
            <a:r>
              <a:rPr lang="en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2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Areas of </a:t>
            </a:r>
            <a:r>
              <a:rPr lang="en-CA" dirty="0" err="1" smtClean="0"/>
              <a:t>Worklife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Workload</a:t>
            </a:r>
          </a:p>
          <a:p>
            <a:r>
              <a:rPr lang="en-CA" sz="3200" dirty="0" smtClean="0"/>
              <a:t>Control</a:t>
            </a:r>
          </a:p>
          <a:p>
            <a:r>
              <a:rPr lang="en-CA" sz="3200" dirty="0" smtClean="0"/>
              <a:t>Reward</a:t>
            </a:r>
          </a:p>
          <a:p>
            <a:r>
              <a:rPr lang="en-CA" sz="3200" dirty="0" smtClean="0"/>
              <a:t>Community</a:t>
            </a:r>
          </a:p>
          <a:p>
            <a:r>
              <a:rPr lang="en-CA" sz="3200" dirty="0" smtClean="0"/>
              <a:t>Fairness</a:t>
            </a:r>
          </a:p>
          <a:p>
            <a:r>
              <a:rPr lang="en-CA" sz="3200" dirty="0" smtClean="0"/>
              <a:t>Values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697448" cy="4200245"/>
          </a:xfrm>
        </p:spPr>
        <p:txBody>
          <a:bodyPr>
            <a:noAutofit/>
          </a:bodyPr>
          <a:lstStyle/>
          <a:p>
            <a:r>
              <a:rPr lang="en-CA" sz="3200" dirty="0" smtClean="0"/>
              <a:t>Pacing &amp; Recovery</a:t>
            </a:r>
          </a:p>
          <a:p>
            <a:r>
              <a:rPr lang="en-CA" sz="3200" dirty="0" smtClean="0"/>
              <a:t>Decision &amp; Autonomy</a:t>
            </a:r>
            <a:endParaRPr lang="en-CA" sz="3200" dirty="0"/>
          </a:p>
          <a:p>
            <a:r>
              <a:rPr lang="en-CA" sz="3200" dirty="0" smtClean="0"/>
              <a:t>Recognition, Pay</a:t>
            </a:r>
          </a:p>
          <a:p>
            <a:r>
              <a:rPr lang="en-CA" sz="3200" dirty="0" smtClean="0"/>
              <a:t>Respect, Belonging</a:t>
            </a:r>
            <a:endParaRPr lang="en-CA" sz="3200" dirty="0"/>
          </a:p>
          <a:p>
            <a:r>
              <a:rPr lang="en-CA" sz="3200" dirty="0" smtClean="0"/>
              <a:t>Justice, Opportunity</a:t>
            </a:r>
            <a:endParaRPr lang="en-CA" sz="3200" dirty="0"/>
          </a:p>
          <a:p>
            <a:r>
              <a:rPr lang="en-CA" sz="3200" dirty="0" smtClean="0"/>
              <a:t>Aspirations, Principles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75" y="0"/>
            <a:ext cx="3184560" cy="188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Areas of </a:t>
            </a:r>
            <a:r>
              <a:rPr lang="en-CA" dirty="0" err="1" smtClean="0"/>
              <a:t>Worklife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Manageable Workload</a:t>
            </a:r>
          </a:p>
          <a:p>
            <a:r>
              <a:rPr lang="en-CA" sz="3200" dirty="0" smtClean="0"/>
              <a:t>Control</a:t>
            </a:r>
          </a:p>
          <a:p>
            <a:r>
              <a:rPr lang="en-CA" sz="3200" dirty="0" smtClean="0"/>
              <a:t>Reward</a:t>
            </a:r>
          </a:p>
          <a:p>
            <a:r>
              <a:rPr lang="en-CA" sz="3200" dirty="0" smtClean="0"/>
              <a:t>Community</a:t>
            </a:r>
          </a:p>
          <a:p>
            <a:r>
              <a:rPr lang="en-CA" sz="3200" dirty="0" smtClean="0"/>
              <a:t>Fairness</a:t>
            </a:r>
          </a:p>
          <a:p>
            <a:r>
              <a:rPr lang="en-CA" sz="3200" dirty="0" smtClean="0"/>
              <a:t>Values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026907"/>
              </p:ext>
            </p:extLst>
          </p:nvPr>
        </p:nvGraphicFramePr>
        <p:xfrm>
          <a:off x="5654675" y="1717290"/>
          <a:ext cx="5340426" cy="440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142"/>
                <a:gridCol w="1780142"/>
                <a:gridCol w="1780142"/>
              </a:tblGrid>
              <a:tr h="62924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Mismatch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OK I Guess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</a:tr>
              <a:tr h="629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9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9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9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9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9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7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Profiles and Areas of Worklife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137003" y="2118166"/>
            <a:ext cx="1913460" cy="34724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87924" y="2118166"/>
            <a:ext cx="1913460" cy="34724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38845" y="2118166"/>
            <a:ext cx="1913460" cy="34724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89766" y="2118166"/>
            <a:ext cx="1913460" cy="34724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Processes of Burnout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752" y="1552100"/>
            <a:ext cx="8503920" cy="4572000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Exhausting Demand Process</a:t>
            </a:r>
          </a:p>
          <a:p>
            <a:pPr lvl="1"/>
            <a:r>
              <a:rPr lang="en-CA" dirty="0" smtClean="0"/>
              <a:t>Demands Exceeding Resources</a:t>
            </a:r>
          </a:p>
          <a:p>
            <a:pPr lvl="1"/>
            <a:r>
              <a:rPr lang="en-CA" dirty="0" smtClean="0"/>
              <a:t>Inadequate Recovery at Work and at Home </a:t>
            </a:r>
          </a:p>
          <a:p>
            <a:pPr lvl="1"/>
            <a:r>
              <a:rPr lang="en-CA" dirty="0" smtClean="0"/>
              <a:t>Contribution to Burnout and Overextended</a:t>
            </a:r>
          </a:p>
          <a:p>
            <a:r>
              <a:rPr lang="en-CA" dirty="0" smtClean="0"/>
              <a:t>Frustrated Values Process</a:t>
            </a:r>
          </a:p>
          <a:p>
            <a:pPr lvl="1"/>
            <a:r>
              <a:rPr lang="en-CA" dirty="0" smtClean="0"/>
              <a:t>Conflict of Personal &amp; Workplace Values</a:t>
            </a:r>
          </a:p>
          <a:p>
            <a:pPr lvl="1"/>
            <a:r>
              <a:rPr lang="en-CA" dirty="0" smtClean="0"/>
              <a:t>Disconnected Team Dynamics</a:t>
            </a:r>
          </a:p>
          <a:p>
            <a:pPr lvl="1"/>
            <a:r>
              <a:rPr lang="en-CA" dirty="0" smtClean="0"/>
              <a:t>Contribution to Cynicism, Disengagement, Inefficacy,</a:t>
            </a:r>
            <a:br>
              <a:rPr lang="en-CA" dirty="0" smtClean="0"/>
            </a:br>
            <a:r>
              <a:rPr lang="en-CA" dirty="0" smtClean="0"/>
              <a:t>and Burnout</a:t>
            </a:r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8563628" y="2780779"/>
            <a:ext cx="726509" cy="626301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492998">
            <a:off x="7436284" y="2642993"/>
            <a:ext cx="2981195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62171" y="1924624"/>
            <a:ext cx="263046" cy="26304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914627" y="2868460"/>
            <a:ext cx="263046" cy="263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4189" y="2582450"/>
            <a:ext cx="263046" cy="263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893751" y="2296440"/>
            <a:ext cx="263046" cy="263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9124362" y="5067086"/>
            <a:ext cx="1205310" cy="1205310"/>
          </a:xfrm>
          <a:prstGeom prst="su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7664183" y="5316890"/>
            <a:ext cx="929259" cy="92925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7882881" y="5610185"/>
            <a:ext cx="2088000" cy="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Unmanageable Workload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Tasks </a:t>
            </a:r>
            <a:r>
              <a:rPr lang="en-US" dirty="0"/>
              <a:t>cannot be </a:t>
            </a:r>
            <a:r>
              <a:rPr lang="en-US" dirty="0" smtClean="0"/>
              <a:t>Completed in </a:t>
            </a:r>
            <a:r>
              <a:rPr lang="en-US" dirty="0"/>
              <a:t>the </a:t>
            </a:r>
            <a:r>
              <a:rPr lang="en-US" dirty="0" smtClean="0"/>
              <a:t>Time Available</a:t>
            </a:r>
            <a:endParaRPr lang="en-US" dirty="0"/>
          </a:p>
          <a:p>
            <a:pPr lvl="1"/>
            <a:r>
              <a:rPr lang="en-US" dirty="0" smtClean="0"/>
              <a:t>Overtime at Work or </a:t>
            </a:r>
            <a:r>
              <a:rPr lang="en-US" dirty="0"/>
              <a:t>at </a:t>
            </a:r>
            <a:r>
              <a:rPr lang="en-US" dirty="0" smtClean="0"/>
              <a:t>Home</a:t>
            </a:r>
          </a:p>
          <a:p>
            <a:pPr lvl="1"/>
            <a:r>
              <a:rPr lang="en-CA" dirty="0" smtClean="0"/>
              <a:t>Incomplete or Insufficient Quality</a:t>
            </a:r>
            <a:endParaRPr lang="en-US" dirty="0"/>
          </a:p>
          <a:p>
            <a:r>
              <a:rPr lang="en-US" dirty="0"/>
              <a:t>Excessive Effort</a:t>
            </a:r>
          </a:p>
          <a:p>
            <a:pPr lvl="1"/>
            <a:r>
              <a:rPr lang="en-US" dirty="0"/>
              <a:t>Exhausting Physical, Mental, Emotional, Social Capacity</a:t>
            </a:r>
          </a:p>
          <a:p>
            <a:pPr lvl="1"/>
            <a:r>
              <a:rPr lang="en-US" dirty="0"/>
              <a:t>Insufficient Pacing, Breaks</a:t>
            </a:r>
          </a:p>
          <a:p>
            <a:r>
              <a:rPr lang="en-CA" dirty="0" smtClean="0"/>
              <a:t>Tedium</a:t>
            </a:r>
          </a:p>
          <a:p>
            <a:pPr lvl="1"/>
            <a:r>
              <a:rPr lang="en-CA" dirty="0" smtClean="0"/>
              <a:t>Illegitimate Tasks: Disorganized, Busywork, </a:t>
            </a:r>
            <a:br>
              <a:rPr lang="en-CA" dirty="0" smtClean="0"/>
            </a:br>
            <a:r>
              <a:rPr lang="en-CA" dirty="0" smtClean="0"/>
              <a:t>Admin Nonsense</a:t>
            </a:r>
          </a:p>
          <a:p>
            <a:pPr lvl="1"/>
            <a:r>
              <a:rPr lang="en-CA" dirty="0" smtClean="0"/>
              <a:t>Tasks Disconnected from Values</a:t>
            </a:r>
          </a:p>
          <a:p>
            <a:r>
              <a:rPr lang="en-CA" dirty="0" smtClean="0"/>
              <a:t>Social Discord</a:t>
            </a:r>
          </a:p>
          <a:p>
            <a:pPr lvl="1"/>
            <a:r>
              <a:rPr lang="en-CA" dirty="0" smtClean="0"/>
              <a:t>Thwarted Relatedness</a:t>
            </a:r>
          </a:p>
          <a:p>
            <a:pPr lvl="1"/>
            <a:r>
              <a:rPr lang="en-CA" dirty="0" smtClean="0"/>
              <a:t>Incivility, Disrespect, Intimidation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15" y="4285426"/>
            <a:ext cx="4195096" cy="2241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52" y="1707810"/>
            <a:ext cx="4227459" cy="2377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542" y="-3392"/>
            <a:ext cx="15621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Values, Motives, Aspirations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Work as a Job v Work as a Calling</a:t>
            </a:r>
          </a:p>
          <a:p>
            <a:pPr lvl="1"/>
            <a:r>
              <a:rPr lang="en-CA" dirty="0" smtClean="0"/>
              <a:t>Expecting Too Much?</a:t>
            </a:r>
          </a:p>
          <a:p>
            <a:pPr lvl="1"/>
            <a:r>
              <a:rPr lang="en-CA" dirty="0" smtClean="0"/>
              <a:t>Tolerating Too Little?</a:t>
            </a:r>
          </a:p>
          <a:p>
            <a:r>
              <a:rPr lang="en-CA" dirty="0" smtClean="0"/>
              <a:t>Core Motives at Work &amp; Elsewhere</a:t>
            </a:r>
          </a:p>
          <a:p>
            <a:pPr lvl="1"/>
            <a:r>
              <a:rPr lang="en-CA" dirty="0" smtClean="0"/>
              <a:t>Belonging</a:t>
            </a:r>
          </a:p>
          <a:p>
            <a:pPr lvl="1"/>
            <a:r>
              <a:rPr lang="en-CA" dirty="0" smtClean="0"/>
              <a:t>Autonomy</a:t>
            </a:r>
          </a:p>
          <a:p>
            <a:pPr lvl="1"/>
            <a:r>
              <a:rPr lang="en-CA" dirty="0" smtClean="0"/>
              <a:t>Accomplishment</a:t>
            </a:r>
          </a:p>
          <a:p>
            <a:r>
              <a:rPr lang="en-CA" dirty="0" smtClean="0"/>
              <a:t>Aspirations</a:t>
            </a:r>
          </a:p>
          <a:p>
            <a:pPr lvl="1"/>
            <a:r>
              <a:rPr lang="en-CA" dirty="0" smtClean="0"/>
              <a:t>Career Trajectory</a:t>
            </a:r>
          </a:p>
          <a:p>
            <a:pPr lvl="1"/>
            <a:r>
              <a:rPr lang="en-CA" dirty="0" smtClean="0"/>
              <a:t>Fulfilling Current Job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27" y="1344038"/>
            <a:ext cx="3324428" cy="2216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19" y="5126476"/>
            <a:ext cx="2738336" cy="15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Taking Action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Prevention has lots of advantages over a cure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73" y="4352013"/>
            <a:ext cx="3512994" cy="23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Action Strategies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Energy Process: Work Demands</a:t>
            </a:r>
          </a:p>
          <a:p>
            <a:pPr lvl="1"/>
            <a:r>
              <a:rPr lang="en-CA" dirty="0" smtClean="0"/>
              <a:t>Pacing</a:t>
            </a:r>
          </a:p>
          <a:p>
            <a:pPr lvl="1"/>
            <a:r>
              <a:rPr lang="en-CA" dirty="0" smtClean="0"/>
              <a:t>Recovery</a:t>
            </a:r>
          </a:p>
          <a:p>
            <a:r>
              <a:rPr lang="en-CA" dirty="0" smtClean="0"/>
              <a:t>Values Process: More Fulfilling Work Design</a:t>
            </a:r>
          </a:p>
          <a:p>
            <a:pPr lvl="1"/>
            <a:r>
              <a:rPr lang="en-CA" dirty="0" smtClean="0"/>
              <a:t>Autonomy, Control</a:t>
            </a:r>
          </a:p>
          <a:p>
            <a:pPr lvl="1"/>
            <a:r>
              <a:rPr lang="en-CA" dirty="0" smtClean="0"/>
              <a:t>Reward and Recognition </a:t>
            </a:r>
          </a:p>
          <a:p>
            <a:pPr lvl="1"/>
            <a:r>
              <a:rPr lang="en-CA" dirty="0" smtClean="0"/>
              <a:t>Community</a:t>
            </a:r>
          </a:p>
          <a:p>
            <a:pPr lvl="1"/>
            <a:r>
              <a:rPr lang="en-CA" dirty="0" smtClean="0"/>
              <a:t>Fairness, Justice</a:t>
            </a:r>
          </a:p>
          <a:p>
            <a:pPr lvl="1"/>
            <a:r>
              <a:rPr lang="en-CA" dirty="0" smtClean="0"/>
              <a:t>Value Alignment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0" y="1418303"/>
            <a:ext cx="1905590" cy="1903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75" y="3752626"/>
            <a:ext cx="3337741" cy="20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61" y="439085"/>
            <a:ext cx="9404723" cy="1400530"/>
          </a:xfrm>
        </p:spPr>
        <p:txBody>
          <a:bodyPr/>
          <a:lstStyle/>
          <a:p>
            <a:r>
              <a:rPr lang="en-CA" dirty="0" smtClean="0"/>
              <a:t>Energy: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43" y="2031227"/>
            <a:ext cx="8946541" cy="4195481"/>
          </a:xfrm>
        </p:spPr>
        <p:txBody>
          <a:bodyPr/>
          <a:lstStyle/>
          <a:p>
            <a:r>
              <a:rPr lang="en-CA" dirty="0" smtClean="0"/>
              <a:t>Balance Lifestyle</a:t>
            </a:r>
          </a:p>
          <a:p>
            <a:r>
              <a:rPr lang="en-CA" dirty="0" smtClean="0"/>
              <a:t>Enjoyable Activities</a:t>
            </a:r>
          </a:p>
          <a:p>
            <a:r>
              <a:rPr lang="en-CA" dirty="0" smtClean="0"/>
              <a:t>People, Community, Family</a:t>
            </a:r>
          </a:p>
          <a:p>
            <a:r>
              <a:rPr lang="en-CA" dirty="0" smtClean="0"/>
              <a:t>Physical, Mental, Social, Spiritual Wellbeing</a:t>
            </a:r>
          </a:p>
          <a:p>
            <a:r>
              <a:rPr lang="en-CA" dirty="0" smtClean="0"/>
              <a:t>At Work as Well as At Home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78" y="4945922"/>
            <a:ext cx="2569225" cy="1759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1" y="4939862"/>
            <a:ext cx="2471447" cy="1765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28" y="4939862"/>
            <a:ext cx="2058708" cy="17657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1641" y="4128969"/>
            <a:ext cx="1633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Fitness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2704" y="4128969"/>
            <a:ext cx="1300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Food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4934" y="4128968"/>
            <a:ext cx="18101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Mindful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164" y="4128968"/>
            <a:ext cx="14478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Move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10" y="4943157"/>
            <a:ext cx="1983529" cy="17647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828331" y="4132402"/>
            <a:ext cx="14302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Sleep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218601" y="1716597"/>
            <a:ext cx="2473994" cy="2473994"/>
            <a:chOff x="9218601" y="1959357"/>
            <a:chExt cx="2473994" cy="2473994"/>
          </a:xfrm>
        </p:grpSpPr>
        <p:sp>
          <p:nvSpPr>
            <p:cNvPr id="20" name="Rectangle 19"/>
            <p:cNvSpPr/>
            <p:nvPr/>
          </p:nvSpPr>
          <p:spPr>
            <a:xfrm>
              <a:off x="9362485" y="2099883"/>
              <a:ext cx="2330110" cy="21929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601" y="1959357"/>
              <a:ext cx="2473994" cy="247399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9607344" y="1175776"/>
            <a:ext cx="1742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People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64603" y="4941679"/>
            <a:ext cx="2058708" cy="1764792"/>
            <a:chOff x="5936478" y="763675"/>
            <a:chExt cx="2413702" cy="1889090"/>
          </a:xfrm>
        </p:grpSpPr>
        <p:sp>
          <p:nvSpPr>
            <p:cNvPr id="18" name="Rectangle 17"/>
            <p:cNvSpPr/>
            <p:nvPr/>
          </p:nvSpPr>
          <p:spPr>
            <a:xfrm>
              <a:off x="5936478" y="763675"/>
              <a:ext cx="2413702" cy="18890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478" y="885754"/>
              <a:ext cx="2338785" cy="168662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15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Encounters at 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B9899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5270500" cy="4572000"/>
          </a:xfrm>
        </p:spPr>
        <p:txBody>
          <a:bodyPr>
            <a:normAutofit lnSpcReduction="10000"/>
          </a:bodyPr>
          <a:lstStyle/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Causes of Burnout</a:t>
            </a:r>
          </a:p>
          <a:p>
            <a:pPr marL="548640" lvl="1" indent="-274320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Demands over Resources</a:t>
            </a:r>
          </a:p>
          <a:p>
            <a:pPr marL="548640" lvl="1" indent="-274320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Value Conflicts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Areas of Worklife</a:t>
            </a:r>
          </a:p>
          <a:p>
            <a:pPr marL="548640" lvl="1" indent="-274320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Manageable Workload</a:t>
            </a:r>
          </a:p>
          <a:p>
            <a:pPr marL="548640" lvl="1" indent="-274320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Control</a:t>
            </a:r>
          </a:p>
          <a:p>
            <a:pPr marL="548640" lvl="1" indent="-274320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Reward</a:t>
            </a:r>
          </a:p>
          <a:p>
            <a:pPr marL="548640" lvl="1" indent="-274320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Community</a:t>
            </a:r>
          </a:p>
          <a:p>
            <a:pPr marL="548640" lvl="1" indent="-274320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Fairness</a:t>
            </a:r>
          </a:p>
          <a:p>
            <a:pPr marL="548640" lvl="1" indent="-274320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Values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Positive Perspective</a:t>
            </a:r>
          </a:p>
          <a:p>
            <a:pPr marL="548958" lvl="1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Work Engagement as Goal</a:t>
            </a:r>
          </a:p>
        </p:txBody>
      </p:sp>
      <p:pic>
        <p:nvPicPr>
          <p:cNvPr id="5122" name="Picture 2" descr="C:\Users\Michael\Downloads\Work Engagement 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980" y="4461153"/>
            <a:ext cx="174206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chael\Downloads\Burn Cov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35" y="1830977"/>
            <a:ext cx="2004044" cy="25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34" y="4477454"/>
            <a:ext cx="1523722" cy="228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Michael\Pictures\MPL\Inciviltiy Book Cover Lei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83" y="1830977"/>
            <a:ext cx="1699158" cy="25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6294" y="6363716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</a:t>
            </a:r>
            <a:r>
              <a:rPr lang="en-CA" dirty="0" smtClean="0"/>
              <a:t>pleiter.com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544" y="1830977"/>
            <a:ext cx="1729246" cy="26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4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048785"/>
              </p:ext>
            </p:extLst>
          </p:nvPr>
        </p:nvGraphicFramePr>
        <p:xfrm>
          <a:off x="318581" y="1968265"/>
          <a:ext cx="10169290" cy="199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945342"/>
              </p:ext>
            </p:extLst>
          </p:nvPr>
        </p:nvGraphicFramePr>
        <p:xfrm>
          <a:off x="463454" y="3751651"/>
          <a:ext cx="10239523" cy="257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115571" y="4973349"/>
            <a:ext cx="3125502" cy="76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60988" y="2757264"/>
            <a:ext cx="62564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Encounters and </a:t>
            </a:r>
            <a:r>
              <a:rPr lang="en-CA" dirty="0" smtClean="0"/>
              <a:t>Profiles:</a:t>
            </a:r>
            <a:br>
              <a:rPr lang="en-CA" dirty="0" smtClean="0"/>
            </a:br>
            <a:r>
              <a:rPr lang="en-CA" dirty="0" smtClean="0"/>
              <a:t>Positive &amp; Negative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37003" y="2118166"/>
            <a:ext cx="1913460" cy="34724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87924" y="2118166"/>
            <a:ext cx="1913460" cy="34724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38845" y="2118166"/>
            <a:ext cx="1913460" cy="34724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89766" y="2118166"/>
            <a:ext cx="1913460" cy="34724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8964" y="2506015"/>
            <a:ext cx="18181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Civility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79006" y="4239630"/>
            <a:ext cx="2198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Inc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ivility</a:t>
            </a:r>
          </a:p>
        </p:txBody>
      </p:sp>
    </p:spTree>
    <p:extLst>
      <p:ext uri="{BB962C8B-B14F-4D97-AF65-F5344CB8AC3E}">
        <p14:creationId xmlns:p14="http://schemas.microsoft.com/office/powerpoint/2010/main" val="10264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Domain of Negative Social Encounters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925671" y="2492188"/>
            <a:ext cx="26894" cy="32272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25671" y="5719482"/>
            <a:ext cx="39982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4410636" y="2967174"/>
            <a:ext cx="222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Intensity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79342" y="5719482"/>
            <a:ext cx="222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Intention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90965" y="2771379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Abuse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42809" y="4788154"/>
            <a:ext cx="303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Incivility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6992" y="2736341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Annoying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3312" y="2052918"/>
            <a:ext cx="3907959" cy="4195481"/>
          </a:xfrm>
        </p:spPr>
        <p:txBody>
          <a:bodyPr>
            <a:normAutofit lnSpcReduction="10000"/>
          </a:bodyPr>
          <a:lstStyle/>
          <a:p>
            <a:r>
              <a:rPr lang="en-CA" dirty="0"/>
              <a:t>Incivility</a:t>
            </a:r>
          </a:p>
          <a:p>
            <a:pPr lvl="1"/>
            <a:r>
              <a:rPr lang="en-CA" dirty="0"/>
              <a:t>Low Intensity</a:t>
            </a:r>
          </a:p>
          <a:p>
            <a:pPr lvl="1"/>
            <a:r>
              <a:rPr lang="en-CA" dirty="0"/>
              <a:t>Negative Social Behaviour</a:t>
            </a:r>
          </a:p>
          <a:p>
            <a:pPr lvl="1"/>
            <a:r>
              <a:rPr lang="en-CA" dirty="0"/>
              <a:t>Of Ambiguous Intent</a:t>
            </a:r>
          </a:p>
          <a:p>
            <a:pPr lvl="1"/>
            <a:r>
              <a:rPr lang="en-CA" dirty="0"/>
              <a:t>Rude</a:t>
            </a:r>
          </a:p>
          <a:p>
            <a:pPr lvl="1"/>
            <a:r>
              <a:rPr lang="en-CA" dirty="0"/>
              <a:t>Contrary to Social Norms</a:t>
            </a:r>
          </a:p>
          <a:p>
            <a:r>
              <a:rPr lang="en-CA" dirty="0"/>
              <a:t>Civility</a:t>
            </a:r>
          </a:p>
          <a:p>
            <a:pPr lvl="1"/>
            <a:r>
              <a:rPr lang="en-CA" dirty="0"/>
              <a:t>Acknowledging</a:t>
            </a:r>
          </a:p>
          <a:p>
            <a:pPr lvl="1"/>
            <a:r>
              <a:rPr lang="en-CA" dirty="0"/>
              <a:t>Accepting</a:t>
            </a:r>
          </a:p>
          <a:p>
            <a:pPr lvl="1"/>
            <a:r>
              <a:rPr lang="en-CA" dirty="0"/>
              <a:t>Appreciating</a:t>
            </a:r>
          </a:p>
          <a:p>
            <a:pPr lvl="1"/>
            <a:r>
              <a:rPr lang="en-CA" dirty="0"/>
              <a:t>Accommodating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798424" y="2147937"/>
            <a:ext cx="762000" cy="702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179424" y="159163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Bullying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5858" y="2481444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+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Taking 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1526704"/>
          </a:xfrm>
        </p:spPr>
        <p:txBody>
          <a:bodyPr>
            <a:normAutofit/>
          </a:bodyPr>
          <a:lstStyle/>
          <a:p>
            <a:r>
              <a:rPr lang="en-CA" dirty="0" smtClean="0"/>
              <a:t>Job Crafting</a:t>
            </a:r>
          </a:p>
          <a:p>
            <a:r>
              <a:rPr lang="en-CA" dirty="0" smtClean="0"/>
              <a:t>Improving Relationships</a:t>
            </a:r>
          </a:p>
          <a:p>
            <a:r>
              <a:rPr lang="en-CA" dirty="0" smtClean="0"/>
              <a:t>Improving Work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Job Crafting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Self Reflection: Track for a Few Weeks</a:t>
            </a:r>
          </a:p>
          <a:p>
            <a:pPr lvl="1"/>
            <a:r>
              <a:rPr lang="en-CA" dirty="0" smtClean="0"/>
              <a:t>Favorite Work Activities</a:t>
            </a:r>
          </a:p>
          <a:p>
            <a:pPr lvl="1"/>
            <a:r>
              <a:rPr lang="en-CA" dirty="0" smtClean="0"/>
              <a:t>Least Favorite Work Activities</a:t>
            </a:r>
          </a:p>
          <a:p>
            <a:pPr lvl="1"/>
            <a:r>
              <a:rPr lang="en-CA" dirty="0" smtClean="0"/>
              <a:t>Features</a:t>
            </a:r>
          </a:p>
          <a:p>
            <a:pPr lvl="2"/>
            <a:r>
              <a:rPr lang="en-CA" dirty="0" smtClean="0"/>
              <a:t>Time</a:t>
            </a:r>
          </a:p>
          <a:p>
            <a:pPr lvl="2"/>
            <a:r>
              <a:rPr lang="en-CA" dirty="0" smtClean="0"/>
              <a:t>Intensity</a:t>
            </a:r>
          </a:p>
          <a:p>
            <a:pPr lvl="2"/>
            <a:r>
              <a:rPr lang="en-CA" dirty="0" smtClean="0"/>
              <a:t>Social</a:t>
            </a:r>
          </a:p>
          <a:p>
            <a:r>
              <a:rPr lang="en-CA" dirty="0" smtClean="0"/>
              <a:t>Nudge</a:t>
            </a:r>
          </a:p>
          <a:p>
            <a:pPr lvl="1"/>
            <a:r>
              <a:rPr lang="en-CA" dirty="0" smtClean="0"/>
              <a:t>Do a bit More of Favorite</a:t>
            </a:r>
          </a:p>
          <a:p>
            <a:pPr lvl="1"/>
            <a:r>
              <a:rPr lang="en-CA" dirty="0" smtClean="0"/>
              <a:t>Do a bit Less of Least Favorite</a:t>
            </a:r>
          </a:p>
          <a:p>
            <a:r>
              <a:rPr lang="en-CA" dirty="0" smtClean="0"/>
              <a:t>Note any Reaction to the Plan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1" y="2810902"/>
            <a:ext cx="6213088" cy="39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Improving Relationships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Strengthening a Culture of Respect &amp; Engagement</a:t>
            </a:r>
          </a:p>
          <a:p>
            <a:r>
              <a:rPr lang="en-CA" dirty="0" smtClean="0"/>
              <a:t>SCORE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584" y="3797881"/>
            <a:ext cx="2819400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452" y="1268943"/>
            <a:ext cx="2426764" cy="2426764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9974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SCORE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Insight</a:t>
            </a:r>
          </a:p>
          <a:p>
            <a:r>
              <a:rPr lang="en-CA" dirty="0" smtClean="0"/>
              <a:t>Practice</a:t>
            </a:r>
          </a:p>
          <a:p>
            <a:r>
              <a:rPr lang="en-CA" dirty="0" smtClean="0"/>
              <a:t>Protocols</a:t>
            </a:r>
          </a:p>
          <a:p>
            <a:r>
              <a:rPr lang="en-CA" dirty="0" smtClean="0"/>
              <a:t>Sustain</a:t>
            </a:r>
            <a:endParaRPr lang="en-US" dirty="0"/>
          </a:p>
        </p:txBody>
      </p:sp>
      <p:sp>
        <p:nvSpPr>
          <p:cNvPr id="11" name="Sun 10"/>
          <p:cNvSpPr/>
          <p:nvPr/>
        </p:nvSpPr>
        <p:spPr>
          <a:xfrm>
            <a:off x="9883686" y="4300538"/>
            <a:ext cx="1954353" cy="195435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808" y="50623"/>
            <a:ext cx="1036410" cy="106079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03312" y="3862281"/>
            <a:ext cx="8108974" cy="3072921"/>
            <a:chOff x="1103312" y="3862281"/>
            <a:chExt cx="8108974" cy="3072921"/>
          </a:xfrm>
        </p:grpSpPr>
        <p:graphicFrame>
          <p:nvGraphicFramePr>
            <p:cNvPr id="9" name="Diagram 8"/>
            <p:cNvGraphicFramePr/>
            <p:nvPr>
              <p:extLst/>
            </p:nvPr>
          </p:nvGraphicFramePr>
          <p:xfrm>
            <a:off x="1103312" y="3862281"/>
            <a:ext cx="7903036" cy="29957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1602272" y="6011872"/>
              <a:ext cx="1680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FAST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32018" y="5973271"/>
              <a:ext cx="1680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FAST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7144" y="6011872"/>
              <a:ext cx="20553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SLOW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18" y="1293883"/>
            <a:ext cx="4661068" cy="26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85" y="1466259"/>
            <a:ext cx="5053481" cy="49816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60256" y="553787"/>
            <a:ext cx="6332439" cy="6071529"/>
            <a:chOff x="5660256" y="553787"/>
            <a:chExt cx="6332439" cy="6071529"/>
          </a:xfrm>
        </p:grpSpPr>
        <p:grpSp>
          <p:nvGrpSpPr>
            <p:cNvPr id="2" name="Group 1"/>
            <p:cNvGrpSpPr/>
            <p:nvPr/>
          </p:nvGrpSpPr>
          <p:grpSpPr>
            <a:xfrm>
              <a:off x="5660256" y="553787"/>
              <a:ext cx="6332439" cy="6071529"/>
              <a:chOff x="4112641" y="-370043"/>
              <a:chExt cx="5482711" cy="6663482"/>
            </a:xfrm>
          </p:grpSpPr>
          <p:sp>
            <p:nvSpPr>
              <p:cNvPr id="9" name="Ellipse 15"/>
              <p:cNvSpPr/>
              <p:nvPr/>
            </p:nvSpPr>
            <p:spPr bwMode="auto">
              <a:xfrm rot="2520000">
                <a:off x="5695351" y="-301576"/>
                <a:ext cx="900753" cy="6595015"/>
              </a:xfrm>
              <a:custGeom>
                <a:avLst/>
                <a:gdLst/>
                <a:ahLst/>
                <a:cxnLst/>
                <a:rect l="l" t="t" r="r" b="b"/>
                <a:pathLst>
                  <a:path w="1080120" h="4393198">
                    <a:moveTo>
                      <a:pt x="311153" y="3868476"/>
                    </a:moveTo>
                    <a:cubicBezTo>
                      <a:pt x="308041" y="3883686"/>
                      <a:pt x="306406" y="3899434"/>
                      <a:pt x="306406" y="3915565"/>
                    </a:cubicBezTo>
                    <a:cubicBezTo>
                      <a:pt x="306406" y="4044609"/>
                      <a:pt x="411016" y="4149219"/>
                      <a:pt x="540060" y="4149219"/>
                    </a:cubicBezTo>
                    <a:cubicBezTo>
                      <a:pt x="669104" y="4149219"/>
                      <a:pt x="773714" y="4044609"/>
                      <a:pt x="773714" y="3915565"/>
                    </a:cubicBezTo>
                    <a:cubicBezTo>
                      <a:pt x="773714" y="3786521"/>
                      <a:pt x="669104" y="3681911"/>
                      <a:pt x="540060" y="3681911"/>
                    </a:cubicBezTo>
                    <a:cubicBezTo>
                      <a:pt x="427147" y="3681911"/>
                      <a:pt x="332940" y="3762003"/>
                      <a:pt x="311153" y="3868476"/>
                    </a:cubicBezTo>
                    <a:close/>
                    <a:moveTo>
                      <a:pt x="3658" y="143743"/>
                    </a:moveTo>
                    <a:cubicBezTo>
                      <a:pt x="20444" y="61708"/>
                      <a:pt x="93027" y="0"/>
                      <a:pt x="180024" y="0"/>
                    </a:cubicBezTo>
                    <a:lnTo>
                      <a:pt x="900096" y="0"/>
                    </a:lnTo>
                    <a:cubicBezTo>
                      <a:pt x="999521" y="0"/>
                      <a:pt x="1080120" y="80599"/>
                      <a:pt x="1080120" y="180023"/>
                    </a:cubicBezTo>
                    <a:lnTo>
                      <a:pt x="1080120" y="4213174"/>
                    </a:lnTo>
                    <a:cubicBezTo>
                      <a:pt x="1080120" y="4312599"/>
                      <a:pt x="999521" y="4393198"/>
                      <a:pt x="900096" y="4393198"/>
                    </a:cubicBezTo>
                    <a:lnTo>
                      <a:pt x="180024" y="4393198"/>
                    </a:lnTo>
                    <a:cubicBezTo>
                      <a:pt x="80599" y="4393198"/>
                      <a:pt x="0" y="4312599"/>
                      <a:pt x="0" y="4213174"/>
                    </a:cubicBezTo>
                    <a:lnTo>
                      <a:pt x="0" y="180024"/>
                    </a:lnTo>
                    <a:cubicBezTo>
                      <a:pt x="0" y="167596"/>
                      <a:pt x="1259" y="155462"/>
                      <a:pt x="3658" y="143743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72000" tIns="252000" rIns="72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4. Working Regardless of Respect</a:t>
                </a:r>
              </a:p>
            </p:txBody>
          </p:sp>
          <p:sp>
            <p:nvSpPr>
              <p:cNvPr id="10" name="Ellipse 15"/>
              <p:cNvSpPr/>
              <p:nvPr/>
            </p:nvSpPr>
            <p:spPr bwMode="auto">
              <a:xfrm rot="3205374">
                <a:off x="6197349" y="1316709"/>
                <a:ext cx="1177200" cy="5093327"/>
              </a:xfrm>
              <a:custGeom>
                <a:avLst/>
                <a:gdLst/>
                <a:ahLst/>
                <a:cxnLst/>
                <a:rect l="l" t="t" r="r" b="b"/>
                <a:pathLst>
                  <a:path w="1080120" h="4393198">
                    <a:moveTo>
                      <a:pt x="311153" y="3868476"/>
                    </a:moveTo>
                    <a:cubicBezTo>
                      <a:pt x="308041" y="3883686"/>
                      <a:pt x="306406" y="3899434"/>
                      <a:pt x="306406" y="3915565"/>
                    </a:cubicBezTo>
                    <a:cubicBezTo>
                      <a:pt x="306406" y="4044609"/>
                      <a:pt x="411016" y="4149219"/>
                      <a:pt x="540060" y="4149219"/>
                    </a:cubicBezTo>
                    <a:cubicBezTo>
                      <a:pt x="669104" y="4149219"/>
                      <a:pt x="773714" y="4044609"/>
                      <a:pt x="773714" y="3915565"/>
                    </a:cubicBezTo>
                    <a:cubicBezTo>
                      <a:pt x="773714" y="3786521"/>
                      <a:pt x="669104" y="3681911"/>
                      <a:pt x="540060" y="3681911"/>
                    </a:cubicBezTo>
                    <a:cubicBezTo>
                      <a:pt x="427147" y="3681911"/>
                      <a:pt x="332940" y="3762003"/>
                      <a:pt x="311153" y="3868476"/>
                    </a:cubicBezTo>
                    <a:close/>
                    <a:moveTo>
                      <a:pt x="3658" y="143743"/>
                    </a:moveTo>
                    <a:cubicBezTo>
                      <a:pt x="20444" y="61708"/>
                      <a:pt x="93027" y="0"/>
                      <a:pt x="180024" y="0"/>
                    </a:cubicBezTo>
                    <a:lnTo>
                      <a:pt x="900096" y="0"/>
                    </a:lnTo>
                    <a:cubicBezTo>
                      <a:pt x="999521" y="0"/>
                      <a:pt x="1080120" y="80599"/>
                      <a:pt x="1080120" y="180023"/>
                    </a:cubicBezTo>
                    <a:lnTo>
                      <a:pt x="1080120" y="4213174"/>
                    </a:lnTo>
                    <a:cubicBezTo>
                      <a:pt x="1080120" y="4312599"/>
                      <a:pt x="999521" y="4393198"/>
                      <a:pt x="900096" y="4393198"/>
                    </a:cubicBezTo>
                    <a:lnTo>
                      <a:pt x="180024" y="4393198"/>
                    </a:lnTo>
                    <a:cubicBezTo>
                      <a:pt x="80599" y="4393198"/>
                      <a:pt x="0" y="4312599"/>
                      <a:pt x="0" y="4213174"/>
                    </a:cubicBezTo>
                    <a:lnTo>
                      <a:pt x="0" y="180024"/>
                    </a:lnTo>
                    <a:cubicBezTo>
                      <a:pt x="0" y="167596"/>
                      <a:pt x="1259" y="155462"/>
                      <a:pt x="3658" y="143743"/>
                    </a:cubicBezTo>
                    <a:close/>
                  </a:path>
                </a:pathLst>
              </a:custGeom>
              <a:solidFill>
                <a:srgbClr val="34AC8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72000" tIns="252000" rIns="72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3.Responding to Disrespect</a:t>
                </a:r>
              </a:p>
            </p:txBody>
          </p:sp>
          <p:sp>
            <p:nvSpPr>
              <p:cNvPr id="11" name="Ellipse 15"/>
              <p:cNvSpPr/>
              <p:nvPr/>
            </p:nvSpPr>
            <p:spPr bwMode="auto">
              <a:xfrm rot="4324466">
                <a:off x="6265397" y="1983258"/>
                <a:ext cx="1177200" cy="5482711"/>
              </a:xfrm>
              <a:custGeom>
                <a:avLst/>
                <a:gdLst/>
                <a:ahLst/>
                <a:cxnLst/>
                <a:rect l="l" t="t" r="r" b="b"/>
                <a:pathLst>
                  <a:path w="1080120" h="4393198">
                    <a:moveTo>
                      <a:pt x="311153" y="3868476"/>
                    </a:moveTo>
                    <a:cubicBezTo>
                      <a:pt x="308041" y="3883686"/>
                      <a:pt x="306406" y="3899434"/>
                      <a:pt x="306406" y="3915565"/>
                    </a:cubicBezTo>
                    <a:cubicBezTo>
                      <a:pt x="306406" y="4044609"/>
                      <a:pt x="411016" y="4149219"/>
                      <a:pt x="540060" y="4149219"/>
                    </a:cubicBezTo>
                    <a:cubicBezTo>
                      <a:pt x="669104" y="4149219"/>
                      <a:pt x="773714" y="4044609"/>
                      <a:pt x="773714" y="3915565"/>
                    </a:cubicBezTo>
                    <a:cubicBezTo>
                      <a:pt x="773714" y="3786521"/>
                      <a:pt x="669104" y="3681911"/>
                      <a:pt x="540060" y="3681911"/>
                    </a:cubicBezTo>
                    <a:cubicBezTo>
                      <a:pt x="427147" y="3681911"/>
                      <a:pt x="332940" y="3762003"/>
                      <a:pt x="311153" y="3868476"/>
                    </a:cubicBezTo>
                    <a:close/>
                    <a:moveTo>
                      <a:pt x="3658" y="143743"/>
                    </a:moveTo>
                    <a:cubicBezTo>
                      <a:pt x="20444" y="61708"/>
                      <a:pt x="93027" y="0"/>
                      <a:pt x="180024" y="0"/>
                    </a:cubicBezTo>
                    <a:lnTo>
                      <a:pt x="900096" y="0"/>
                    </a:lnTo>
                    <a:cubicBezTo>
                      <a:pt x="999521" y="0"/>
                      <a:pt x="1080120" y="80599"/>
                      <a:pt x="1080120" y="180023"/>
                    </a:cubicBezTo>
                    <a:lnTo>
                      <a:pt x="1080120" y="4213174"/>
                    </a:lnTo>
                    <a:cubicBezTo>
                      <a:pt x="1080120" y="4312599"/>
                      <a:pt x="999521" y="4393198"/>
                      <a:pt x="900096" y="4393198"/>
                    </a:cubicBezTo>
                    <a:lnTo>
                      <a:pt x="180024" y="4393198"/>
                    </a:lnTo>
                    <a:cubicBezTo>
                      <a:pt x="80599" y="4393198"/>
                      <a:pt x="0" y="4312599"/>
                      <a:pt x="0" y="4213174"/>
                    </a:cubicBezTo>
                    <a:lnTo>
                      <a:pt x="0" y="180024"/>
                    </a:lnTo>
                    <a:cubicBezTo>
                      <a:pt x="0" y="167596"/>
                      <a:pt x="1259" y="155462"/>
                      <a:pt x="3658" y="143743"/>
                    </a:cubicBezTo>
                    <a:close/>
                  </a:path>
                </a:pathLst>
              </a:custGeom>
              <a:solidFill>
                <a:srgbClr val="00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72000" tIns="252000" rIns="72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2.Promoting Respect</a:t>
                </a:r>
              </a:p>
            </p:txBody>
          </p:sp>
          <p:sp>
            <p:nvSpPr>
              <p:cNvPr id="12" name="Ellipse 15"/>
              <p:cNvSpPr/>
              <p:nvPr/>
            </p:nvSpPr>
            <p:spPr bwMode="auto">
              <a:xfrm rot="5400000">
                <a:off x="6265396" y="2667449"/>
                <a:ext cx="1177200" cy="5388524"/>
              </a:xfrm>
              <a:custGeom>
                <a:avLst/>
                <a:gdLst/>
                <a:ahLst/>
                <a:cxnLst/>
                <a:rect l="l" t="t" r="r" b="b"/>
                <a:pathLst>
                  <a:path w="1080120" h="4393198">
                    <a:moveTo>
                      <a:pt x="311153" y="3868476"/>
                    </a:moveTo>
                    <a:cubicBezTo>
                      <a:pt x="308041" y="3883686"/>
                      <a:pt x="306406" y="3899434"/>
                      <a:pt x="306406" y="3915565"/>
                    </a:cubicBezTo>
                    <a:cubicBezTo>
                      <a:pt x="306406" y="4044609"/>
                      <a:pt x="411016" y="4149219"/>
                      <a:pt x="540060" y="4149219"/>
                    </a:cubicBezTo>
                    <a:cubicBezTo>
                      <a:pt x="669104" y="4149219"/>
                      <a:pt x="773714" y="4044609"/>
                      <a:pt x="773714" y="3915565"/>
                    </a:cubicBezTo>
                    <a:cubicBezTo>
                      <a:pt x="773714" y="3786521"/>
                      <a:pt x="669104" y="3681911"/>
                      <a:pt x="540060" y="3681911"/>
                    </a:cubicBezTo>
                    <a:cubicBezTo>
                      <a:pt x="427147" y="3681911"/>
                      <a:pt x="332940" y="3762003"/>
                      <a:pt x="311153" y="3868476"/>
                    </a:cubicBezTo>
                    <a:close/>
                    <a:moveTo>
                      <a:pt x="3658" y="143743"/>
                    </a:moveTo>
                    <a:cubicBezTo>
                      <a:pt x="20444" y="61708"/>
                      <a:pt x="93027" y="0"/>
                      <a:pt x="180024" y="0"/>
                    </a:cubicBezTo>
                    <a:lnTo>
                      <a:pt x="900096" y="0"/>
                    </a:lnTo>
                    <a:cubicBezTo>
                      <a:pt x="999521" y="0"/>
                      <a:pt x="1080120" y="80599"/>
                      <a:pt x="1080120" y="180023"/>
                    </a:cubicBezTo>
                    <a:lnTo>
                      <a:pt x="1080120" y="4213174"/>
                    </a:lnTo>
                    <a:cubicBezTo>
                      <a:pt x="1080120" y="4312599"/>
                      <a:pt x="999521" y="4393198"/>
                      <a:pt x="900096" y="4393198"/>
                    </a:cubicBezTo>
                    <a:lnTo>
                      <a:pt x="180024" y="4393198"/>
                    </a:lnTo>
                    <a:cubicBezTo>
                      <a:pt x="80599" y="4393198"/>
                      <a:pt x="0" y="4312599"/>
                      <a:pt x="0" y="4213174"/>
                    </a:cubicBezTo>
                    <a:lnTo>
                      <a:pt x="0" y="180024"/>
                    </a:lnTo>
                    <a:cubicBezTo>
                      <a:pt x="0" y="167596"/>
                      <a:pt x="1259" y="155462"/>
                      <a:pt x="3658" y="143743"/>
                    </a:cubicBezTo>
                    <a:close/>
                  </a:path>
                </a:pathLst>
              </a:custGeom>
              <a:solidFill>
                <a:srgbClr val="0D939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72000" tIns="252000" rIns="72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itchFamily="34" charset="0"/>
                  </a:rPr>
                  <a:t> </a:t>
                </a:r>
              </a:p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1. Acknowledging Respect</a:t>
                </a:r>
              </a:p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</a:endParaRPr>
              </a:p>
            </p:txBody>
          </p:sp>
          <p:sp>
            <p:nvSpPr>
              <p:cNvPr id="13" name="Ellipse 12"/>
              <p:cNvSpPr/>
              <p:nvPr/>
            </p:nvSpPr>
            <p:spPr bwMode="auto">
              <a:xfrm>
                <a:off x="4511824" y="5064711"/>
                <a:ext cx="594000" cy="59400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 b="1">
                  <a:solidFill>
                    <a:prstClr val="black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" name="Ellipse 15"/>
              <p:cNvSpPr/>
              <p:nvPr/>
            </p:nvSpPr>
            <p:spPr bwMode="auto">
              <a:xfrm rot="1020000">
                <a:off x="4858561" y="-370043"/>
                <a:ext cx="962147" cy="6341800"/>
              </a:xfrm>
              <a:custGeom>
                <a:avLst/>
                <a:gdLst/>
                <a:ahLst/>
                <a:cxnLst/>
                <a:rect l="l" t="t" r="r" b="b"/>
                <a:pathLst>
                  <a:path w="1080120" h="4393198">
                    <a:moveTo>
                      <a:pt x="311153" y="3868476"/>
                    </a:moveTo>
                    <a:cubicBezTo>
                      <a:pt x="308041" y="3883686"/>
                      <a:pt x="306406" y="3899434"/>
                      <a:pt x="306406" y="3915565"/>
                    </a:cubicBezTo>
                    <a:cubicBezTo>
                      <a:pt x="306406" y="4044609"/>
                      <a:pt x="411016" y="4149219"/>
                      <a:pt x="540060" y="4149219"/>
                    </a:cubicBezTo>
                    <a:cubicBezTo>
                      <a:pt x="669104" y="4149219"/>
                      <a:pt x="773714" y="4044609"/>
                      <a:pt x="773714" y="3915565"/>
                    </a:cubicBezTo>
                    <a:cubicBezTo>
                      <a:pt x="773714" y="3786521"/>
                      <a:pt x="669104" y="3681911"/>
                      <a:pt x="540060" y="3681911"/>
                    </a:cubicBezTo>
                    <a:cubicBezTo>
                      <a:pt x="427147" y="3681911"/>
                      <a:pt x="332940" y="3762003"/>
                      <a:pt x="311153" y="3868476"/>
                    </a:cubicBezTo>
                    <a:close/>
                    <a:moveTo>
                      <a:pt x="3658" y="143743"/>
                    </a:moveTo>
                    <a:cubicBezTo>
                      <a:pt x="20444" y="61708"/>
                      <a:pt x="93027" y="0"/>
                      <a:pt x="180024" y="0"/>
                    </a:cubicBezTo>
                    <a:lnTo>
                      <a:pt x="900096" y="0"/>
                    </a:lnTo>
                    <a:cubicBezTo>
                      <a:pt x="999521" y="0"/>
                      <a:pt x="1080120" y="80599"/>
                      <a:pt x="1080120" y="180023"/>
                    </a:cubicBezTo>
                    <a:lnTo>
                      <a:pt x="1080120" y="4213174"/>
                    </a:lnTo>
                    <a:cubicBezTo>
                      <a:pt x="1080120" y="4312599"/>
                      <a:pt x="999521" y="4393198"/>
                      <a:pt x="900096" y="4393198"/>
                    </a:cubicBezTo>
                    <a:lnTo>
                      <a:pt x="180024" y="4393198"/>
                    </a:lnTo>
                    <a:cubicBezTo>
                      <a:pt x="80599" y="4393198"/>
                      <a:pt x="0" y="4312599"/>
                      <a:pt x="0" y="4213174"/>
                    </a:cubicBezTo>
                    <a:lnTo>
                      <a:pt x="0" y="180024"/>
                    </a:lnTo>
                    <a:cubicBezTo>
                      <a:pt x="0" y="167596"/>
                      <a:pt x="1259" y="155462"/>
                      <a:pt x="3658" y="143743"/>
                    </a:cubicBezTo>
                    <a:close/>
                  </a:path>
                </a:pathLst>
              </a:custGeom>
              <a:solidFill>
                <a:srgbClr val="81D31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72000" tIns="252000" rIns="72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5. Integrating Respect into </a:t>
                </a:r>
                <a:r>
                  <a:rPr lang="en-US" sz="2000" b="1" dirty="0" err="1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Worklife</a:t>
                </a:r>
                <a:endParaRPr lang="en-US" sz="2000" b="1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6101883" y="5245633"/>
              <a:ext cx="661830" cy="67434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Round Diagonal Corner Rectangle 3"/>
          <p:cNvSpPr/>
          <p:nvPr/>
        </p:nvSpPr>
        <p:spPr>
          <a:xfrm>
            <a:off x="1972582" y="3742845"/>
            <a:ext cx="2614748" cy="383059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5 Sessions</a:t>
            </a:r>
          </a:p>
          <a:p>
            <a:r>
              <a:rPr lang="en-A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90 Minutes</a:t>
            </a:r>
          </a:p>
          <a:p>
            <a:r>
              <a:rPr lang="en-A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2-4 Weeks Apart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09900" y="323259"/>
            <a:ext cx="4896393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>
            <a:lvl1pPr algn="l" defTabSz="609463" rtl="0" eaLnBrk="1" latinLnBrk="0" hangingPunct="1">
              <a:spcBef>
                <a:spcPct val="0"/>
              </a:spcBef>
              <a:buNone/>
              <a:defRPr sz="3698" b="1" i="0" kern="1200">
                <a:solidFill>
                  <a:schemeClr val="tx2"/>
                </a:solidFill>
                <a:latin typeface="+mj-lt"/>
                <a:ea typeface="Titillium WebSemiBold" panose="00000700000000000000" pitchFamily="2" charset="0"/>
                <a:cs typeface="Titillium WebSemiBold" panose="00000700000000000000" pitchFamily="2" charset="0"/>
              </a:defRPr>
            </a:lvl1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binSketch Bold" charset="0"/>
              </a:rPr>
              <a:t>SCORE Sessions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06" y="64232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5"/>
              </a:rPr>
              <a:t>Leiter.cord@gmail.com</a:t>
            </a:r>
            <a:r>
              <a:rPr lang="en-CA" dirty="0" smtClean="0"/>
              <a:t>              </a:t>
            </a:r>
            <a:r>
              <a:rPr lang="en-CA" dirty="0" smtClean="0">
                <a:hlinkClick r:id="rId6"/>
              </a:rPr>
              <a:t>mpleiter.com</a:t>
            </a:r>
            <a:endParaRPr lang="en-CA" dirty="0"/>
          </a:p>
        </p:txBody>
      </p:sp>
      <p:pic>
        <p:nvPicPr>
          <p:cNvPr id="15" name="Picture 1" descr="PeopleScape logo - 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92" y="6355547"/>
            <a:ext cx="1654231" cy="50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8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Improving Work Flow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Shared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Scope of Workplace Action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67496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1003852" y="5436704"/>
            <a:ext cx="9342783" cy="1123122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Scope of Participation and Impact</a:t>
            </a:r>
            <a:endParaRPr lang="en-US" sz="2800" dirty="0"/>
          </a:p>
        </p:txBody>
      </p:sp>
      <p:sp>
        <p:nvSpPr>
          <p:cNvPr id="7" name="Up Arrow 6"/>
          <p:cNvSpPr/>
          <p:nvPr/>
        </p:nvSpPr>
        <p:spPr>
          <a:xfrm>
            <a:off x="10346635" y="2286000"/>
            <a:ext cx="1447800" cy="3498574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10200746" y="3773677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Authority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03313" y="187816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Individual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1956" y="1871283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Colleagues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00599" y="1884279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Workgroup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9242" y="1867458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Better Work Design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4887" y="2475705"/>
            <a:ext cx="8946541" cy="4195481"/>
          </a:xfrm>
        </p:spPr>
        <p:txBody>
          <a:bodyPr/>
          <a:lstStyle/>
          <a:p>
            <a:r>
              <a:rPr lang="en-CA" dirty="0" smtClean="0"/>
              <a:t>Clearer Shared Expectations</a:t>
            </a:r>
          </a:p>
          <a:p>
            <a:pPr lvl="1"/>
            <a:r>
              <a:rPr lang="en-CA" dirty="0" smtClean="0"/>
              <a:t>Focusing Employee Time &amp; Energy</a:t>
            </a:r>
          </a:p>
          <a:p>
            <a:pPr lvl="1"/>
            <a:r>
              <a:rPr lang="en-CA" dirty="0" smtClean="0"/>
              <a:t>Emphasizing Core Mission </a:t>
            </a:r>
          </a:p>
          <a:p>
            <a:r>
              <a:rPr lang="en-CA" dirty="0" smtClean="0"/>
              <a:t>Eliminating Waste, Tedium, &amp; Illegitimate Tasks</a:t>
            </a:r>
          </a:p>
          <a:p>
            <a:pPr lvl="1"/>
            <a:r>
              <a:rPr lang="en-CA" dirty="0" smtClean="0"/>
              <a:t>Job Crafting</a:t>
            </a:r>
          </a:p>
          <a:p>
            <a:pPr lvl="1"/>
            <a:r>
              <a:rPr lang="en-CA" dirty="0" smtClean="0"/>
              <a:t>Proactive Performance Evaluation</a:t>
            </a:r>
          </a:p>
          <a:p>
            <a:r>
              <a:rPr lang="en-CA" dirty="0" smtClean="0"/>
              <a:t>Community </a:t>
            </a:r>
          </a:p>
          <a:p>
            <a:pPr lvl="1"/>
            <a:r>
              <a:rPr lang="en-CA" dirty="0" smtClean="0"/>
              <a:t>Improving Strained Workgroup Cultures: SCORE</a:t>
            </a:r>
          </a:p>
          <a:p>
            <a:pPr lvl="1"/>
            <a:r>
              <a:rPr lang="en-CA" dirty="0" smtClean="0"/>
              <a:t>Deepening Unit Managers’ Capacity to Lead Workplace Environments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280160"/>
            <a:ext cx="4143976" cy="41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Burnout?</a:t>
            </a:r>
          </a:p>
          <a:p>
            <a:r>
              <a:rPr lang="en-CA" dirty="0" smtClean="0"/>
              <a:t>What are Neighboring States?</a:t>
            </a:r>
          </a:p>
          <a:p>
            <a:r>
              <a:rPr lang="en-CA" dirty="0" smtClean="0"/>
              <a:t>What Leads to Burnout?</a:t>
            </a:r>
          </a:p>
          <a:p>
            <a:r>
              <a:rPr lang="en-CA" dirty="0" smtClean="0"/>
              <a:t>Whatever Can Be Done About It</a:t>
            </a:r>
          </a:p>
          <a:p>
            <a:endParaRPr lang="en-CA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783" y="1330737"/>
            <a:ext cx="4032140" cy="537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Qualities for Shared Resolution </a:t>
            </a:r>
            <a:endParaRPr lang="en-AU" dirty="0"/>
          </a:p>
        </p:txBody>
      </p:sp>
      <p:pic>
        <p:nvPicPr>
          <p:cNvPr id="7" name="Content Placeholder 6" descr="Stretching Health Exercise · Free vector graphic on Pixaba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29" y="2447223"/>
            <a:ext cx="3038817" cy="4200525"/>
          </a:xfrm>
        </p:spPr>
      </p:pic>
      <p:pic>
        <p:nvPicPr>
          <p:cNvPr id="8" name="Picture 7" descr="File:Assistive Listening Devices 2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86" y="3662989"/>
            <a:ext cx="2743200" cy="2743200"/>
          </a:xfrm>
          <a:prstGeom prst="rect">
            <a:avLst/>
          </a:prstGeom>
        </p:spPr>
      </p:pic>
      <p:pic>
        <p:nvPicPr>
          <p:cNvPr id="9" name="Picture 8" descr="Epitome: The Choice to Lea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73" y="2350027"/>
            <a:ext cx="3469720" cy="3709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8674" y="2334484"/>
            <a:ext cx="3044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Listening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5342" y="1523893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Flexibility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94208" y="1017971"/>
            <a:ext cx="3913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Responsive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4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Leadership 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Setting The Tone for a Workplace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85" y="1944591"/>
            <a:ext cx="4678200" cy="35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Can Leaders Do?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Managing Workload</a:t>
            </a:r>
          </a:p>
          <a:p>
            <a:pPr lvl="1"/>
            <a:r>
              <a:rPr lang="en-CA" dirty="0" smtClean="0"/>
              <a:t>Clarifying Expectations</a:t>
            </a:r>
          </a:p>
          <a:p>
            <a:pPr lvl="1"/>
            <a:r>
              <a:rPr lang="en-CA" dirty="0" smtClean="0"/>
              <a:t>Emphasize Long-Term Career Development</a:t>
            </a:r>
            <a:endParaRPr lang="en-CA" dirty="0"/>
          </a:p>
          <a:p>
            <a:r>
              <a:rPr lang="en-CA" dirty="0" smtClean="0"/>
              <a:t>Shared Decision Making, Supporting Autonomy</a:t>
            </a:r>
          </a:p>
          <a:p>
            <a:r>
              <a:rPr lang="en-CA" dirty="0" smtClean="0"/>
              <a:t>Recognition</a:t>
            </a:r>
          </a:p>
          <a:p>
            <a:pPr lvl="1"/>
            <a:r>
              <a:rPr lang="en-CA" dirty="0" smtClean="0"/>
              <a:t>Often</a:t>
            </a:r>
          </a:p>
          <a:p>
            <a:pPr lvl="1"/>
            <a:r>
              <a:rPr lang="en-CA" dirty="0" smtClean="0"/>
              <a:t>Meaningfully</a:t>
            </a:r>
          </a:p>
          <a:p>
            <a:r>
              <a:rPr lang="en-CA" dirty="0" smtClean="0"/>
              <a:t>Modelling Workplace Civility</a:t>
            </a:r>
          </a:p>
          <a:p>
            <a:r>
              <a:rPr lang="en-CA" dirty="0" smtClean="0"/>
              <a:t>Open, Fair Decision Making</a:t>
            </a:r>
          </a:p>
          <a:p>
            <a:r>
              <a:rPr lang="en-CA" dirty="0" smtClean="0"/>
              <a:t>Value-Driven Leadership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1" y="1280161"/>
            <a:ext cx="4179365" cy="31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Engaged</a:t>
            </a:r>
            <a:r>
              <a:rPr lang="en-CA" dirty="0" smtClean="0"/>
              <a:t>: Overall Positive Connection with Work</a:t>
            </a:r>
          </a:p>
          <a:p>
            <a:r>
              <a:rPr lang="en-C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Ineffective</a:t>
            </a:r>
            <a:r>
              <a:rPr lang="en-CA" dirty="0" smtClean="0"/>
              <a:t>: Lack of Agency and Recognition </a:t>
            </a:r>
          </a:p>
          <a:p>
            <a:r>
              <a:rPr lang="en-CA" dirty="0" smtClean="0"/>
              <a:t>Distressed But Distinct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Overextended</a:t>
            </a:r>
          </a:p>
          <a:p>
            <a:pPr lvl="1"/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Disengaged</a:t>
            </a:r>
          </a:p>
          <a:p>
            <a:pPr lvl="1"/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Burned Out</a:t>
            </a:r>
          </a:p>
          <a:p>
            <a:r>
              <a:rPr lang="en-CA" dirty="0" smtClean="0"/>
              <a:t>Action: Improve Areas of Worklife</a:t>
            </a:r>
          </a:p>
          <a:p>
            <a:r>
              <a:rPr lang="en-CA" dirty="0" smtClean="0"/>
              <a:t>Two Strategies</a:t>
            </a:r>
          </a:p>
          <a:p>
            <a:pPr lvl="1"/>
            <a:r>
              <a:rPr lang="en-CA" dirty="0" smtClean="0"/>
              <a:t>Realigning Imbalances</a:t>
            </a:r>
          </a:p>
          <a:p>
            <a:pPr lvl="1"/>
            <a:r>
              <a:rPr lang="en-CA" dirty="0" smtClean="0"/>
              <a:t>Overcoming Frustrations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47" y="1351221"/>
            <a:ext cx="3356610" cy="4195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4840" y="5799156"/>
            <a:ext cx="3806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michael.leiter@deakin.edu.au</a:t>
            </a:r>
            <a:endParaRPr lang="en-CA" dirty="0"/>
          </a:p>
          <a:p>
            <a:r>
              <a:rPr lang="en-CA" dirty="0" smtClean="0">
                <a:hlinkClick r:id="rId5"/>
              </a:rPr>
              <a:t>https://Mpleiter.com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2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66" y="5662952"/>
            <a:ext cx="1170894" cy="117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3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Things to Read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Leiter, M. P. &amp; Maslach, C. (2016). Latent burnout profiles: A new approach to understanding the burnout experience. </a:t>
            </a:r>
            <a:r>
              <a:rPr lang="en-US" i="1" dirty="0"/>
              <a:t>Burnout Research, 3</a:t>
            </a:r>
            <a:r>
              <a:rPr lang="en-US" dirty="0"/>
              <a:t>, 89-100.</a:t>
            </a:r>
          </a:p>
          <a:p>
            <a:r>
              <a:rPr lang="en-AU" dirty="0" err="1" smtClean="0"/>
              <a:t>Malseic</a:t>
            </a:r>
            <a:r>
              <a:rPr lang="en-AU" dirty="0" smtClean="0"/>
              <a:t>, J. (2016). The 40-Year-Old Burnout. </a:t>
            </a:r>
            <a:r>
              <a:rPr lang="en-AU" i="1" dirty="0" smtClean="0"/>
              <a:t>The Chronicle of Higher Education</a:t>
            </a:r>
            <a:r>
              <a:rPr lang="en-AU" dirty="0" smtClean="0"/>
              <a:t>. </a:t>
            </a:r>
          </a:p>
          <a:p>
            <a:pPr lvl="1"/>
            <a:r>
              <a:rPr lang="en-AU" dirty="0">
                <a:hlinkClick r:id="rId3"/>
              </a:rPr>
              <a:t>http://www.chronicle.com/article/The-40-Year-Old-Burnout/237979</a:t>
            </a:r>
            <a:endParaRPr lang="en-AU" dirty="0"/>
          </a:p>
          <a:p>
            <a:r>
              <a:rPr lang="en-US" dirty="0"/>
              <a:t>Maslach, C., Schaufeli, W. B., &amp; Leiter, M. P. (2001). Job burnout. </a:t>
            </a:r>
            <a:r>
              <a:rPr lang="en-US" i="1" dirty="0"/>
              <a:t>Annual Review of Psychology, 52, </a:t>
            </a:r>
            <a:r>
              <a:rPr lang="en-US" dirty="0"/>
              <a:t>397-422. </a:t>
            </a:r>
          </a:p>
          <a:p>
            <a:r>
              <a:rPr lang="en-AU" dirty="0" smtClean="0"/>
              <a:t>Maslach, C. &amp; Leiter, M. P. (1997). </a:t>
            </a:r>
            <a:r>
              <a:rPr lang="en-AU" i="1" dirty="0" smtClean="0"/>
              <a:t>The Truth about Burnout</a:t>
            </a:r>
            <a:r>
              <a:rPr lang="en-AU" dirty="0" smtClean="0"/>
              <a:t>. San Francisco, CA: </a:t>
            </a:r>
            <a:r>
              <a:rPr lang="en-AU" dirty="0" err="1" smtClean="0"/>
              <a:t>Jossey</a:t>
            </a:r>
            <a:r>
              <a:rPr lang="en-AU" dirty="0" smtClean="0"/>
              <a:t> Bass.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8404840" y="5799156"/>
            <a:ext cx="3806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michael.leiter@deakin.edu.au</a:t>
            </a:r>
            <a:endParaRPr lang="en-CA" dirty="0"/>
          </a:p>
          <a:p>
            <a:r>
              <a:rPr lang="en-CA" dirty="0" smtClean="0">
                <a:hlinkClick r:id="rId5"/>
              </a:rPr>
              <a:t>mpleiter.com</a:t>
            </a:r>
            <a:endParaRPr lang="en-CA" dirty="0"/>
          </a:p>
        </p:txBody>
      </p:sp>
      <p:pic>
        <p:nvPicPr>
          <p:cNvPr id="5" name="Picture 2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66" y="5662952"/>
            <a:ext cx="1170894" cy="117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Burnout to Join ICD-11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“Burn-out is a syndrome conceptualized as resulting from chronic workplace stress that has not been successfully managed</a:t>
            </a:r>
            <a:r>
              <a:rPr lang="en-AU" dirty="0" smtClean="0"/>
              <a:t>.”</a:t>
            </a:r>
          </a:p>
          <a:p>
            <a:r>
              <a:rPr lang="en-AU" dirty="0" smtClean="0"/>
              <a:t>Three-Part Syndrome</a:t>
            </a:r>
          </a:p>
          <a:p>
            <a:pPr lvl="1"/>
            <a:r>
              <a:rPr lang="en-AU" dirty="0" smtClean="0"/>
              <a:t>Exhaustion</a:t>
            </a:r>
          </a:p>
          <a:p>
            <a:pPr lvl="1"/>
            <a:r>
              <a:rPr lang="en-AU" dirty="0" smtClean="0"/>
              <a:t>Cynicism</a:t>
            </a:r>
          </a:p>
          <a:p>
            <a:pPr lvl="1"/>
            <a:r>
              <a:rPr lang="en-AU" dirty="0" smtClean="0"/>
              <a:t>Inefficacy</a:t>
            </a:r>
          </a:p>
          <a:p>
            <a:r>
              <a:rPr lang="en-AU" dirty="0" smtClean="0"/>
              <a:t>Exclusively “phenomena </a:t>
            </a:r>
            <a:r>
              <a:rPr lang="en-AU" dirty="0"/>
              <a:t>in the occupational </a:t>
            </a:r>
            <a:r>
              <a:rPr lang="en-AU" dirty="0" smtClean="0"/>
              <a:t>context”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Not a Disease</a:t>
            </a:r>
          </a:p>
          <a:p>
            <a:r>
              <a:rPr lang="en-AU" dirty="0" smtClean="0"/>
              <a:t>“Occupational Phenomenon”</a:t>
            </a:r>
          </a:p>
          <a:p>
            <a:pPr lvl="1"/>
            <a:r>
              <a:rPr lang="en-AU" dirty="0" smtClean="0"/>
              <a:t>Risk Factors for Disease</a:t>
            </a:r>
          </a:p>
          <a:p>
            <a:r>
              <a:rPr lang="en-AU" dirty="0" smtClean="0"/>
              <a:t>Contrast with Depression</a:t>
            </a:r>
          </a:p>
          <a:p>
            <a:pPr lvl="1"/>
            <a:r>
              <a:rPr lang="en-AU" dirty="0" smtClean="0"/>
              <a:t>Depression already in the ICD</a:t>
            </a:r>
          </a:p>
          <a:p>
            <a:pPr lvl="1"/>
            <a:r>
              <a:rPr lang="en-AU" dirty="0" smtClean="0"/>
              <a:t>Depression is a disease</a:t>
            </a:r>
          </a:p>
          <a:p>
            <a:pPr lvl="1"/>
            <a:r>
              <a:rPr lang="en-AU" dirty="0" smtClean="0"/>
              <a:t>Depression is not exclusively occupational</a:t>
            </a:r>
          </a:p>
          <a:p>
            <a:r>
              <a:rPr lang="en-AU" dirty="0" smtClean="0"/>
              <a:t>Implications: </a:t>
            </a:r>
          </a:p>
          <a:p>
            <a:pPr lvl="1"/>
            <a:r>
              <a:rPr lang="en-AU" dirty="0" smtClean="0"/>
              <a:t>Intervention Support</a:t>
            </a:r>
          </a:p>
          <a:p>
            <a:pPr lvl="1"/>
            <a:r>
              <a:rPr lang="en-AU" dirty="0" smtClean="0"/>
              <a:t>Disability Rationale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928938" y="6139822"/>
            <a:ext cx="772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hlinkClick r:id="rId3"/>
              </a:rPr>
              <a:t>https://www.who.int/mental_health/evidence/burn-out/en/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393" y="1152983"/>
            <a:ext cx="2996420" cy="12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Engagement with Work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103313" y="2060575"/>
          <a:ext cx="6788150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8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Burnout and Neighboring Profiles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4541437"/>
              </p:ext>
            </p:extLst>
          </p:nvPr>
        </p:nvGraphicFramePr>
        <p:xfrm>
          <a:off x="220112" y="1952119"/>
          <a:ext cx="6634922" cy="475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006430" y="5234812"/>
            <a:ext cx="1470789" cy="1470789"/>
            <a:chOff x="3277335" y="1572"/>
            <a:chExt cx="1470789" cy="1470789"/>
          </a:xfrm>
          <a:solidFill>
            <a:schemeClr val="accent3"/>
          </a:solidFill>
        </p:grpSpPr>
        <p:sp>
          <p:nvSpPr>
            <p:cNvPr id="10" name="Oval 9"/>
            <p:cNvSpPr/>
            <p:nvPr/>
          </p:nvSpPr>
          <p:spPr>
            <a:xfrm>
              <a:off x="3277335" y="1572"/>
              <a:ext cx="1470789" cy="147078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492727" y="216964"/>
              <a:ext cx="1040005" cy="1040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kern="1200" dirty="0" smtClean="0"/>
                <a:t>Ineffective</a:t>
              </a:r>
              <a:endParaRPr lang="en-US" sz="1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06429" y="1971640"/>
            <a:ext cx="1470789" cy="1470789"/>
            <a:chOff x="3798755" y="1947539"/>
            <a:chExt cx="1470789" cy="1470789"/>
          </a:xfrm>
          <a:solidFill>
            <a:schemeClr val="accent2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3798755" y="1947539"/>
              <a:ext cx="1470789" cy="147078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4014147" y="2162931"/>
              <a:ext cx="1040005" cy="1040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kern="1200" dirty="0" smtClean="0"/>
                <a:t>Over-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kern="1200" dirty="0" smtClean="0"/>
                <a:t>Extended</a:t>
              </a:r>
              <a:endParaRPr lang="en-US" sz="1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53287" y="3550427"/>
            <a:ext cx="1576387" cy="1576387"/>
            <a:chOff x="3140058" y="3840707"/>
            <a:chExt cx="1576387" cy="1576387"/>
          </a:xfrm>
          <a:solidFill>
            <a:schemeClr val="accent3">
              <a:lumMod val="75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3140058" y="3840707"/>
              <a:ext cx="1576387" cy="15763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3370915" y="4071564"/>
              <a:ext cx="1114673" cy="11146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kern="1200" dirty="0" smtClean="0"/>
                <a:t>Disengaged</a:t>
              </a:r>
              <a:endParaRPr lang="en-US" sz="1400" kern="1200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9427707" y="3015204"/>
            <a:ext cx="2627312" cy="2627312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9576241" y="5970206"/>
            <a:ext cx="2330245" cy="516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Burnout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8477218" y="2857593"/>
            <a:ext cx="1155155" cy="7428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483028" y="5099526"/>
            <a:ext cx="1171530" cy="75339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40432" y="4328860"/>
            <a:ext cx="86868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247910" y="1604400"/>
          <a:ext cx="7465670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882645" y="2388600"/>
            <a:ext cx="3643946" cy="30162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7%</a:t>
            </a:r>
            <a:endParaRPr lang="en-US" sz="19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9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Responding to</a:t>
            </a:r>
            <a:br>
              <a:rPr lang="en-CA" dirty="0" smtClean="0"/>
            </a:br>
            <a:r>
              <a:rPr lang="en-CA" dirty="0" smtClean="0"/>
              <a:t>Burnout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Burnout: Canary in the Coal Mine</a:t>
            </a:r>
          </a:p>
          <a:p>
            <a:pPr lvl="1"/>
            <a:r>
              <a:rPr lang="en-CA" dirty="0" smtClean="0"/>
              <a:t>Vulnerable Sectors</a:t>
            </a:r>
          </a:p>
          <a:p>
            <a:pPr lvl="1"/>
            <a:r>
              <a:rPr lang="en-CA" dirty="0" smtClean="0"/>
              <a:t>Demand/Resource Balance</a:t>
            </a:r>
          </a:p>
          <a:p>
            <a:pPr lvl="1"/>
            <a:r>
              <a:rPr lang="en-CA" dirty="0" smtClean="0"/>
              <a:t>Alignment w Employee Aspirations</a:t>
            </a:r>
          </a:p>
          <a:p>
            <a:r>
              <a:rPr lang="en-CA" dirty="0" smtClean="0"/>
              <a:t>Response</a:t>
            </a:r>
          </a:p>
          <a:p>
            <a:pPr lvl="1"/>
            <a:r>
              <a:rPr lang="en-CA" dirty="0" smtClean="0"/>
              <a:t>Get Tougher Canaries</a:t>
            </a:r>
          </a:p>
          <a:p>
            <a:pPr lvl="2"/>
            <a:r>
              <a:rPr lang="en-CA" dirty="0" smtClean="0"/>
              <a:t>Resilience</a:t>
            </a:r>
          </a:p>
          <a:p>
            <a:pPr lvl="2"/>
            <a:r>
              <a:rPr lang="en-CA" dirty="0" smtClean="0"/>
              <a:t>Coping</a:t>
            </a:r>
          </a:p>
          <a:p>
            <a:pPr lvl="1"/>
            <a:r>
              <a:rPr lang="en-CA" dirty="0" smtClean="0"/>
              <a:t>Improve the Coal Mine</a:t>
            </a:r>
          </a:p>
          <a:p>
            <a:pPr lvl="2"/>
            <a:r>
              <a:rPr lang="en-CA" dirty="0" smtClean="0"/>
              <a:t>Improve Demand/Resource Balance</a:t>
            </a:r>
          </a:p>
          <a:p>
            <a:pPr lvl="2"/>
            <a:r>
              <a:rPr lang="en-CA" dirty="0" smtClean="0"/>
              <a:t>Improve Workplace Community</a:t>
            </a:r>
          </a:p>
          <a:p>
            <a:pPr lvl="1"/>
            <a:endParaRPr lang="en-US" dirty="0"/>
          </a:p>
        </p:txBody>
      </p:sp>
      <p:pic>
        <p:nvPicPr>
          <p:cNvPr id="4" name="Picture 3" descr="&lt;strong&gt;Canary&lt;/strong&gt; in the Gold Mine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14" y="732557"/>
            <a:ext cx="3487217" cy="2441052"/>
          </a:xfrm>
          <a:prstGeom prst="rect">
            <a:avLst/>
          </a:prstGeom>
        </p:spPr>
      </p:pic>
      <p:pic>
        <p:nvPicPr>
          <p:cNvPr id="5" name="Picture 4" descr="Japan is the &lt;strong&gt;Canary&lt;/strong&gt; in the &lt;strong&gt;Coal Mine&lt;/strong&gt; of the Globa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08" y="485660"/>
            <a:ext cx="5694121" cy="293484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64" y="385824"/>
            <a:ext cx="3487217" cy="348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3" b="288"/>
          <a:stretch/>
        </p:blipFill>
        <p:spPr>
          <a:xfrm>
            <a:off x="5877808" y="306881"/>
            <a:ext cx="6314192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Self-Perpetuating Burnout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Burnout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Exhaustion: Lacking Energy</a:t>
            </a:r>
          </a:p>
          <a:p>
            <a:r>
              <a:rPr lang="en-CA" dirty="0" smtClean="0"/>
              <a:t>Cynicism: Closed; Lack of Trust </a:t>
            </a:r>
          </a:p>
          <a:p>
            <a:r>
              <a:rPr lang="en-CA" dirty="0" smtClean="0"/>
              <a:t>Inefficacy: Discouraged</a:t>
            </a:r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Overextended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Exhaustion: Lacking Energy</a:t>
            </a:r>
          </a:p>
          <a:p>
            <a:r>
              <a:rPr lang="en-CA" dirty="0"/>
              <a:t>Involved: Open, Trusting</a:t>
            </a:r>
          </a:p>
          <a:p>
            <a:r>
              <a:rPr lang="en-CA" dirty="0"/>
              <a:t>Efficacy: Confident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612" y="3638233"/>
            <a:ext cx="2794637" cy="27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15634</TotalTime>
  <Words>1135</Words>
  <Application>Microsoft Office PowerPoint</Application>
  <PresentationFormat>Widescreen</PresentationFormat>
  <Paragraphs>348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 Narrow</vt:lpstr>
      <vt:lpstr>CabinSketch Bold</vt:lpstr>
      <vt:lpstr>Calibri</vt:lpstr>
      <vt:lpstr>Century Gothic</vt:lpstr>
      <vt:lpstr>Lucida Sans Unicode</vt:lpstr>
      <vt:lpstr>Open Sans</vt:lpstr>
      <vt:lpstr>Wingdings</vt:lpstr>
      <vt:lpstr>Wingdings 2</vt:lpstr>
      <vt:lpstr>Wingdings 3</vt:lpstr>
      <vt:lpstr>Ion</vt:lpstr>
      <vt:lpstr>  Addressing Burnout</vt:lpstr>
      <vt:lpstr>Background</vt:lpstr>
      <vt:lpstr>Outline</vt:lpstr>
      <vt:lpstr>Burnout to Join ICD-11 </vt:lpstr>
      <vt:lpstr>Engagement with Work</vt:lpstr>
      <vt:lpstr>Burnout and Neighboring Profiles</vt:lpstr>
      <vt:lpstr>PowerPoint Presentation</vt:lpstr>
      <vt:lpstr>Responding to Burnout</vt:lpstr>
      <vt:lpstr>Self-Perpetuating Burnout</vt:lpstr>
      <vt:lpstr>Areas of Worklife</vt:lpstr>
      <vt:lpstr>Areas of Worklife</vt:lpstr>
      <vt:lpstr>Profiles and Areas of Worklife</vt:lpstr>
      <vt:lpstr>Two Processes of Burnout</vt:lpstr>
      <vt:lpstr>Unmanageable Workload</vt:lpstr>
      <vt:lpstr>Values, Motives, Aspirations</vt:lpstr>
      <vt:lpstr>Taking Action</vt:lpstr>
      <vt:lpstr>Action Strategies</vt:lpstr>
      <vt:lpstr>Energy: Recovery</vt:lpstr>
      <vt:lpstr>Social Encounters at Work</vt:lpstr>
      <vt:lpstr>Social Encounters and Profiles: Positive &amp; Negative</vt:lpstr>
      <vt:lpstr>Domain of Negative Social Encounters</vt:lpstr>
      <vt:lpstr>Taking Action</vt:lpstr>
      <vt:lpstr>Job Crafting</vt:lpstr>
      <vt:lpstr>Improving Relationships</vt:lpstr>
      <vt:lpstr>SCORE Process</vt:lpstr>
      <vt:lpstr>PowerPoint Presentation</vt:lpstr>
      <vt:lpstr>Improving Work Flow</vt:lpstr>
      <vt:lpstr>Scope of Workplace Action</vt:lpstr>
      <vt:lpstr>Better Work Design</vt:lpstr>
      <vt:lpstr>Qualities for Shared Resolution </vt:lpstr>
      <vt:lpstr>Leadership  </vt:lpstr>
      <vt:lpstr>What Can Leaders Do?</vt:lpstr>
      <vt:lpstr>Conclusion</vt:lpstr>
      <vt:lpstr>Things to Read </vt:lpstr>
    </vt:vector>
  </TitlesOfParts>
  <Company>Acadia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Leiter</dc:creator>
  <cp:lastModifiedBy>Melissa Coe</cp:lastModifiedBy>
  <cp:revision>142</cp:revision>
  <dcterms:created xsi:type="dcterms:W3CDTF">2017-06-16T05:33:14Z</dcterms:created>
  <dcterms:modified xsi:type="dcterms:W3CDTF">2019-10-13T21:50:22Z</dcterms:modified>
</cp:coreProperties>
</file>