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9" r:id="rId14"/>
    <p:sldId id="270" r:id="rId15"/>
    <p:sldId id="268" r:id="rId16"/>
    <p:sldId id="271" r:id="rId17"/>
    <p:sldId id="272" r:id="rId18"/>
    <p:sldId id="273" r:id="rId19"/>
    <p:sldId id="274" r:id="rId20"/>
    <p:sldId id="275" r:id="rId2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C36"/>
    <a:srgbClr val="660066"/>
    <a:srgbClr val="800080"/>
    <a:srgbClr val="6600CC"/>
    <a:srgbClr val="9966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E2E69-BE64-4433-BC52-CD8F77BF94B7}" v="100" dt="2018-10-25T02:50:17.1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varScale="1">
        <p:scale>
          <a:sx n="77" d="100"/>
          <a:sy n="77" d="100"/>
        </p:scale>
        <p:origin x="4008"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1891E9-63B5-453A-B71A-21C6D43319D5}"/>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3242FEE6-A3A0-43FB-B216-987EDEFD52F4}"/>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38CE2E3D-BE97-40CB-BBCF-BB8AC0334294}" type="datetimeFigureOut">
              <a:rPr lang="en-AU" smtClean="0"/>
              <a:t>25/10/2018</a:t>
            </a:fld>
            <a:endParaRPr lang="en-AU"/>
          </a:p>
        </p:txBody>
      </p:sp>
      <p:sp>
        <p:nvSpPr>
          <p:cNvPr id="4" name="Footer Placeholder 3">
            <a:extLst>
              <a:ext uri="{FF2B5EF4-FFF2-40B4-BE49-F238E27FC236}">
                <a16:creationId xmlns:a16="http://schemas.microsoft.com/office/drawing/2014/main" id="{23ED03B0-C24B-4DBE-859F-0B79D637DAA3}"/>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31178AA-C11A-4272-949B-8DF0A2ED243B}"/>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3E04AC07-F52E-4EAD-B1EF-4706FEB3D2D0}" type="slidenum">
              <a:rPr lang="en-AU" smtClean="0"/>
              <a:t>‹#›</a:t>
            </a:fld>
            <a:endParaRPr lang="en-AU"/>
          </a:p>
        </p:txBody>
      </p:sp>
    </p:spTree>
    <p:extLst>
      <p:ext uri="{BB962C8B-B14F-4D97-AF65-F5344CB8AC3E}">
        <p14:creationId xmlns:p14="http://schemas.microsoft.com/office/powerpoint/2010/main" val="1023885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819F665B-3C6A-4590-AE27-E7F17C78F582}" type="datetimeFigureOut">
              <a:rPr lang="en-AU" smtClean="0"/>
              <a:t>25/10/2018</a:t>
            </a:fld>
            <a:endParaRPr lang="en-AU"/>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6EC1F7A-10F3-4140-99DF-EA17628E6931}" type="slidenum">
              <a:rPr lang="en-AU" smtClean="0"/>
              <a:t>‹#›</a:t>
            </a:fld>
            <a:endParaRPr lang="en-AU"/>
          </a:p>
        </p:txBody>
      </p:sp>
    </p:spTree>
    <p:extLst>
      <p:ext uri="{BB962C8B-B14F-4D97-AF65-F5344CB8AC3E}">
        <p14:creationId xmlns:p14="http://schemas.microsoft.com/office/powerpoint/2010/main" val="1754568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Mental health conditions come in many forms and are experienced in differing ways.  This</a:t>
            </a:r>
            <a:r>
              <a:rPr lang="en-AU" baseline="0" dirty="0"/>
              <a:t> will not be news to you.  Just think for a moment though … many mental health conditions arise from trauma.  A situation or environment a person experiences that is so intolerable that the brain does what it has to in order for the person to survive.  This is a very simplistic version of trauma and the very normal responses to trauma, but sometimes simple is better.  Trauma is indiscriminate. None of you can know with definite certainty that you will not experience such a traumatic event or circumstance in your life that your brain will do what it has to do in order to survive.</a:t>
            </a:r>
            <a:endParaRPr lang="en-AU" dirty="0"/>
          </a:p>
        </p:txBody>
      </p:sp>
      <p:sp>
        <p:nvSpPr>
          <p:cNvPr id="4" name="Slide Number Placeholder 3"/>
          <p:cNvSpPr>
            <a:spLocks noGrp="1"/>
          </p:cNvSpPr>
          <p:nvPr>
            <p:ph type="sldNum" sz="quarter" idx="5"/>
          </p:nvPr>
        </p:nvSpPr>
        <p:spPr/>
        <p:txBody>
          <a:bodyPr/>
          <a:lstStyle/>
          <a:p>
            <a:fld id="{D6EC1F7A-10F3-4140-99DF-EA17628E6931}" type="slidenum">
              <a:rPr lang="en-AU" smtClean="0"/>
              <a:t>2</a:t>
            </a:fld>
            <a:endParaRPr lang="en-AU"/>
          </a:p>
        </p:txBody>
      </p:sp>
    </p:spTree>
    <p:extLst>
      <p:ext uri="{BB962C8B-B14F-4D97-AF65-F5344CB8AC3E}">
        <p14:creationId xmlns:p14="http://schemas.microsoft.com/office/powerpoint/2010/main" val="1772336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 lifeline was thrown out though – services would continue through the NDIS and the NDIA backed this up saying, ‘no-one would be worse off’.</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11</a:t>
            </a:fld>
            <a:endParaRPr lang="en-AU"/>
          </a:p>
        </p:txBody>
      </p:sp>
    </p:spTree>
    <p:extLst>
      <p:ext uri="{BB962C8B-B14F-4D97-AF65-F5344CB8AC3E}">
        <p14:creationId xmlns:p14="http://schemas.microsoft.com/office/powerpoint/2010/main" val="628169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Like all things shiny and new, the NDIA showed some promise.  People were being transitioned over to the scheme from defined programs and there was some excitement with personal goals being supported.  Really, our ‘spidey-senses’ should have started tingling with the NDIA calling people ‘participants’.  The Oxford Dictionary definition of a participant is </a:t>
            </a:r>
            <a:r>
              <a:rPr lang="en-AU" sz="1200" i="1" kern="1200">
                <a:solidFill>
                  <a:schemeClr val="tx1"/>
                </a:solidFill>
                <a:effectLst/>
                <a:latin typeface="+mn-lt"/>
                <a:ea typeface="+mn-ea"/>
                <a:cs typeface="+mn-cs"/>
              </a:rPr>
              <a:t>a person who takes part in something</a:t>
            </a:r>
            <a:r>
              <a:rPr lang="en-AU" sz="1200" kern="1200">
                <a:solidFill>
                  <a:schemeClr val="tx1"/>
                </a:solidFill>
                <a:effectLst/>
                <a:latin typeface="+mn-lt"/>
                <a:ea typeface="+mn-ea"/>
                <a:cs typeface="+mn-cs"/>
              </a:rPr>
              <a:t>.  So, while some are taking part, some are not … and in the case of the NDIA, many are not.</a:t>
            </a:r>
          </a:p>
          <a:p>
            <a:r>
              <a:rPr lang="en-AU" sz="1200" kern="1200">
                <a:solidFill>
                  <a:schemeClr val="tx1"/>
                </a:solidFill>
                <a:effectLst/>
                <a:latin typeface="+mn-lt"/>
                <a:ea typeface="+mn-ea"/>
                <a:cs typeface="+mn-cs"/>
              </a:rPr>
              <a:t> </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12</a:t>
            </a:fld>
            <a:endParaRPr lang="en-AU"/>
          </a:p>
        </p:txBody>
      </p:sp>
    </p:spTree>
    <p:extLst>
      <p:ext uri="{BB962C8B-B14F-4D97-AF65-F5344CB8AC3E}">
        <p14:creationId xmlns:p14="http://schemas.microsoft.com/office/powerpoint/2010/main" val="2600331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The best way to demonstrate the NDIS for people with psychosocial disability is to use an analogy of the game ‘Snakes and Ladders’.  Why a game you may ask?  Because the NDIS has participants, rules and you need a lot of luck.</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Take the cohort of people with psychosocial disability, set adrift from all they have known, and give them a choice - play the game or get no supports (at least in Victoria).  What a great start to the NDIS mantra of choice and control.</a:t>
            </a:r>
          </a:p>
          <a:p>
            <a:r>
              <a:rPr lang="en-AU" sz="1200" kern="1200">
                <a:solidFill>
                  <a:schemeClr val="tx1"/>
                </a:solidFill>
                <a:effectLst/>
                <a:latin typeface="+mn-lt"/>
                <a:ea typeface="+mn-ea"/>
                <a:cs typeface="+mn-cs"/>
              </a:rPr>
              <a:t> </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13</a:t>
            </a:fld>
            <a:endParaRPr lang="en-AU"/>
          </a:p>
        </p:txBody>
      </p:sp>
    </p:spTree>
    <p:extLst>
      <p:ext uri="{BB962C8B-B14F-4D97-AF65-F5344CB8AC3E}">
        <p14:creationId xmlns:p14="http://schemas.microsoft.com/office/powerpoint/2010/main" val="2371596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Just for the fun of it, let’s put in some spinning playground equipment BEFORE the starting line and see who is left standing (albeit in a confused, anxious, distressed, traumatised and unwell manner).  To roll the dice, a person will have had to: </a:t>
            </a:r>
          </a:p>
          <a:p>
            <a:r>
              <a:rPr lang="en-AU" sz="1200" kern="1200">
                <a:solidFill>
                  <a:schemeClr val="tx1"/>
                </a:solidFill>
                <a:effectLst/>
                <a:latin typeface="+mn-lt"/>
                <a:ea typeface="+mn-ea"/>
                <a:cs typeface="+mn-cs"/>
              </a:rPr>
              <a:t> </a:t>
            </a:r>
          </a:p>
          <a:p>
            <a:pPr lvl="0"/>
            <a:r>
              <a:rPr lang="en-AU" sz="1200" kern="1200">
                <a:solidFill>
                  <a:schemeClr val="tx1"/>
                </a:solidFill>
                <a:effectLst/>
                <a:latin typeface="+mn-lt"/>
                <a:ea typeface="+mn-ea"/>
                <a:cs typeface="+mn-cs"/>
              </a:rPr>
              <a:t>Add the label disability on top of their mental health</a:t>
            </a:r>
          </a:p>
          <a:p>
            <a:pPr lvl="0"/>
            <a:r>
              <a:rPr lang="en-AU" sz="1200" kern="1200">
                <a:solidFill>
                  <a:schemeClr val="tx1"/>
                </a:solidFill>
                <a:effectLst/>
                <a:latin typeface="+mn-lt"/>
                <a:ea typeface="+mn-ea"/>
                <a:cs typeface="+mn-cs"/>
              </a:rPr>
              <a:t>Gather various evidence needed (identify, cost and timeliness)</a:t>
            </a:r>
          </a:p>
          <a:p>
            <a:pPr lvl="0"/>
            <a:r>
              <a:rPr lang="en-AU" sz="1200" kern="1200">
                <a:solidFill>
                  <a:schemeClr val="tx1"/>
                </a:solidFill>
                <a:effectLst/>
                <a:latin typeface="+mn-lt"/>
                <a:ea typeface="+mn-ea"/>
                <a:cs typeface="+mn-cs"/>
              </a:rPr>
              <a:t>Ensure the evidence needed is written in NDIS language (focussed on what a person can’t do)</a:t>
            </a:r>
          </a:p>
          <a:p>
            <a:pPr lvl="0"/>
            <a:r>
              <a:rPr lang="en-AU" sz="1200" kern="1200">
                <a:solidFill>
                  <a:schemeClr val="tx1"/>
                </a:solidFill>
                <a:effectLst/>
                <a:latin typeface="+mn-lt"/>
                <a:ea typeface="+mn-ea"/>
                <a:cs typeface="+mn-cs"/>
              </a:rPr>
              <a:t>Rely on health professionals to agree to write up reports despite a lack of information on how to do this</a:t>
            </a:r>
          </a:p>
          <a:p>
            <a:pPr lvl="0"/>
            <a:r>
              <a:rPr lang="en-AU" sz="1200" kern="1200">
                <a:solidFill>
                  <a:schemeClr val="tx1"/>
                </a:solidFill>
                <a:effectLst/>
                <a:latin typeface="+mn-lt"/>
                <a:ea typeface="+mn-ea"/>
                <a:cs typeface="+mn-cs"/>
              </a:rPr>
              <a:t>Revisit and refocus on all the parts of their life that cause them anguish, pain, feelings of failure, unworthiness, guilt, feelings of helplessness</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All this, while living with a psychosocial disability that in itself can affect memory, thought processes, organisational ability, motivation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All this, while a person is struggling to stay out of bed, can take weeks to build up the courage to make a phone call, is literally battling to stay alive…</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All this, to get some continuity of service to support their recovery pathway that they had previously had.</a:t>
            </a:r>
          </a:p>
          <a:p>
            <a:r>
              <a:rPr lang="en-AU" sz="1200" kern="120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Revisiting trauma is traumatising within itself.  No wonder people drop off the pathway leading to the NDIS, they either end back in hospital or hide and isolate from society to protect themselves, wanting nothing to do with the NDIS and the supports they really need.  Others have to get well enough just to attempt it again … and they haven’t even begun to play the game.</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14</a:t>
            </a:fld>
            <a:endParaRPr lang="en-AU"/>
          </a:p>
        </p:txBody>
      </p:sp>
    </p:spTree>
    <p:extLst>
      <p:ext uri="{BB962C8B-B14F-4D97-AF65-F5344CB8AC3E}">
        <p14:creationId xmlns:p14="http://schemas.microsoft.com/office/powerpoint/2010/main" val="26610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It’s hard to believe we are so cruel and inhumane.</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15</a:t>
            </a:fld>
            <a:endParaRPr lang="en-AU"/>
          </a:p>
        </p:txBody>
      </p:sp>
    </p:spTree>
    <p:extLst>
      <p:ext uri="{BB962C8B-B14F-4D97-AF65-F5344CB8AC3E}">
        <p14:creationId xmlns:p14="http://schemas.microsoft.com/office/powerpoint/2010/main" val="2533362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I’m not going to elaborate on each roll of the dice on this NDIS Snakes and Ladders Game.  If you have had anything to do with the NDIS you will know the ‘snakes’ such as ‘one-dollar plans’, removal of support coordination, insufficient funds, lack of psychosocial disability knowledge with both the NDIA and Local Area Coordinators (LAC), lack of early intervention and the appeals and reviews process.  There is a vicious snake I want to mention though:</a:t>
            </a:r>
          </a:p>
          <a:p>
            <a:r>
              <a:rPr lang="en-AU" sz="1200" kern="1200">
                <a:solidFill>
                  <a:schemeClr val="tx1"/>
                </a:solidFill>
                <a:effectLst/>
                <a:latin typeface="+mn-lt"/>
                <a:ea typeface="+mn-ea"/>
                <a:cs typeface="+mn-cs"/>
              </a:rPr>
              <a:t> </a:t>
            </a:r>
          </a:p>
          <a:p>
            <a:pPr lvl="0"/>
            <a:r>
              <a:rPr lang="en-AU" sz="1200" kern="1200">
                <a:solidFill>
                  <a:schemeClr val="tx1"/>
                </a:solidFill>
                <a:effectLst/>
                <a:latin typeface="+mn-lt"/>
                <a:ea typeface="+mn-ea"/>
                <a:cs typeface="+mn-cs"/>
              </a:rPr>
              <a:t>Access Denied – with the ‘biggies’ being around:</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 Treatment</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In particular, not all treatment being exhausted including compliance with medication.  If the NDIA and their lawyers don’t know that:</a:t>
            </a:r>
          </a:p>
          <a:p>
            <a:pPr lvl="0"/>
            <a:r>
              <a:rPr lang="en-AU" sz="1200" kern="1200">
                <a:solidFill>
                  <a:schemeClr val="tx1"/>
                </a:solidFill>
                <a:effectLst/>
                <a:latin typeface="+mn-lt"/>
                <a:ea typeface="+mn-ea"/>
                <a:cs typeface="+mn-cs"/>
              </a:rPr>
              <a:t>Not taking medication can be a psychosocial disability within itself</a:t>
            </a:r>
          </a:p>
          <a:p>
            <a:pPr lvl="0"/>
            <a:r>
              <a:rPr lang="en-AU" sz="1200" kern="1200">
                <a:solidFill>
                  <a:schemeClr val="tx1"/>
                </a:solidFill>
                <a:effectLst/>
                <a:latin typeface="+mn-lt"/>
                <a:ea typeface="+mn-ea"/>
                <a:cs typeface="+mn-cs"/>
              </a:rPr>
              <a:t>There is no overwhelming evidence to suggest that certain treatments can remedy psychosocial disability</a:t>
            </a:r>
          </a:p>
          <a:p>
            <a:pPr lvl="0"/>
            <a:r>
              <a:rPr lang="en-AU" sz="1200" kern="1200">
                <a:solidFill>
                  <a:schemeClr val="tx1"/>
                </a:solidFill>
                <a:effectLst/>
                <a:latin typeface="+mn-lt"/>
                <a:ea typeface="+mn-ea"/>
                <a:cs typeface="+mn-cs"/>
              </a:rPr>
              <a:t>That a person has a right to choose what treatment they want</a:t>
            </a:r>
          </a:p>
          <a:p>
            <a:r>
              <a:rPr lang="en-AU" sz="1200" kern="1200">
                <a:solidFill>
                  <a:schemeClr val="tx1"/>
                </a:solidFill>
                <a:effectLst/>
                <a:latin typeface="+mn-lt"/>
                <a:ea typeface="+mn-ea"/>
                <a:cs typeface="+mn-cs"/>
              </a:rPr>
              <a:t>then the NDIA have no right in assessing psychosocial disability applications for the NDIS.  Not only are people being discriminated against, punished for having a psychosocial disability – they are also at risk of losing perhaps the only support they have left, in medical practitioners.  Some medical practitioners are refusing to complete further evidence as they feel their expertise in previous reports has been disregarded.  The only loser here is the person who was meant to be helped.</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Substantial functional impairment</a:t>
            </a:r>
          </a:p>
          <a:p>
            <a:r>
              <a:rPr lang="en-AU" sz="1200" kern="1200">
                <a:solidFill>
                  <a:schemeClr val="tx1"/>
                </a:solidFill>
                <a:effectLst/>
                <a:latin typeface="+mn-lt"/>
                <a:ea typeface="+mn-ea"/>
                <a:cs typeface="+mn-cs"/>
              </a:rPr>
              <a:t>Regardless of the NDIS Act 2013 separating psychosocial disability from other disabilities entities with the word ‘OR’ </a:t>
            </a:r>
            <a:r>
              <a:rPr lang="en-AU" sz="1200" i="1" kern="1200">
                <a:solidFill>
                  <a:schemeClr val="tx1"/>
                </a:solidFill>
                <a:effectLst/>
                <a:latin typeface="+mn-lt"/>
                <a:ea typeface="+mn-ea"/>
                <a:cs typeface="+mn-cs"/>
              </a:rPr>
              <a:t>(NDIS Act 2013, 24 Disability Requirements 1(a) “the person has a disability that is attributable to one or more intellectual, cognitive, neurological, sensory or physical impairments OR to one or more impairments attributable to a psychiatric condition..” , 5.1 (c) the impairment or impairments result in substantially reduced functional capacity to undertake, OR psychosocial functioning in undertaking, one or more of the following activities…”, </a:t>
            </a:r>
            <a:r>
              <a:rPr lang="en-AU" sz="1200" kern="1200">
                <a:solidFill>
                  <a:schemeClr val="tx1"/>
                </a:solidFill>
                <a:effectLst/>
                <a:latin typeface="+mn-lt"/>
                <a:ea typeface="+mn-ea"/>
                <a:cs typeface="+mn-cs"/>
              </a:rPr>
              <a:t>somewhere along the line psychosocial functioning has been lumped together with functional capacity for other disabilities to the point that the NDIA were saying that the functional impairment had to effect a person on a ‘day-to-day basis’ to now saying the functional impairment is on an everyday basis.  Nowhere in the NDIS Act 2013 are the words ‘day-to-day’ and ‘every day’ used for access to the NDIS.  Once again, this demonstrates a lack of understanding of the of psychosocial disability and its episodic nature and the failure of the NDIA to utilise appropriate assessment tools.</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16</a:t>
            </a:fld>
            <a:endParaRPr lang="en-AU"/>
          </a:p>
        </p:txBody>
      </p:sp>
    </p:spTree>
    <p:extLst>
      <p:ext uri="{BB962C8B-B14F-4D97-AF65-F5344CB8AC3E}">
        <p14:creationId xmlns:p14="http://schemas.microsoft.com/office/powerpoint/2010/main" val="161072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There are some ‘ladders’ in this game though, where people have had a fantastic experience.  The NDIA and LAC’s have been wonderful and supportive, demonstrating a total understanding of psychosocial disability.  There have also been attempts by the NDIA to build in more ladders with trialling new pathways.  It is not all ‘doom and gloom’ but it still feels like a game as it appears to be reliant on luck.  Luck in getting the right NDIA assessor, planner and LAC.</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17</a:t>
            </a:fld>
            <a:endParaRPr lang="en-AU"/>
          </a:p>
        </p:txBody>
      </p:sp>
    </p:spTree>
    <p:extLst>
      <p:ext uri="{BB962C8B-B14F-4D97-AF65-F5344CB8AC3E}">
        <p14:creationId xmlns:p14="http://schemas.microsoft.com/office/powerpoint/2010/main" val="3795077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system which enables people with psychosocial disability to live an ‘ordinary life’, supports their goals and aspirations, gives them choice and control and assists in their own personal recovery journey, is needed.  Any system which discriminates, devalues and injures a person further should be stopped.</a:t>
            </a:r>
          </a:p>
          <a:p>
            <a:r>
              <a:rPr lang="en-AU" sz="1200" kern="1200" dirty="0">
                <a:solidFill>
                  <a:schemeClr val="tx1"/>
                </a:solidFill>
                <a:effectLst/>
                <a:latin typeface="+mn-lt"/>
                <a:ea typeface="+mn-ea"/>
                <a:cs typeface="+mn-cs"/>
              </a:rPr>
              <a:t>The NDIS as it relates to people with psychosocial disability needs a major overhaul including simple and more appropriate assessment tools, including early intervention to prevent a worsening of circumstances and disability, including identified supports like a gym membership.  These are things that could really assist a person on their recovery journey.  When a person who is able to work has the luxury to utilise services like the gym, this is normal.  It is not normal for someone who has lost their income, has very limited resources, struggles with their weight and ultimately self-esteem as a direct consequence to their mental health condition, experiences anxiety and distress in being able to do things that any other person wouldn’t even think twice about (therefore even contemplating going to the gym is a major positive step) to be able to pay for a gym membership.  When something flouted as being so beneficial for psychosocial disability is out of reach, this is not normal.  </a:t>
            </a:r>
          </a:p>
          <a:p>
            <a:r>
              <a:rPr lang="en-AU" sz="1200" kern="1200" dirty="0">
                <a:solidFill>
                  <a:schemeClr val="tx1"/>
                </a:solidFill>
                <a:effectLst/>
                <a:latin typeface="+mn-lt"/>
                <a:ea typeface="+mn-ea"/>
                <a:cs typeface="+mn-cs"/>
              </a:rPr>
              <a:t>Any services designed to support a person on their personal recovery journey needs to enhance - not damage, needs to value the person – not disregard, needs to see that mental illness and psychosocial disability are individual to each person – not a ‘one size fits all’ and how do these services identify what is really needed…</a:t>
            </a:r>
          </a:p>
          <a:p>
            <a:endParaRPr lang="en-AU" dirty="0"/>
          </a:p>
        </p:txBody>
      </p:sp>
      <p:sp>
        <p:nvSpPr>
          <p:cNvPr id="4" name="Slide Number Placeholder 3"/>
          <p:cNvSpPr>
            <a:spLocks noGrp="1"/>
          </p:cNvSpPr>
          <p:nvPr>
            <p:ph type="sldNum" sz="quarter" idx="5"/>
          </p:nvPr>
        </p:nvSpPr>
        <p:spPr/>
        <p:txBody>
          <a:bodyPr/>
          <a:lstStyle/>
          <a:p>
            <a:fld id="{D6EC1F7A-10F3-4140-99DF-EA17628E6931}" type="slidenum">
              <a:rPr lang="en-AU" smtClean="0"/>
              <a:t>18</a:t>
            </a:fld>
            <a:endParaRPr lang="en-AU"/>
          </a:p>
        </p:txBody>
      </p:sp>
    </p:spTree>
    <p:extLst>
      <p:ext uri="{BB962C8B-B14F-4D97-AF65-F5344CB8AC3E}">
        <p14:creationId xmlns:p14="http://schemas.microsoft.com/office/powerpoint/2010/main" val="3862095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By listening to what the person is saying they need, because they ARE the expert of their life.  It may take a while for them to really verbalise what they need but the answers are in them.  Remember, the person who is reaching out for help, who knows what would work for them, could be you. </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19</a:t>
            </a:fld>
            <a:endParaRPr lang="en-AU"/>
          </a:p>
        </p:txBody>
      </p:sp>
    </p:spTree>
    <p:extLst>
      <p:ext uri="{BB962C8B-B14F-4D97-AF65-F5344CB8AC3E}">
        <p14:creationId xmlns:p14="http://schemas.microsoft.com/office/powerpoint/2010/main" val="406836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Just imagine,</a:t>
            </a:r>
            <a:r>
              <a:rPr lang="en-AU" baseline="0"/>
              <a:t> you’re going about your life getting on with business.  You might be helping people with mental health conditions; providing a service or writing policies for the benefit of these people.  You feel good because you are contributing to a worthwhile cause, you are doing good for humanity.  You have an income, a family, a home, friends and you can socialise.  You may even have hobbies or things you enjoy doing that you can pursue.  There will be times when things can be monotonous,  responsibilities can be heavy, families can bicker, you’re short of cash – these are problems of the western world.  By pure luck of geography you were born (or chose to come) to live in Australia.  If you were in Iraq say for instance, you would literally be trying to stay alive amongst warring factions.  Yet here you are, in Australia, the lucky country.  Forging your way ahead, choosing how you live your life. </a:t>
            </a:r>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3</a:t>
            </a:fld>
            <a:endParaRPr lang="en-AU"/>
          </a:p>
        </p:txBody>
      </p:sp>
    </p:spTree>
    <p:extLst>
      <p:ext uri="{BB962C8B-B14F-4D97-AF65-F5344CB8AC3E}">
        <p14:creationId xmlns:p14="http://schemas.microsoft.com/office/powerpoint/2010/main" val="117424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Out of the blue (or even sneaking up on you), the big ‘T’ happens.  It’s nothing like you’ve ever experienced before and your brain does all it can to keep you alive.  This will happen, either to you or someone you care about.  Life as you know it has irrevocably changed.  You can’t control the way you think or the thoughts that invade your mind.  You can’t concentrate or remember even little things.  You are constantly sad and anxious and you beat yourself up over it because you can’t seem to do anything, you can’t function.  You can’t go to work and you lose your income.   You can no longer afford to pay for the life you had been living let alone the bills or mortgage / rent you need to pay in order to keep a roof over your head.  Friends start to drop off and you don’t care or even notice because you just need to be alone with no additional stress or obligation, just to exist.  It’s hard to even form words.  Everything is hard and you are constantly exhausted.</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4</a:t>
            </a:fld>
            <a:endParaRPr lang="en-AU"/>
          </a:p>
        </p:txBody>
      </p:sp>
    </p:spTree>
    <p:extLst>
      <p:ext uri="{BB962C8B-B14F-4D97-AF65-F5344CB8AC3E}">
        <p14:creationId xmlns:p14="http://schemas.microsoft.com/office/powerpoint/2010/main" val="790547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After some time (months maybe even years) you learn to adapt to this new way of living.  You become the master of avoidance and denial, you crave your solitude and you do whatever you have to in order to feel safe.  Isolation is your new best friend.  People have started treating you differently like they are scared of you or that what you think is no longer valid.  They dismiss you and all of your life experiences and knowledge.  To them you are broken and no longer useful in contributing to society.</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5</a:t>
            </a:fld>
            <a:endParaRPr lang="en-AU"/>
          </a:p>
        </p:txBody>
      </p:sp>
    </p:spTree>
    <p:extLst>
      <p:ext uri="{BB962C8B-B14F-4D97-AF65-F5344CB8AC3E}">
        <p14:creationId xmlns:p14="http://schemas.microsoft.com/office/powerpoint/2010/main" val="1805003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In a work setting, I’m a firm believer that every person starts the day with every intention of giving it their best.  This doesn’t always eventuate but the intent would have been there initially.  And why is there this intent that a person has?  It is because they want to believe that what they have to contribute matters, and really when you hone down on this, it is because they intrinsically want to be valued.  This is no different for a person with a mental health condition on their personal recovery journey.  If this was you, this would be your deepest longing as well.  Remember this when you’re working with people, writing policies or designing new support programs for people with a mental health condition.  Think about how you would like to be treated if it was you reaching out for support because it takes a lot of guts to ask for help. </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6</a:t>
            </a:fld>
            <a:endParaRPr lang="en-AU"/>
          </a:p>
        </p:txBody>
      </p:sp>
    </p:spTree>
    <p:extLst>
      <p:ext uri="{BB962C8B-B14F-4D97-AF65-F5344CB8AC3E}">
        <p14:creationId xmlns:p14="http://schemas.microsoft.com/office/powerpoint/2010/main" val="232435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Think of the times that you have needed to ask for help with something really significant, something that you have needed desperately.  From the onset of your request, there is a power imbalance – you need something and the other person has it.  It is entirely up to the other person as to whether they give this thing to you and if they do, you feel obligated to them. There is also an element of failure and worthlessness you may experience at not being able to meet your own needs.  Imagine the depths a person has reached when they have to ask for help for their own mental health and the courage it has taken to ask for this help.</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7</a:t>
            </a:fld>
            <a:endParaRPr lang="en-AU"/>
          </a:p>
        </p:txBody>
      </p:sp>
    </p:spTree>
    <p:extLst>
      <p:ext uri="{BB962C8B-B14F-4D97-AF65-F5344CB8AC3E}">
        <p14:creationId xmlns:p14="http://schemas.microsoft.com/office/powerpoint/2010/main" val="2156455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Why have I raised this?  To remind each and every one of you that we are talking about people, real live human beings – not clients, consumers, patients or participants – people.  People like you and me.  Labels impersonalize and box people when we are all so much more.  Labels can trap people and confine them, stunting growth.  I understand the need for labels; to describe something, to categorize something, to assist in workplace systems but it is a sad day for humanity when we forget that labels assist workplace systems and start seeing the people as their labels.</a:t>
            </a:r>
          </a:p>
          <a:p>
            <a:r>
              <a:rPr lang="en-AU" sz="1200" kern="1200">
                <a:solidFill>
                  <a:schemeClr val="tx1"/>
                </a:solidFill>
                <a:effectLst/>
                <a:latin typeface="+mn-lt"/>
                <a:ea typeface="+mn-ea"/>
                <a:cs typeface="+mn-cs"/>
              </a:rPr>
              <a:t> </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8</a:t>
            </a:fld>
            <a:endParaRPr lang="en-AU"/>
          </a:p>
        </p:txBody>
      </p:sp>
    </p:spTree>
    <p:extLst>
      <p:ext uri="{BB962C8B-B14F-4D97-AF65-F5344CB8AC3E}">
        <p14:creationId xmlns:p14="http://schemas.microsoft.com/office/powerpoint/2010/main" val="511334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Keeping in mind that we all want to be valued for who we are and the guts it takes to ask for help, add to this the mix of symptoms caused by a mental health condition and the stigma attached. Enter stage left, the NDIS. It has been designed to provide “assistance for people with a disability to develop skills to optimize their ability to live an ordinary life and to exercise choice about the support they receive.” </a:t>
            </a:r>
            <a:r>
              <a:rPr lang="en-AU" sz="1200" i="1" kern="1200">
                <a:solidFill>
                  <a:schemeClr val="tx1"/>
                </a:solidFill>
                <a:effectLst/>
                <a:latin typeface="+mn-lt"/>
                <a:ea typeface="+mn-ea"/>
                <a:cs typeface="+mn-cs"/>
              </a:rPr>
              <a:t>(Accessing the NDIS; Assisting people with psychosocial disability to access the NDIS: a guide for Commonwealth-funded community mental health service providers p2)</a:t>
            </a:r>
            <a:r>
              <a:rPr lang="en-AU" sz="1200" kern="1200">
                <a:solidFill>
                  <a:schemeClr val="tx1"/>
                </a:solidFill>
                <a:effectLst/>
                <a:latin typeface="+mn-lt"/>
                <a:ea typeface="+mn-ea"/>
                <a:cs typeface="+mn-cs"/>
              </a:rPr>
              <a:t>.  Fantastic!  Sounds perfect because as human beings navigating a self-recovery journey, we know what would benefit us the most, what would help to give us the best shot at living an ‘ordinary life’.  Because after all, each one of us is different and that is where the NDIS really steps up because it recognizes this difference and wants to support our own individual goals.  Finally, we will be listened to and validated.</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9</a:t>
            </a:fld>
            <a:endParaRPr lang="en-AU"/>
          </a:p>
        </p:txBody>
      </p:sp>
    </p:spTree>
    <p:extLst>
      <p:ext uri="{BB962C8B-B14F-4D97-AF65-F5344CB8AC3E}">
        <p14:creationId xmlns:p14="http://schemas.microsoft.com/office/powerpoint/2010/main" val="4049527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a:solidFill>
                  <a:schemeClr val="tx1"/>
                </a:solidFill>
                <a:effectLst/>
                <a:latin typeface="+mn-lt"/>
                <a:ea typeface="+mn-ea"/>
                <a:cs typeface="+mn-cs"/>
              </a:rPr>
              <a:t>In order to pave the way for this new way of doing things, most of the old services and supports were removed…</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This in itself has been quite challenging for people with mental health conditions because while these services were not perfect – they were something.  Support was there if needed.  Like a pair of comfortable, worn-in pair of slippers, people knew what to expect which relieved some anxiety.  Predictable and reliability are friends for people navigating their own personal recovery journey.  Finding out that these services were no longer available was like ‘pulling the rug out’ for many – leaving them off balance, out of kilter, disoriented, confused – and for some, crashing to the floor and needing hospitalisation.</a:t>
            </a:r>
          </a:p>
          <a:p>
            <a:r>
              <a:rPr lang="en-AU" sz="1200" kern="1200">
                <a:solidFill>
                  <a:schemeClr val="tx1"/>
                </a:solidFill>
                <a:effectLst/>
                <a:latin typeface="+mn-lt"/>
                <a:ea typeface="+mn-ea"/>
                <a:cs typeface="+mn-cs"/>
              </a:rPr>
              <a:t> </a:t>
            </a:r>
          </a:p>
          <a:p>
            <a:endParaRPr lang="en-AU"/>
          </a:p>
        </p:txBody>
      </p:sp>
      <p:sp>
        <p:nvSpPr>
          <p:cNvPr id="4" name="Slide Number Placeholder 3"/>
          <p:cNvSpPr>
            <a:spLocks noGrp="1"/>
          </p:cNvSpPr>
          <p:nvPr>
            <p:ph type="sldNum" sz="quarter" idx="5"/>
          </p:nvPr>
        </p:nvSpPr>
        <p:spPr/>
        <p:txBody>
          <a:bodyPr/>
          <a:lstStyle/>
          <a:p>
            <a:fld id="{D6EC1F7A-10F3-4140-99DF-EA17628E6931}" type="slidenum">
              <a:rPr lang="en-AU" smtClean="0"/>
              <a:t>10</a:t>
            </a:fld>
            <a:endParaRPr lang="en-AU"/>
          </a:p>
        </p:txBody>
      </p:sp>
    </p:spTree>
    <p:extLst>
      <p:ext uri="{BB962C8B-B14F-4D97-AF65-F5344CB8AC3E}">
        <p14:creationId xmlns:p14="http://schemas.microsoft.com/office/powerpoint/2010/main" val="72063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annamae22.deviantart.com/art/wooden-ladder-stock-photo-png-472342030"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nl.wikipedia.org/wiki/bestand:snake_silhouette.svg" TargetMode="Externa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pngimg.com/download/37259" TargetMode="External"/><Relationship Id="rId5" Type="http://schemas.openxmlformats.org/officeDocument/2006/relationships/image" Target="../media/image19.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thunderboltkids.co.za/Grade5/02-matter-and-materials/chapter_af2.html"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1.jpg"/><Relationship Id="rId7" Type="http://schemas.openxmlformats.org/officeDocument/2006/relationships/hyperlink" Target="http://nl.wikipedia.org/wiki/bestand:snake_silhouette.svg" TargetMode="External"/><Relationship Id="rId12"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hyperlink" Target="http://annamae22.deviantart.com/art/wooden-ladder-stock-photo-png-472342030" TargetMode="External"/><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smilekiddo.wordpress.com/2013/08/02/21-go-ziplin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fortheloveofthedogblog.com/animal-advocacy/why-chaining-your-dog-is-crue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en.wikipedia.org/wiki/Cobr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groundreport.com/lets-give-a-helping-hand-to-ukrain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commons.wikimedia.org/wiki/File:Globe_aus.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peddlerofdreams.wordpress.com/tag/fairy-ligh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goodfreephotos.com/people/back-view-of-a-family.jpg.ph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thecollaboratory.wikidot.com/2012-fall-sociology"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jitudas.blogspot.com/2013/12/walking-alone-on-road-by-jitu-das-poems.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hyperlink" Target="http://pairadimes.davidtruss.com/10percentles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edublognss.wordpress.com/2013/04/15/lever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anniesperception.wordpress.com/2015/12/05/tiny-bundles-of-peopl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mediareform.org.uk/" TargetMode="Externa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89457B-67A5-4617-95A5-8E7C9977BD92}"/>
              </a:ext>
            </a:extLst>
          </p:cNvPr>
          <p:cNvSpPr/>
          <p:nvPr/>
        </p:nvSpPr>
        <p:spPr>
          <a:xfrm>
            <a:off x="0" y="0"/>
            <a:ext cx="12192000" cy="6858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4" name="Table 23">
            <a:extLst>
              <a:ext uri="{FF2B5EF4-FFF2-40B4-BE49-F238E27FC236}">
                <a16:creationId xmlns:a16="http://schemas.microsoft.com/office/drawing/2014/main" id="{8217F882-0686-4568-9E57-393FB8EF956D}"/>
              </a:ext>
            </a:extLst>
          </p:cNvPr>
          <p:cNvGraphicFramePr>
            <a:graphicFrameLocks noGrp="1"/>
          </p:cNvGraphicFramePr>
          <p:nvPr>
            <p:extLst>
              <p:ext uri="{D42A27DB-BD31-4B8C-83A1-F6EECF244321}">
                <p14:modId xmlns:p14="http://schemas.microsoft.com/office/powerpoint/2010/main" val="3765592896"/>
              </p:ext>
            </p:extLst>
          </p:nvPr>
        </p:nvGraphicFramePr>
        <p:xfrm>
          <a:off x="4838613" y="736444"/>
          <a:ext cx="5239240" cy="4701318"/>
        </p:xfrm>
        <a:graphic>
          <a:graphicData uri="http://schemas.openxmlformats.org/drawingml/2006/table">
            <a:tbl>
              <a:tblPr>
                <a:tableStyleId>{5C22544A-7EE6-4342-B048-85BDC9FD1C3A}</a:tableStyleId>
              </a:tblPr>
              <a:tblGrid>
                <a:gridCol w="839349">
                  <a:extLst>
                    <a:ext uri="{9D8B030D-6E8A-4147-A177-3AD203B41FA5}">
                      <a16:colId xmlns:a16="http://schemas.microsoft.com/office/drawing/2014/main" val="468729441"/>
                    </a:ext>
                  </a:extLst>
                </a:gridCol>
                <a:gridCol w="887004">
                  <a:extLst>
                    <a:ext uri="{9D8B030D-6E8A-4147-A177-3AD203B41FA5}">
                      <a16:colId xmlns:a16="http://schemas.microsoft.com/office/drawing/2014/main" val="795814973"/>
                    </a:ext>
                  </a:extLst>
                </a:gridCol>
                <a:gridCol w="887004">
                  <a:extLst>
                    <a:ext uri="{9D8B030D-6E8A-4147-A177-3AD203B41FA5}">
                      <a16:colId xmlns:a16="http://schemas.microsoft.com/office/drawing/2014/main" val="3585400658"/>
                    </a:ext>
                  </a:extLst>
                </a:gridCol>
                <a:gridCol w="887004">
                  <a:extLst>
                    <a:ext uri="{9D8B030D-6E8A-4147-A177-3AD203B41FA5}">
                      <a16:colId xmlns:a16="http://schemas.microsoft.com/office/drawing/2014/main" val="2222329899"/>
                    </a:ext>
                  </a:extLst>
                </a:gridCol>
                <a:gridCol w="887004">
                  <a:extLst>
                    <a:ext uri="{9D8B030D-6E8A-4147-A177-3AD203B41FA5}">
                      <a16:colId xmlns:a16="http://schemas.microsoft.com/office/drawing/2014/main" val="3065880411"/>
                    </a:ext>
                  </a:extLst>
                </a:gridCol>
                <a:gridCol w="851875">
                  <a:extLst>
                    <a:ext uri="{9D8B030D-6E8A-4147-A177-3AD203B41FA5}">
                      <a16:colId xmlns:a16="http://schemas.microsoft.com/office/drawing/2014/main" val="2844219549"/>
                    </a:ext>
                  </a:extLst>
                </a:gridCol>
              </a:tblGrid>
              <a:tr h="747226">
                <a:tc>
                  <a:txBody>
                    <a:bodyPr/>
                    <a:lstStyle/>
                    <a:p>
                      <a:pPr algn="ctr"/>
                      <a:r>
                        <a:rPr lang="en-AU" sz="1800">
                          <a:solidFill>
                            <a:schemeClr val="bg1"/>
                          </a:solidFill>
                          <a:latin typeface="Ink Free" panose="03080402000500000000" pitchFamily="66" charset="0"/>
                        </a:rPr>
                        <a:t>36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249130633"/>
                  </a:ext>
                </a:extLst>
              </a:tr>
              <a:tr h="738926">
                <a:tc>
                  <a:txBody>
                    <a:bodyPr/>
                    <a:lstStyle/>
                    <a:p>
                      <a:pPr algn="ctr"/>
                      <a:r>
                        <a:rPr lang="en-AU" sz="1800">
                          <a:solidFill>
                            <a:schemeClr val="bg1"/>
                          </a:solidFill>
                          <a:latin typeface="Ink Free" panose="03080402000500000000" pitchFamily="66" charset="0"/>
                        </a:rPr>
                        <a:t>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32736655"/>
                  </a:ext>
                </a:extLst>
              </a:tr>
              <a:tr h="751342">
                <a:tc>
                  <a:txBody>
                    <a:bodyPr/>
                    <a:lstStyle/>
                    <a:p>
                      <a:pPr algn="ctr"/>
                      <a:r>
                        <a:rPr lang="en-AU" sz="1800">
                          <a:solidFill>
                            <a:schemeClr val="bg1"/>
                          </a:solidFill>
                          <a:latin typeface="Ink Free" panose="03080402000500000000" pitchFamily="66" charset="0"/>
                        </a:rPr>
                        <a:t>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2163912203"/>
                  </a:ext>
                </a:extLst>
              </a:tr>
              <a:tr h="798283">
                <a:tc>
                  <a:txBody>
                    <a:bodyPr/>
                    <a:lstStyle/>
                    <a:p>
                      <a:pPr algn="ctr"/>
                      <a:r>
                        <a:rPr lang="en-AU" sz="1800">
                          <a:solidFill>
                            <a:schemeClr val="bg1"/>
                          </a:solidFill>
                          <a:latin typeface="Ink Free" panose="03080402000500000000" pitchFamily="66" charset="0"/>
                        </a:rPr>
                        <a:t>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4096709619"/>
                  </a:ext>
                </a:extLst>
              </a:tr>
              <a:tr h="773376">
                <a:tc>
                  <a:txBody>
                    <a:bodyPr/>
                    <a:lstStyle/>
                    <a:p>
                      <a:pPr algn="ctr"/>
                      <a:r>
                        <a:rPr lang="en-AU" sz="1800">
                          <a:solidFill>
                            <a:schemeClr val="bg1"/>
                          </a:solidFill>
                          <a:latin typeface="Ink Free" panose="03080402000500000000" pitchFamily="66" charset="0"/>
                        </a:rPr>
                        <a:t>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2757620921"/>
                  </a:ext>
                </a:extLst>
              </a:tr>
              <a:tr h="892165">
                <a:tc>
                  <a:txBody>
                    <a:bodyPr/>
                    <a:lstStyle/>
                    <a:p>
                      <a:pPr algn="ctr"/>
                      <a:r>
                        <a:rPr lang="en-AU" sz="1800">
                          <a:solidFill>
                            <a:schemeClr val="bg1"/>
                          </a:solidFill>
                          <a:latin typeface="Ink Free" panose="03080402000500000000" pitchFamily="66" charset="0"/>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4212998288"/>
                  </a:ext>
                </a:extLst>
              </a:tr>
            </a:tbl>
          </a:graphicData>
        </a:graphic>
      </p:graphicFrame>
      <p:pic>
        <p:nvPicPr>
          <p:cNvPr id="29" name="Picture 28">
            <a:extLst>
              <a:ext uri="{FF2B5EF4-FFF2-40B4-BE49-F238E27FC236}">
                <a16:creationId xmlns:a16="http://schemas.microsoft.com/office/drawing/2014/main" id="{D5FC9203-B797-4280-AD78-476B6B805C2F}"/>
              </a:ext>
            </a:extLst>
          </p:cNvPr>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307344">
            <a:off x="6014758" y="2542255"/>
            <a:ext cx="1822610" cy="3060598"/>
          </a:xfrm>
          <a:prstGeom prst="rect">
            <a:avLst/>
          </a:prstGeom>
        </p:spPr>
      </p:pic>
      <p:pic>
        <p:nvPicPr>
          <p:cNvPr id="32" name="Picture 31">
            <a:extLst>
              <a:ext uri="{FF2B5EF4-FFF2-40B4-BE49-F238E27FC236}">
                <a16:creationId xmlns:a16="http://schemas.microsoft.com/office/drawing/2014/main" id="{8329313B-3C2A-4EEF-B3FD-3BDE1DE985F3}"/>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6057743">
            <a:off x="7820131" y="2266386"/>
            <a:ext cx="1399746" cy="1737997"/>
          </a:xfrm>
          <a:prstGeom prst="rect">
            <a:avLst/>
          </a:prstGeom>
        </p:spPr>
      </p:pic>
      <p:pic>
        <p:nvPicPr>
          <p:cNvPr id="34" name="Picture 33">
            <a:extLst>
              <a:ext uri="{FF2B5EF4-FFF2-40B4-BE49-F238E27FC236}">
                <a16:creationId xmlns:a16="http://schemas.microsoft.com/office/drawing/2014/main" id="{4319DA08-271B-4111-984B-748E8671D099}"/>
              </a:ext>
            </a:extLst>
          </p:cNvPr>
          <p:cNvPicPr>
            <a:picLocks noChangeAspect="1"/>
          </p:cNvPicPr>
          <p:nvPr/>
        </p:nvPicPr>
        <p:blipFill>
          <a:blip r:embed="rId6"/>
          <a:stretch>
            <a:fillRect/>
          </a:stretch>
        </p:blipFill>
        <p:spPr>
          <a:xfrm rot="17888149">
            <a:off x="6296848" y="296813"/>
            <a:ext cx="2112597" cy="3319257"/>
          </a:xfrm>
          <a:prstGeom prst="rect">
            <a:avLst/>
          </a:prstGeom>
        </p:spPr>
      </p:pic>
      <p:pic>
        <p:nvPicPr>
          <p:cNvPr id="36" name="Picture 35">
            <a:extLst>
              <a:ext uri="{FF2B5EF4-FFF2-40B4-BE49-F238E27FC236}">
                <a16:creationId xmlns:a16="http://schemas.microsoft.com/office/drawing/2014/main" id="{1AB19AA1-5EE6-4FD0-8509-D605A196BBA4}"/>
              </a:ext>
            </a:extLst>
          </p:cNvPr>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12796">
            <a:off x="2496252" y="2620132"/>
            <a:ext cx="5006999" cy="1202329"/>
          </a:xfrm>
          <a:prstGeom prst="rect">
            <a:avLst/>
          </a:prstGeom>
        </p:spPr>
      </p:pic>
      <p:pic>
        <p:nvPicPr>
          <p:cNvPr id="38" name="Picture 37">
            <a:extLst>
              <a:ext uri="{FF2B5EF4-FFF2-40B4-BE49-F238E27FC236}">
                <a16:creationId xmlns:a16="http://schemas.microsoft.com/office/drawing/2014/main" id="{2E996F0C-EB5C-47C1-9056-98A9F9A8DA44}"/>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805816" y="3167469"/>
            <a:ext cx="595597" cy="524268"/>
          </a:xfrm>
          <a:prstGeom prst="rect">
            <a:avLst/>
          </a:prstGeom>
        </p:spPr>
      </p:pic>
      <p:sp>
        <p:nvSpPr>
          <p:cNvPr id="39" name="TextBox 38">
            <a:extLst>
              <a:ext uri="{FF2B5EF4-FFF2-40B4-BE49-F238E27FC236}">
                <a16:creationId xmlns:a16="http://schemas.microsoft.com/office/drawing/2014/main" id="{F49DA4C0-BA91-4368-9EB0-077D6FC33C27}"/>
              </a:ext>
            </a:extLst>
          </p:cNvPr>
          <p:cNvSpPr txBox="1"/>
          <p:nvPr/>
        </p:nvSpPr>
        <p:spPr>
          <a:xfrm>
            <a:off x="126460" y="242343"/>
            <a:ext cx="4290584" cy="1569660"/>
          </a:xfrm>
          <a:prstGeom prst="rect">
            <a:avLst/>
          </a:prstGeom>
          <a:noFill/>
        </p:spPr>
        <p:txBody>
          <a:bodyPr wrap="square" rtlCol="0">
            <a:spAutoFit/>
          </a:bodyPr>
          <a:lstStyle/>
          <a:p>
            <a:r>
              <a:rPr lang="en-AU" sz="4800" b="1">
                <a:solidFill>
                  <a:srgbClr val="F26C36"/>
                </a:solidFill>
                <a:latin typeface="Sequel" panose="00000500000000000000" pitchFamily="2" charset="0"/>
              </a:rPr>
              <a:t>The NDIS and Mental Health:</a:t>
            </a:r>
          </a:p>
        </p:txBody>
      </p:sp>
      <p:sp>
        <p:nvSpPr>
          <p:cNvPr id="40" name="TextBox 39">
            <a:extLst>
              <a:ext uri="{FF2B5EF4-FFF2-40B4-BE49-F238E27FC236}">
                <a16:creationId xmlns:a16="http://schemas.microsoft.com/office/drawing/2014/main" id="{31DAE04F-9596-48F0-8B6F-C9EA8EFDEA12}"/>
              </a:ext>
            </a:extLst>
          </p:cNvPr>
          <p:cNvSpPr txBox="1"/>
          <p:nvPr/>
        </p:nvSpPr>
        <p:spPr>
          <a:xfrm>
            <a:off x="126460" y="2451370"/>
            <a:ext cx="3949072" cy="2585323"/>
          </a:xfrm>
          <a:prstGeom prst="rect">
            <a:avLst/>
          </a:prstGeom>
          <a:noFill/>
        </p:spPr>
        <p:txBody>
          <a:bodyPr wrap="square" rtlCol="0">
            <a:spAutoFit/>
          </a:bodyPr>
          <a:lstStyle/>
          <a:p>
            <a:r>
              <a:rPr lang="en-AU" sz="5400" b="1">
                <a:solidFill>
                  <a:srgbClr val="F26C36"/>
                </a:solidFill>
                <a:latin typeface="Kelson Sans" panose="02000500000000000000" pitchFamily="50" charset="0"/>
              </a:rPr>
              <a:t>A game of snakes and ladders</a:t>
            </a:r>
          </a:p>
        </p:txBody>
      </p:sp>
      <p:pic>
        <p:nvPicPr>
          <p:cNvPr id="42" name="Picture 41">
            <a:extLst>
              <a:ext uri="{FF2B5EF4-FFF2-40B4-BE49-F238E27FC236}">
                <a16:creationId xmlns:a16="http://schemas.microsoft.com/office/drawing/2014/main" id="{EA2EC668-CCE3-43BA-9D81-B5DA15D819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39216" y="5468049"/>
            <a:ext cx="4080150" cy="1141689"/>
          </a:xfrm>
          <a:prstGeom prst="rect">
            <a:avLst/>
          </a:prstGeom>
        </p:spPr>
      </p:pic>
      <p:pic>
        <p:nvPicPr>
          <p:cNvPr id="5" name="Picture 4">
            <a:extLst>
              <a:ext uri="{FF2B5EF4-FFF2-40B4-BE49-F238E27FC236}">
                <a16:creationId xmlns:a16="http://schemas.microsoft.com/office/drawing/2014/main" id="{A04F8699-5DDA-4228-B833-8D1B2D1F1657}"/>
              </a:ext>
            </a:extLst>
          </p:cNvPr>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590458" y="4913522"/>
            <a:ext cx="1033036" cy="391777"/>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3FD16BC-15B2-4BE8-AC0D-BBC46DDE709B}"/>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8317" r="-1" b="-1"/>
          <a:stretch/>
        </p:blipFill>
        <p:spPr>
          <a:xfrm>
            <a:off x="20" y="1"/>
            <a:ext cx="12191980" cy="6857999"/>
          </a:xfrm>
          <a:prstGeom prst="rect">
            <a:avLst/>
          </a:prstGeom>
        </p:spPr>
      </p:pic>
      <p:sp>
        <p:nvSpPr>
          <p:cNvPr id="12" name="TextBox 11">
            <a:extLst>
              <a:ext uri="{FF2B5EF4-FFF2-40B4-BE49-F238E27FC236}">
                <a16:creationId xmlns:a16="http://schemas.microsoft.com/office/drawing/2014/main" id="{FCBE753B-D50C-4390-92EB-3B86D5DA9853}"/>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a:solidFill>
                  <a:srgbClr val="FFFFFF"/>
                </a:solidFill>
                <a:latin typeface="+mj-lt"/>
                <a:ea typeface="+mj-ea"/>
                <a:cs typeface="+mj-cs"/>
              </a:rPr>
              <a:t>Set adrift from supports</a:t>
            </a:r>
          </a:p>
        </p:txBody>
      </p:sp>
    </p:spTree>
    <p:extLst>
      <p:ext uri="{BB962C8B-B14F-4D97-AF65-F5344CB8AC3E}">
        <p14:creationId xmlns:p14="http://schemas.microsoft.com/office/powerpoint/2010/main" val="259565733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3FD16BC-15B2-4BE8-AC0D-BBC46DDE709B}"/>
              </a:ext>
            </a:extLst>
          </p:cNvPr>
          <p:cNvPicPr>
            <a:picLocks noChangeAspect="1"/>
          </p:cNvPicPr>
          <p:nvPr/>
        </p:nvPicPr>
        <p:blipFill rotWithShape="1">
          <a:blip r:embed="rId3">
            <a:alphaModFix amt="35000"/>
            <a:lum bright="70000" contrast="-70000"/>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8317" r="-1" b="-1"/>
          <a:stretch/>
        </p:blipFill>
        <p:spPr>
          <a:xfrm>
            <a:off x="20" y="0"/>
            <a:ext cx="12191980" cy="6932355"/>
          </a:xfrm>
          <a:prstGeom prst="rect">
            <a:avLst/>
          </a:prstGeom>
        </p:spPr>
      </p:pic>
      <p:sp>
        <p:nvSpPr>
          <p:cNvPr id="12" name="TextBox 11">
            <a:extLst>
              <a:ext uri="{FF2B5EF4-FFF2-40B4-BE49-F238E27FC236}">
                <a16:creationId xmlns:a16="http://schemas.microsoft.com/office/drawing/2014/main" id="{FCBE753B-D50C-4390-92EB-3B86D5DA9853}"/>
              </a:ext>
            </a:extLst>
          </p:cNvPr>
          <p:cNvSpPr txBox="1"/>
          <p:nvPr/>
        </p:nvSpPr>
        <p:spPr>
          <a:xfrm>
            <a:off x="-379596" y="940307"/>
            <a:ext cx="2745044" cy="103904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a:solidFill>
                  <a:srgbClr val="FFFFFF"/>
                </a:solidFill>
                <a:latin typeface="+mj-lt"/>
                <a:ea typeface="+mj-ea"/>
                <a:cs typeface="+mj-cs"/>
              </a:rPr>
              <a:t>NDIS</a:t>
            </a:r>
          </a:p>
        </p:txBody>
      </p:sp>
      <p:pic>
        <p:nvPicPr>
          <p:cNvPr id="3" name="Picture 2">
            <a:extLst>
              <a:ext uri="{FF2B5EF4-FFF2-40B4-BE49-F238E27FC236}">
                <a16:creationId xmlns:a16="http://schemas.microsoft.com/office/drawing/2014/main" id="{C9706EEF-8224-4941-A326-90F26A6BF72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18994995">
            <a:off x="-51007" y="1140145"/>
            <a:ext cx="4832911" cy="4349291"/>
          </a:xfrm>
          <a:prstGeom prst="rect">
            <a:avLst/>
          </a:prstGeom>
        </p:spPr>
      </p:pic>
    </p:spTree>
    <p:extLst>
      <p:ext uri="{BB962C8B-B14F-4D97-AF65-F5344CB8AC3E}">
        <p14:creationId xmlns:p14="http://schemas.microsoft.com/office/powerpoint/2010/main" val="226133977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AA36D4-3265-4D9C-8A92-175EE7E836D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365" b="6914"/>
          <a:stretch/>
        </p:blipFill>
        <p:spPr>
          <a:xfrm flipV="1">
            <a:off x="20" y="10"/>
            <a:ext cx="12191980" cy="6857990"/>
          </a:xfrm>
          <a:prstGeom prst="rect">
            <a:avLst/>
          </a:prstGeom>
        </p:spPr>
      </p:pic>
      <p:sp>
        <p:nvSpPr>
          <p:cNvPr id="15"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A8AA2CA-7259-4041-A836-3BBF2268E9DF}"/>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Losing its shine</a:t>
            </a:r>
          </a:p>
        </p:txBody>
      </p:sp>
      <p:cxnSp>
        <p:nvCxnSpPr>
          <p:cNvPr id="16"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32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0A3D55-8011-4FEA-8917-F25B49E4057A}"/>
              </a:ext>
            </a:extLst>
          </p:cNvPr>
          <p:cNvSpPr/>
          <p:nvPr/>
        </p:nvSpPr>
        <p:spPr>
          <a:xfrm>
            <a:off x="0" y="-1585"/>
            <a:ext cx="4572000" cy="685025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24" name="Table 23">
            <a:extLst>
              <a:ext uri="{FF2B5EF4-FFF2-40B4-BE49-F238E27FC236}">
                <a16:creationId xmlns:a16="http://schemas.microsoft.com/office/drawing/2014/main" id="{8217F882-0686-4568-9E57-393FB8EF956D}"/>
              </a:ext>
            </a:extLst>
          </p:cNvPr>
          <p:cNvGraphicFramePr>
            <a:graphicFrameLocks noGrp="1"/>
          </p:cNvGraphicFramePr>
          <p:nvPr>
            <p:extLst>
              <p:ext uri="{D42A27DB-BD31-4B8C-83A1-F6EECF244321}">
                <p14:modId xmlns:p14="http://schemas.microsoft.com/office/powerpoint/2010/main" val="659059518"/>
              </p:ext>
            </p:extLst>
          </p:nvPr>
        </p:nvGraphicFramePr>
        <p:xfrm>
          <a:off x="4551352" y="-1586"/>
          <a:ext cx="7601542" cy="6859586"/>
        </p:xfrm>
        <a:graphic>
          <a:graphicData uri="http://schemas.openxmlformats.org/drawingml/2006/table">
            <a:tbl>
              <a:tblPr>
                <a:tableStyleId>{5C22544A-7EE6-4342-B048-85BDC9FD1C3A}</a:tableStyleId>
              </a:tblPr>
              <a:tblGrid>
                <a:gridCol w="1217800">
                  <a:extLst>
                    <a:ext uri="{9D8B030D-6E8A-4147-A177-3AD203B41FA5}">
                      <a16:colId xmlns:a16="http://schemas.microsoft.com/office/drawing/2014/main" val="468729441"/>
                    </a:ext>
                  </a:extLst>
                </a:gridCol>
                <a:gridCol w="1286942">
                  <a:extLst>
                    <a:ext uri="{9D8B030D-6E8A-4147-A177-3AD203B41FA5}">
                      <a16:colId xmlns:a16="http://schemas.microsoft.com/office/drawing/2014/main" val="795814973"/>
                    </a:ext>
                  </a:extLst>
                </a:gridCol>
                <a:gridCol w="1286942">
                  <a:extLst>
                    <a:ext uri="{9D8B030D-6E8A-4147-A177-3AD203B41FA5}">
                      <a16:colId xmlns:a16="http://schemas.microsoft.com/office/drawing/2014/main" val="3585400658"/>
                    </a:ext>
                  </a:extLst>
                </a:gridCol>
                <a:gridCol w="1286942">
                  <a:extLst>
                    <a:ext uri="{9D8B030D-6E8A-4147-A177-3AD203B41FA5}">
                      <a16:colId xmlns:a16="http://schemas.microsoft.com/office/drawing/2014/main" val="2222329899"/>
                    </a:ext>
                  </a:extLst>
                </a:gridCol>
                <a:gridCol w="1286942">
                  <a:extLst>
                    <a:ext uri="{9D8B030D-6E8A-4147-A177-3AD203B41FA5}">
                      <a16:colId xmlns:a16="http://schemas.microsoft.com/office/drawing/2014/main" val="3065880411"/>
                    </a:ext>
                  </a:extLst>
                </a:gridCol>
                <a:gridCol w="1235974">
                  <a:extLst>
                    <a:ext uri="{9D8B030D-6E8A-4147-A177-3AD203B41FA5}">
                      <a16:colId xmlns:a16="http://schemas.microsoft.com/office/drawing/2014/main" val="2844219549"/>
                    </a:ext>
                  </a:extLst>
                </a:gridCol>
              </a:tblGrid>
              <a:tr h="1090261">
                <a:tc>
                  <a:txBody>
                    <a:bodyPr/>
                    <a:lstStyle/>
                    <a:p>
                      <a:pPr algn="ctr"/>
                      <a:r>
                        <a:rPr lang="en-AU" sz="1800">
                          <a:solidFill>
                            <a:schemeClr val="bg1"/>
                          </a:solidFill>
                          <a:latin typeface="Ink Free" panose="03080402000500000000" pitchFamily="66" charset="0"/>
                        </a:rPr>
                        <a:t>36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249130633"/>
                  </a:ext>
                </a:extLst>
              </a:tr>
              <a:tr h="1078150">
                <a:tc>
                  <a:txBody>
                    <a:bodyPr/>
                    <a:lstStyle/>
                    <a:p>
                      <a:pPr algn="ctr"/>
                      <a:r>
                        <a:rPr lang="en-AU" sz="1800">
                          <a:solidFill>
                            <a:schemeClr val="bg1"/>
                          </a:solidFill>
                          <a:latin typeface="Ink Free" panose="03080402000500000000" pitchFamily="66" charset="0"/>
                        </a:rPr>
                        <a:t>25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32736655"/>
                  </a:ext>
                </a:extLst>
              </a:tr>
              <a:tr h="1096266">
                <a:tc>
                  <a:txBody>
                    <a:bodyPr/>
                    <a:lstStyle/>
                    <a:p>
                      <a:pPr algn="ctr"/>
                      <a:r>
                        <a:rPr lang="en-AU" sz="1800">
                          <a:solidFill>
                            <a:schemeClr val="bg1"/>
                          </a:solidFill>
                          <a:latin typeface="Ink Free" panose="03080402000500000000" pitchFamily="66" charset="0"/>
                        </a:rPr>
                        <a:t>24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2163912203"/>
                  </a:ext>
                </a:extLst>
              </a:tr>
              <a:tr h="1164756">
                <a:tc>
                  <a:txBody>
                    <a:bodyPr/>
                    <a:lstStyle/>
                    <a:p>
                      <a:pPr algn="ctr"/>
                      <a:r>
                        <a:rPr lang="en-AU" sz="1800">
                          <a:solidFill>
                            <a:schemeClr val="bg1"/>
                          </a:solidFill>
                          <a:latin typeface="Ink Free" panose="03080402000500000000" pitchFamily="66" charset="0"/>
                        </a:rPr>
                        <a:t>13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4096709619"/>
                  </a:ext>
                </a:extLst>
              </a:tr>
              <a:tr h="1128416">
                <a:tc>
                  <a:txBody>
                    <a:bodyPr/>
                    <a:lstStyle/>
                    <a:p>
                      <a:pPr algn="ctr"/>
                      <a:r>
                        <a:rPr lang="en-AU" sz="1800">
                          <a:solidFill>
                            <a:schemeClr val="bg1"/>
                          </a:solidFill>
                          <a:latin typeface="Ink Free" panose="03080402000500000000" pitchFamily="66" charset="0"/>
                        </a:rPr>
                        <a:t>12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10</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9</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8</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7</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2757620921"/>
                  </a:ext>
                </a:extLst>
              </a:tr>
              <a:tr h="1301737">
                <a:tc>
                  <a:txBody>
                    <a:bodyPr/>
                    <a:lstStyle/>
                    <a:p>
                      <a:pPr algn="ctr"/>
                      <a:r>
                        <a:rPr lang="en-AU" sz="1800">
                          <a:solidFill>
                            <a:schemeClr val="bg1"/>
                          </a:solidFill>
                          <a:latin typeface="Ink Free" panose="03080402000500000000" pitchFamily="66" charset="0"/>
                        </a:rPr>
                        <a:t>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2</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3</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5</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tc>
                  <a:txBody>
                    <a:bodyPr/>
                    <a:lstStyle/>
                    <a:p>
                      <a:pPr algn="ctr"/>
                      <a:r>
                        <a:rPr lang="en-AU" sz="1800">
                          <a:solidFill>
                            <a:schemeClr val="bg1"/>
                          </a:solidFill>
                          <a:latin typeface="Ink Free" panose="03080402000500000000" pitchFamily="66" charset="0"/>
                        </a:rPr>
                        <a:t>6</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60066"/>
                    </a:solidFill>
                  </a:tcPr>
                </a:tc>
                <a:extLst>
                  <a:ext uri="{0D108BD9-81ED-4DB2-BD59-A6C34878D82A}">
                    <a16:rowId xmlns:a16="http://schemas.microsoft.com/office/drawing/2014/main" val="4212998288"/>
                  </a:ext>
                </a:extLst>
              </a:tr>
            </a:tbl>
          </a:graphicData>
        </a:graphic>
      </p:graphicFrame>
      <p:pic>
        <p:nvPicPr>
          <p:cNvPr id="26" name="Picture 25">
            <a:extLst>
              <a:ext uri="{FF2B5EF4-FFF2-40B4-BE49-F238E27FC236}">
                <a16:creationId xmlns:a16="http://schemas.microsoft.com/office/drawing/2014/main" id="{E8C91624-C4E6-4A74-B505-7B341F3139E3}"/>
              </a:ext>
            </a:extLst>
          </p:cNvPr>
          <p:cNvPicPr>
            <a:picLocks noChangeAspect="1"/>
          </p:cNvPicPr>
          <p:nvPr/>
        </p:nvPicPr>
        <p:blipFill rotWithShape="1">
          <a:blip r:embed="rId3" cstate="print">
            <a:clrChange>
              <a:clrFrom>
                <a:srgbClr val="E32B2D"/>
              </a:clrFrom>
              <a:clrTo>
                <a:srgbClr val="E32B2D">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2735"/>
          <a:stretch/>
        </p:blipFill>
        <p:spPr>
          <a:xfrm flipH="1">
            <a:off x="1776588" y="1265248"/>
            <a:ext cx="1988566" cy="2025842"/>
          </a:xfrm>
          <a:prstGeom prst="rect">
            <a:avLst/>
          </a:prstGeom>
          <a:solidFill>
            <a:schemeClr val="bg1">
              <a:lumMod val="85000"/>
            </a:schemeClr>
          </a:solidFill>
        </p:spPr>
      </p:pic>
      <p:pic>
        <p:nvPicPr>
          <p:cNvPr id="29" name="Picture 28">
            <a:extLst>
              <a:ext uri="{FF2B5EF4-FFF2-40B4-BE49-F238E27FC236}">
                <a16:creationId xmlns:a16="http://schemas.microsoft.com/office/drawing/2014/main" id="{D5FC9203-B797-4280-AD78-476B6B805C2F}"/>
              </a:ext>
            </a:extLst>
          </p:cNvPr>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307344">
            <a:off x="6457569" y="2548205"/>
            <a:ext cx="2295194" cy="4501524"/>
          </a:xfrm>
          <a:prstGeom prst="rect">
            <a:avLst/>
          </a:prstGeom>
        </p:spPr>
      </p:pic>
      <p:pic>
        <p:nvPicPr>
          <p:cNvPr id="32" name="Picture 31">
            <a:extLst>
              <a:ext uri="{FF2B5EF4-FFF2-40B4-BE49-F238E27FC236}">
                <a16:creationId xmlns:a16="http://schemas.microsoft.com/office/drawing/2014/main" id="{8329313B-3C2A-4EEF-B3FD-3BDE1DE985F3}"/>
              </a:ext>
            </a:extLst>
          </p:cNvPr>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rot="6057743">
            <a:off x="9578672" y="1940022"/>
            <a:ext cx="1689465" cy="2404943"/>
          </a:xfrm>
          <a:prstGeom prst="rect">
            <a:avLst/>
          </a:prstGeom>
        </p:spPr>
      </p:pic>
      <p:pic>
        <p:nvPicPr>
          <p:cNvPr id="34" name="Picture 33">
            <a:extLst>
              <a:ext uri="{FF2B5EF4-FFF2-40B4-BE49-F238E27FC236}">
                <a16:creationId xmlns:a16="http://schemas.microsoft.com/office/drawing/2014/main" id="{4319DA08-271B-4111-984B-748E8671D099}"/>
              </a:ext>
            </a:extLst>
          </p:cNvPr>
          <p:cNvPicPr>
            <a:picLocks noChangeAspect="1"/>
          </p:cNvPicPr>
          <p:nvPr/>
        </p:nvPicPr>
        <p:blipFill>
          <a:blip r:embed="rId8"/>
          <a:stretch>
            <a:fillRect/>
          </a:stretch>
        </p:blipFill>
        <p:spPr>
          <a:xfrm rot="17888149">
            <a:off x="7295825" y="-9594"/>
            <a:ext cx="2112597" cy="3909748"/>
          </a:xfrm>
          <a:prstGeom prst="rect">
            <a:avLst/>
          </a:prstGeom>
        </p:spPr>
      </p:pic>
      <p:pic>
        <p:nvPicPr>
          <p:cNvPr id="36" name="Picture 35">
            <a:extLst>
              <a:ext uri="{FF2B5EF4-FFF2-40B4-BE49-F238E27FC236}">
                <a16:creationId xmlns:a16="http://schemas.microsoft.com/office/drawing/2014/main" id="{1AB19AA1-5EE6-4FD0-8509-D605A196BBA4}"/>
              </a:ext>
            </a:extLst>
          </p:cNvPr>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rot="17312796">
            <a:off x="2723048" y="2248667"/>
            <a:ext cx="5006999" cy="1202329"/>
          </a:xfrm>
          <a:prstGeom prst="rect">
            <a:avLst/>
          </a:prstGeom>
        </p:spPr>
      </p:pic>
      <p:pic>
        <p:nvPicPr>
          <p:cNvPr id="38" name="Picture 37">
            <a:extLst>
              <a:ext uri="{FF2B5EF4-FFF2-40B4-BE49-F238E27FC236}">
                <a16:creationId xmlns:a16="http://schemas.microsoft.com/office/drawing/2014/main" id="{2E996F0C-EB5C-47C1-9056-98A9F9A8DA44}"/>
              </a:ext>
            </a:extLst>
          </p:cNvPr>
          <p:cNvPicPr>
            <a:picLocks noChangeAspect="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297502" y="3507359"/>
            <a:ext cx="1326661" cy="979534"/>
          </a:xfrm>
          <a:prstGeom prst="rect">
            <a:avLst/>
          </a:prstGeom>
        </p:spPr>
      </p:pic>
      <p:pic>
        <p:nvPicPr>
          <p:cNvPr id="5" name="Picture 4">
            <a:extLst>
              <a:ext uri="{FF2B5EF4-FFF2-40B4-BE49-F238E27FC236}">
                <a16:creationId xmlns:a16="http://schemas.microsoft.com/office/drawing/2014/main" id="{A04F8699-5DDA-4228-B833-8D1B2D1F1657}"/>
              </a:ext>
            </a:extLst>
          </p:cNvPr>
          <p:cNvPicPr>
            <a:picLocks noChangeAspect="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028223" y="5793070"/>
            <a:ext cx="1423453" cy="779795"/>
          </a:xfrm>
          <a:prstGeom prst="rect">
            <a:avLst/>
          </a:prstGeom>
        </p:spPr>
      </p:pic>
      <p:pic>
        <p:nvPicPr>
          <p:cNvPr id="13" name="Picture 12">
            <a:extLst>
              <a:ext uri="{FF2B5EF4-FFF2-40B4-BE49-F238E27FC236}">
                <a16:creationId xmlns:a16="http://schemas.microsoft.com/office/drawing/2014/main" id="{F106109D-5BED-4EBA-9B82-BB23CA7271A2}"/>
              </a:ext>
            </a:extLst>
          </p:cNvPr>
          <p:cNvPicPr>
            <a:picLocks noChangeAspect="1"/>
          </p:cNvPicPr>
          <p:nvPr/>
        </p:nvPicPr>
        <p:blipFill rotWithShape="1">
          <a:blip r:embed="rId12">
            <a:alphaModFix/>
            <a:extLst>
              <a:ext uri="{28A0092B-C50C-407E-A947-70E740481C1C}">
                <a14:useLocalDpi xmlns:a14="http://schemas.microsoft.com/office/drawing/2010/main" val="0"/>
              </a:ext>
            </a:extLst>
          </a:blip>
          <a:srcRect t="8317" r="-1" b="-1"/>
          <a:stretch/>
        </p:blipFill>
        <p:spPr>
          <a:xfrm>
            <a:off x="278447" y="4304011"/>
            <a:ext cx="3581854" cy="2221036"/>
          </a:xfrm>
          <a:prstGeom prst="rect">
            <a:avLst/>
          </a:prstGeom>
        </p:spPr>
      </p:pic>
      <p:sp>
        <p:nvSpPr>
          <p:cNvPr id="2" name="TextBox 1">
            <a:extLst>
              <a:ext uri="{FF2B5EF4-FFF2-40B4-BE49-F238E27FC236}">
                <a16:creationId xmlns:a16="http://schemas.microsoft.com/office/drawing/2014/main" id="{CC2D5BA2-9600-4C31-8E11-DB0D41F877D1}"/>
              </a:ext>
            </a:extLst>
          </p:cNvPr>
          <p:cNvSpPr txBox="1"/>
          <p:nvPr/>
        </p:nvSpPr>
        <p:spPr>
          <a:xfrm>
            <a:off x="278301" y="1504261"/>
            <a:ext cx="2764561" cy="2862322"/>
          </a:xfrm>
          <a:prstGeom prst="rect">
            <a:avLst/>
          </a:prstGeom>
          <a:noFill/>
        </p:spPr>
        <p:txBody>
          <a:bodyPr wrap="square" rtlCol="0">
            <a:spAutoFit/>
          </a:bodyPr>
          <a:lstStyle/>
          <a:p>
            <a:r>
              <a:rPr lang="en-AU" sz="6000"/>
              <a:t>Choice and Chance</a:t>
            </a:r>
          </a:p>
        </p:txBody>
      </p:sp>
    </p:spTree>
    <p:extLst>
      <p:ext uri="{BB962C8B-B14F-4D97-AF65-F5344CB8AC3E}">
        <p14:creationId xmlns:p14="http://schemas.microsoft.com/office/powerpoint/2010/main" val="132770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E65B7C-B395-4586-959D-C275E32E18AC}"/>
              </a:ext>
            </a:extLst>
          </p:cNvPr>
          <p:cNvPicPr>
            <a:picLocks noChangeAspect="1"/>
          </p:cNvPicPr>
          <p:nvPr/>
        </p:nvPicPr>
        <p:blipFill rotWithShape="1">
          <a:blip r:embed="rId3">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4122"/>
          <a:stretch/>
        </p:blipFill>
        <p:spPr>
          <a:xfrm>
            <a:off x="20" y="10"/>
            <a:ext cx="12191980" cy="6857990"/>
          </a:xfrm>
          <a:prstGeom prst="rect">
            <a:avLst/>
          </a:prstGeom>
        </p:spPr>
      </p:pic>
      <p:sp>
        <p:nvSpPr>
          <p:cNvPr id="5" name="TextBox 4">
            <a:extLst>
              <a:ext uri="{FF2B5EF4-FFF2-40B4-BE49-F238E27FC236}">
                <a16:creationId xmlns:a16="http://schemas.microsoft.com/office/drawing/2014/main" id="{AE74EAA5-8708-445E-9C4A-B80E70226AAD}"/>
              </a:ext>
            </a:extLst>
          </p:cNvPr>
          <p:cNvSpPr txBox="1"/>
          <p:nvPr/>
        </p:nvSpPr>
        <p:spPr>
          <a:xfrm>
            <a:off x="965200" y="965200"/>
            <a:ext cx="10261600" cy="3564869"/>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11500">
                <a:ln w="22225">
                  <a:solidFill>
                    <a:schemeClr val="tx1"/>
                  </a:solidFill>
                  <a:miter lim="800000"/>
                </a:ln>
                <a:latin typeface="+mj-lt"/>
                <a:ea typeface="+mj-ea"/>
                <a:cs typeface="+mj-cs"/>
              </a:rPr>
              <a:t>torture</a:t>
            </a:r>
          </a:p>
        </p:txBody>
      </p:sp>
    </p:spTree>
    <p:extLst>
      <p:ext uri="{BB962C8B-B14F-4D97-AF65-F5344CB8AC3E}">
        <p14:creationId xmlns:p14="http://schemas.microsoft.com/office/powerpoint/2010/main" val="423144154"/>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5971F66-D16A-45EE-B6DE-33805025F1F1}"/>
              </a:ext>
            </a:extLst>
          </p:cNvPr>
          <p:cNvSpPr/>
          <p:nvPr/>
        </p:nvSpPr>
        <p:spPr>
          <a:xfrm>
            <a:off x="-1" y="0"/>
            <a:ext cx="3825551"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a:extLst>
              <a:ext uri="{FF2B5EF4-FFF2-40B4-BE49-F238E27FC236}">
                <a16:creationId xmlns:a16="http://schemas.microsoft.com/office/drawing/2014/main" id="{515EC175-9F17-4053-ABE7-69DD472E55E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25551" y="0"/>
            <a:ext cx="8366449" cy="6858000"/>
          </a:xfrm>
          <a:prstGeom prst="rect">
            <a:avLst/>
          </a:prstGeom>
        </p:spPr>
      </p:pic>
      <p:sp>
        <p:nvSpPr>
          <p:cNvPr id="5" name="TextBox 4">
            <a:extLst>
              <a:ext uri="{FF2B5EF4-FFF2-40B4-BE49-F238E27FC236}">
                <a16:creationId xmlns:a16="http://schemas.microsoft.com/office/drawing/2014/main" id="{9F9CE9B3-0B4D-4DE6-A0B4-7A5E7B8C39FE}"/>
              </a:ext>
            </a:extLst>
          </p:cNvPr>
          <p:cNvSpPr txBox="1"/>
          <p:nvPr/>
        </p:nvSpPr>
        <p:spPr>
          <a:xfrm>
            <a:off x="0" y="1465380"/>
            <a:ext cx="4286598" cy="3416320"/>
          </a:xfrm>
          <a:prstGeom prst="rect">
            <a:avLst/>
          </a:prstGeom>
          <a:noFill/>
        </p:spPr>
        <p:txBody>
          <a:bodyPr wrap="square" rtlCol="0">
            <a:spAutoFit/>
          </a:bodyPr>
          <a:lstStyle/>
          <a:p>
            <a:r>
              <a:rPr lang="en-AU" sz="7200">
                <a:solidFill>
                  <a:schemeClr val="bg1"/>
                </a:solidFill>
              </a:rPr>
              <a:t>Cruel </a:t>
            </a:r>
          </a:p>
          <a:p>
            <a:r>
              <a:rPr lang="en-AU" sz="7200">
                <a:solidFill>
                  <a:schemeClr val="bg1"/>
                </a:solidFill>
              </a:rPr>
              <a:t>and inhumane</a:t>
            </a:r>
          </a:p>
        </p:txBody>
      </p:sp>
    </p:spTree>
    <p:extLst>
      <p:ext uri="{BB962C8B-B14F-4D97-AF65-F5344CB8AC3E}">
        <p14:creationId xmlns:p14="http://schemas.microsoft.com/office/powerpoint/2010/main" val="2506547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2B4444-2A46-4B5A-AAA6-582E5337BF5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45007F9B-E065-4E49-907A-978B9E88412B}"/>
              </a:ext>
            </a:extLst>
          </p:cNvPr>
          <p:cNvSpPr txBox="1"/>
          <p:nvPr/>
        </p:nvSpPr>
        <p:spPr>
          <a:xfrm>
            <a:off x="2991173" y="4680488"/>
            <a:ext cx="8350424" cy="1446550"/>
          </a:xfrm>
          <a:prstGeom prst="rect">
            <a:avLst/>
          </a:prstGeom>
          <a:noFill/>
        </p:spPr>
        <p:txBody>
          <a:bodyPr wrap="square" rtlCol="0">
            <a:spAutoFit/>
          </a:bodyPr>
          <a:lstStyle/>
          <a:p>
            <a:r>
              <a:rPr lang="en-AU" sz="8800">
                <a:solidFill>
                  <a:schemeClr val="bg1"/>
                </a:solidFill>
              </a:rPr>
              <a:t>Access Denied</a:t>
            </a:r>
          </a:p>
        </p:txBody>
      </p:sp>
    </p:spTree>
    <p:extLst>
      <p:ext uri="{BB962C8B-B14F-4D97-AF65-F5344CB8AC3E}">
        <p14:creationId xmlns:p14="http://schemas.microsoft.com/office/powerpoint/2010/main" val="42960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A19058-E8BF-42EB-8884-C3EC1DEB07AA}"/>
              </a:ext>
            </a:extLst>
          </p:cNvPr>
          <p:cNvSpPr txBox="1"/>
          <p:nvPr/>
        </p:nvSpPr>
        <p:spPr>
          <a:xfrm>
            <a:off x="562077" y="3116425"/>
            <a:ext cx="4524973" cy="175415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6000">
                <a:latin typeface="+mj-lt"/>
                <a:ea typeface="+mj-ea"/>
                <a:cs typeface="+mj-cs"/>
              </a:rPr>
              <a:t>Wonderful experiences</a:t>
            </a:r>
          </a:p>
        </p:txBody>
      </p:sp>
      <p:sp>
        <p:nvSpPr>
          <p:cNvPr id="15"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8656FE7-D0CE-4B33-A31E-7C9BFC65B0A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6896" b="-1"/>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1477778412"/>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605494DE-B078-4D87-BB01-C8432061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0576B0-CD8C-4661-95C8-A9F2CE7CD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3324"/>
            <a:ext cx="4724288" cy="6861324"/>
          </a:xfrm>
          <a:prstGeom prst="rect">
            <a:avLst/>
          </a:prstGeom>
          <a:solidFill>
            <a:srgbClr val="000000">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3FF60E2B-3919-423C-B1FF-56CDE668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712" y="0"/>
            <a:ext cx="4319042"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rgbClr val="000000">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0CDFD375-B554-4EDC-82F7-BF18F0DF7BCD}"/>
              </a:ext>
            </a:extLst>
          </p:cNvPr>
          <p:cNvSpPr txBox="1"/>
          <p:nvPr/>
        </p:nvSpPr>
        <p:spPr>
          <a:xfrm>
            <a:off x="8222550" y="1122363"/>
            <a:ext cx="3308130"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000" kern="1200">
                <a:solidFill>
                  <a:srgbClr val="FFFFFF"/>
                </a:solidFill>
                <a:latin typeface="+mj-lt"/>
                <a:ea typeface="+mj-ea"/>
                <a:cs typeface="+mj-cs"/>
              </a:rPr>
              <a:t>Where to next?</a:t>
            </a:r>
          </a:p>
        </p:txBody>
      </p:sp>
      <p:pic>
        <p:nvPicPr>
          <p:cNvPr id="3" name="Picture 2">
            <a:extLst>
              <a:ext uri="{FF2B5EF4-FFF2-40B4-BE49-F238E27FC236}">
                <a16:creationId xmlns:a16="http://schemas.microsoft.com/office/drawing/2014/main" id="{C0766481-77FD-4EEA-AA26-76E9D375C9D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9010" y="643467"/>
            <a:ext cx="5543210" cy="5571066"/>
          </a:xfrm>
          <a:prstGeom prst="rect">
            <a:avLst/>
          </a:prstGeom>
        </p:spPr>
      </p:pic>
    </p:spTree>
    <p:extLst>
      <p:ext uri="{BB962C8B-B14F-4D97-AF65-F5344CB8AC3E}">
        <p14:creationId xmlns:p14="http://schemas.microsoft.com/office/powerpoint/2010/main" val="2347182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EE7795F-E186-47AC-BC2D-E0F916DC6421}"/>
              </a:ext>
            </a:extLst>
          </p:cNvPr>
          <p:cNvSpPr txBox="1"/>
          <p:nvPr/>
        </p:nvSpPr>
        <p:spPr>
          <a:xfrm>
            <a:off x="6745735" y="640081"/>
            <a:ext cx="4806184" cy="3637373"/>
          </a:xfrm>
          <a:prstGeom prst="rect">
            <a:avLst/>
          </a:prstGeom>
          <a:noFill/>
        </p:spPr>
        <p:txBody>
          <a:bodyPr vert="horz" lIns="91440" tIns="45720" rIns="91440" bIns="45720" rtlCol="0" anchor="b">
            <a:normAutofit/>
          </a:bodyPr>
          <a:lstStyle/>
          <a:p>
            <a:pPr>
              <a:lnSpc>
                <a:spcPct val="90000"/>
              </a:lnSpc>
              <a:spcBef>
                <a:spcPct val="0"/>
              </a:spcBef>
              <a:spcAft>
                <a:spcPts val="600"/>
              </a:spcAft>
            </a:pPr>
            <a:r>
              <a:rPr lang="en-US" sz="6000">
                <a:latin typeface="+mj-lt"/>
                <a:ea typeface="+mj-ea"/>
                <a:cs typeface="+mj-cs"/>
              </a:rPr>
              <a:t>We are each the expert of our own lives</a:t>
            </a:r>
          </a:p>
        </p:txBody>
      </p:sp>
      <p:pic>
        <p:nvPicPr>
          <p:cNvPr id="3" name="Picture 2">
            <a:extLst>
              <a:ext uri="{FF2B5EF4-FFF2-40B4-BE49-F238E27FC236}">
                <a16:creationId xmlns:a16="http://schemas.microsoft.com/office/drawing/2014/main" id="{1CE34A2D-86A8-4839-9067-3CC1E582A8B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366" r="-1" b="8392"/>
          <a:stretch/>
        </p:blipFill>
        <p:spPr>
          <a:xfrm>
            <a:off x="20" y="10"/>
            <a:ext cx="6105635" cy="6857990"/>
          </a:xfrm>
          <a:prstGeom prst="rect">
            <a:avLst/>
          </a:prstGeom>
        </p:spPr>
      </p:pic>
    </p:spTree>
    <p:extLst>
      <p:ext uri="{BB962C8B-B14F-4D97-AF65-F5344CB8AC3E}">
        <p14:creationId xmlns:p14="http://schemas.microsoft.com/office/powerpoint/2010/main" val="3240554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12D2E1B-4430-420A-B7BA-55281DC40E9B}"/>
              </a:ext>
            </a:extLst>
          </p:cNvPr>
          <p:cNvSpPr txBox="1"/>
          <p:nvPr/>
        </p:nvSpPr>
        <p:spPr>
          <a:xfrm>
            <a:off x="804673" y="3320859"/>
            <a:ext cx="4524973" cy="2076333"/>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a:latin typeface="+mj-lt"/>
                <a:ea typeface="+mj-ea"/>
                <a:cs typeface="+mj-cs"/>
              </a:rPr>
              <a:t>It could be you…</a:t>
            </a:r>
          </a:p>
        </p:txBody>
      </p:sp>
      <p:sp>
        <p:nvSpPr>
          <p:cNvPr id="20" name="Freeform: Shape 1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DB5255C9-78CC-4F93-81B0-2A5EBEA68CFF}"/>
              </a:ext>
            </a:extLst>
          </p:cNvPr>
          <p:cNvPicPr>
            <a:picLocks noChangeAspect="1"/>
          </p:cNvPicPr>
          <p:nvPr/>
        </p:nvPicPr>
        <p:blipFill rotWithShape="1">
          <a:blip r:embed="rId3">
            <a:extLst>
              <a:ext uri="{28A0092B-C50C-407E-A947-70E740481C1C}">
                <a14:useLocalDpi xmlns:a14="http://schemas.microsoft.com/office/drawing/2010/main" val="0"/>
              </a:ext>
            </a:extLst>
          </a:blip>
          <a:srcRect l="14774" r="2667" b="-1"/>
          <a:stretch/>
        </p:blipFill>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3396457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246B7B9-EB77-4691-846D-EE6CF18B0594}"/>
              </a:ext>
            </a:extLst>
          </p:cNvPr>
          <p:cNvSpPr txBox="1"/>
          <p:nvPr/>
        </p:nvSpPr>
        <p:spPr>
          <a:xfrm>
            <a:off x="3169580" y="1397945"/>
            <a:ext cx="5746207" cy="2031055"/>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6000" kern="1200">
                <a:solidFill>
                  <a:srgbClr val="FFFFFF"/>
                </a:solidFill>
                <a:latin typeface="+mj-lt"/>
                <a:ea typeface="+mj-ea"/>
                <a:cs typeface="+mj-cs"/>
              </a:rPr>
              <a:t>Presented by</a:t>
            </a:r>
          </a:p>
          <a:p>
            <a:pPr algn="ctr">
              <a:lnSpc>
                <a:spcPct val="90000"/>
              </a:lnSpc>
              <a:spcBef>
                <a:spcPct val="0"/>
              </a:spcBef>
              <a:spcAft>
                <a:spcPts val="600"/>
              </a:spcAft>
            </a:pPr>
            <a:r>
              <a:rPr lang="en-US" sz="6000">
                <a:solidFill>
                  <a:srgbClr val="FFFFFF"/>
                </a:solidFill>
                <a:latin typeface="+mj-lt"/>
                <a:ea typeface="+mj-ea"/>
                <a:cs typeface="+mj-cs"/>
              </a:rPr>
              <a:t>Jenny Bretnall</a:t>
            </a:r>
          </a:p>
          <a:p>
            <a:pPr algn="ctr">
              <a:lnSpc>
                <a:spcPct val="90000"/>
              </a:lnSpc>
              <a:spcBef>
                <a:spcPct val="0"/>
              </a:spcBef>
              <a:spcAft>
                <a:spcPts val="600"/>
              </a:spcAft>
            </a:pPr>
            <a:r>
              <a:rPr lang="en-US" sz="6000" kern="1200">
                <a:solidFill>
                  <a:srgbClr val="FFFFFF"/>
                </a:solidFill>
                <a:latin typeface="+mj-lt"/>
                <a:ea typeface="+mj-ea"/>
                <a:cs typeface="+mj-cs"/>
              </a:rPr>
              <a:t>VMIAC NDIS Educator</a:t>
            </a:r>
          </a:p>
        </p:txBody>
      </p:sp>
      <p:pic>
        <p:nvPicPr>
          <p:cNvPr id="8" name="Picture 7">
            <a:extLst>
              <a:ext uri="{FF2B5EF4-FFF2-40B4-BE49-F238E27FC236}">
                <a16:creationId xmlns:a16="http://schemas.microsoft.com/office/drawing/2014/main" id="{E6465962-3A6B-4FA7-AEC7-833023959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0559" y="4145686"/>
            <a:ext cx="4080150" cy="1141689"/>
          </a:xfrm>
          <a:prstGeom prst="rect">
            <a:avLst/>
          </a:prstGeom>
        </p:spPr>
      </p:pic>
    </p:spTree>
    <p:extLst>
      <p:ext uri="{BB962C8B-B14F-4D97-AF65-F5344CB8AC3E}">
        <p14:creationId xmlns:p14="http://schemas.microsoft.com/office/powerpoint/2010/main" val="88328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sp>
        <p:nvSpPr>
          <p:cNvPr id="10" name="Rectangle 9">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683404"/>
            <a:ext cx="10561320" cy="5404104"/>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Impact" panose="020B0806030902050204"/>
              <a:ea typeface="+mn-ea"/>
              <a:cs typeface="+mn-cs"/>
            </a:endParaRPr>
          </a:p>
        </p:txBody>
      </p:sp>
      <p:pic>
        <p:nvPicPr>
          <p:cNvPr id="3" name="Picture 2">
            <a:extLst>
              <a:ext uri="{FF2B5EF4-FFF2-40B4-BE49-F238E27FC236}">
                <a16:creationId xmlns:a16="http://schemas.microsoft.com/office/drawing/2014/main" id="{19C191F0-DC65-4FC4-93D9-DE5BA9F1E9A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 b="14586"/>
          <a:stretch/>
        </p:blipFill>
        <p:spPr>
          <a:xfrm rot="21480000">
            <a:off x="1137837" y="1003258"/>
            <a:ext cx="9916327" cy="4764396"/>
          </a:xfrm>
          <a:prstGeom prst="rect">
            <a:avLst/>
          </a:prstGeom>
        </p:spPr>
      </p:pic>
      <p:sp>
        <p:nvSpPr>
          <p:cNvPr id="4" name="TextBox 3">
            <a:extLst>
              <a:ext uri="{FF2B5EF4-FFF2-40B4-BE49-F238E27FC236}">
                <a16:creationId xmlns:a16="http://schemas.microsoft.com/office/drawing/2014/main" id="{51901507-E03E-453C-A823-0D247E038C8A}"/>
              </a:ext>
            </a:extLst>
          </p:cNvPr>
          <p:cNvSpPr txBox="1"/>
          <p:nvPr/>
        </p:nvSpPr>
        <p:spPr>
          <a:xfrm>
            <a:off x="2560320" y="5939241"/>
            <a:ext cx="10873384" cy="1015663"/>
          </a:xfrm>
          <a:prstGeom prst="rect">
            <a:avLst/>
          </a:prstGeom>
          <a:noFill/>
        </p:spPr>
        <p:txBody>
          <a:bodyPr wrap="square" rtlCol="0">
            <a:spAutoFit/>
          </a:bodyPr>
          <a:lstStyle/>
          <a:p>
            <a:r>
              <a:rPr lang="en-AU" sz="6000">
                <a:solidFill>
                  <a:schemeClr val="tx1">
                    <a:lumMod val="75000"/>
                    <a:lumOff val="25000"/>
                  </a:schemeClr>
                </a:solidFill>
              </a:rPr>
              <a:t>Australia – the lucky country</a:t>
            </a:r>
          </a:p>
        </p:txBody>
      </p:sp>
    </p:spTree>
    <p:extLst>
      <p:ext uri="{BB962C8B-B14F-4D97-AF65-F5344CB8AC3E}">
        <p14:creationId xmlns:p14="http://schemas.microsoft.com/office/powerpoint/2010/main" val="109175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E14FC6-D7C6-4D9C-9CFD-158437AA3480}"/>
              </a:ext>
            </a:extLst>
          </p:cNvPr>
          <p:cNvPicPr>
            <a:picLocks noChangeAspect="1"/>
          </p:cNvPicPr>
          <p:nvPr/>
        </p:nvPicPr>
        <p:blipFill rotWithShape="1">
          <a:blip r:embed="rId3">
            <a:grayscl/>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25000"/>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5" name="TextBox 14">
            <a:extLst>
              <a:ext uri="{FF2B5EF4-FFF2-40B4-BE49-F238E27FC236}">
                <a16:creationId xmlns:a16="http://schemas.microsoft.com/office/drawing/2014/main" id="{88B68D9F-1602-4503-8EB0-4669A7BB857A}"/>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a:latin typeface="+mj-lt"/>
                <a:ea typeface="+mj-ea"/>
                <a:cs typeface="+mj-cs"/>
              </a:rPr>
              <a:t>Life as you know it has irrevocably changed</a:t>
            </a:r>
          </a:p>
        </p:txBody>
      </p:sp>
      <p:cxnSp>
        <p:nvCxnSpPr>
          <p:cNvPr id="22" name="Straight Connector 2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978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B29BA2A-A6F3-4759-9FC6-7944CC459FF7}"/>
              </a:ext>
            </a:extLst>
          </p:cNvPr>
          <p:cNvPicPr>
            <a:picLocks noChangeAspect="1"/>
          </p:cNvPicPr>
          <p:nvPr/>
        </p:nvPicPr>
        <p:blipFill rotWithShape="1">
          <a:blip r:embed="rId3">
            <a:alphaModFix amt="5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16357"/>
          <a:stretch/>
        </p:blipFill>
        <p:spPr>
          <a:xfrm>
            <a:off x="20" y="1"/>
            <a:ext cx="12191980" cy="6857999"/>
          </a:xfrm>
          <a:prstGeom prst="rect">
            <a:avLst/>
          </a:prstGeom>
        </p:spPr>
      </p:pic>
      <p:sp>
        <p:nvSpPr>
          <p:cNvPr id="5" name="TextBox 4">
            <a:extLst>
              <a:ext uri="{FF2B5EF4-FFF2-40B4-BE49-F238E27FC236}">
                <a16:creationId xmlns:a16="http://schemas.microsoft.com/office/drawing/2014/main" id="{5E7B00CF-822C-4D02-9209-33F7D33C5F02}"/>
              </a:ext>
            </a:extLst>
          </p:cNvPr>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a:solidFill>
                  <a:srgbClr val="FFFFFF"/>
                </a:solidFill>
                <a:latin typeface="+mj-lt"/>
                <a:ea typeface="+mj-ea"/>
                <a:cs typeface="+mj-cs"/>
              </a:rPr>
              <a:t>You are broken and no longer useful to society</a:t>
            </a:r>
          </a:p>
        </p:txBody>
      </p:sp>
    </p:spTree>
    <p:extLst>
      <p:ext uri="{BB962C8B-B14F-4D97-AF65-F5344CB8AC3E}">
        <p14:creationId xmlns:p14="http://schemas.microsoft.com/office/powerpoint/2010/main" val="98339847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EB5169-C3DC-4E30-9C59-31DDC7CA946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1243" r="-1" b="19685"/>
          <a:stretch/>
        </p:blipFill>
        <p:spPr>
          <a:xfrm>
            <a:off x="838200" y="-3810"/>
            <a:ext cx="9928860" cy="6858001"/>
          </a:xfrm>
          <a:prstGeom prst="rect">
            <a:avLst/>
          </a:prstGeom>
        </p:spPr>
      </p:pic>
      <p:pic>
        <p:nvPicPr>
          <p:cNvPr id="14" name="Picture 13">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6353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AD2F0A-A10F-4FF6-AD2F-6A15EE02F900}"/>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109"/>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5" name="TextBox 4">
            <a:extLst>
              <a:ext uri="{FF2B5EF4-FFF2-40B4-BE49-F238E27FC236}">
                <a16:creationId xmlns:a16="http://schemas.microsoft.com/office/drawing/2014/main" id="{2DB23DA6-334A-456D-A088-B4D3C2B4B344}"/>
              </a:ext>
            </a:extLst>
          </p:cNvPr>
          <p:cNvSpPr txBox="1"/>
          <p:nvPr/>
        </p:nvSpPr>
        <p:spPr>
          <a:xfrm>
            <a:off x="8022021" y="3231931"/>
            <a:ext cx="3852041" cy="183405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a:latin typeface="+mj-lt"/>
                <a:ea typeface="+mj-ea"/>
                <a:cs typeface="+mj-cs"/>
              </a:rPr>
              <a:t>It takes courage to ask for help</a:t>
            </a:r>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451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8A1AE3-D41F-4DD1-976C-882CD4E00D5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6250"/>
          <a:stretch/>
        </p:blipFill>
        <p:spPr>
          <a:xfrm>
            <a:off x="20" y="10"/>
            <a:ext cx="12191980" cy="6857990"/>
          </a:xfrm>
          <a:prstGeom prst="rect">
            <a:avLst/>
          </a:prstGeom>
        </p:spPr>
      </p:pic>
    </p:spTree>
    <p:extLst>
      <p:ext uri="{BB962C8B-B14F-4D97-AF65-F5344CB8AC3E}">
        <p14:creationId xmlns:p14="http://schemas.microsoft.com/office/powerpoint/2010/main" val="414346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E69D16-589C-4385-A744-04A13F96AD52}"/>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 y="0"/>
            <a:ext cx="12191999" cy="7973500"/>
          </a:xfrm>
          <a:prstGeom prst="rect">
            <a:avLst/>
          </a:prstGeom>
        </p:spPr>
      </p:pic>
      <p:sp>
        <p:nvSpPr>
          <p:cNvPr id="2" name="TextBox 1">
            <a:extLst>
              <a:ext uri="{FF2B5EF4-FFF2-40B4-BE49-F238E27FC236}">
                <a16:creationId xmlns:a16="http://schemas.microsoft.com/office/drawing/2014/main" id="{44572C4F-284C-42F2-A3E2-2BC77D057682}"/>
              </a:ext>
            </a:extLst>
          </p:cNvPr>
          <p:cNvSpPr txBox="1"/>
          <p:nvPr/>
        </p:nvSpPr>
        <p:spPr>
          <a:xfrm>
            <a:off x="1524000" y="612844"/>
            <a:ext cx="9144000" cy="5632311"/>
          </a:xfrm>
          <a:prstGeom prst="rect">
            <a:avLst/>
          </a:prstGeom>
          <a:noFill/>
          <a:ln>
            <a:noFill/>
          </a:ln>
        </p:spPr>
        <p:txBody>
          <a:bodyPr wrap="square" rtlCol="0">
            <a:spAutoFit/>
          </a:bodyPr>
          <a:lstStyle/>
          <a:p>
            <a:r>
              <a:rPr lang="en-AU" sz="5400"/>
              <a:t>“assistance for people with a disability to develop skills to optimize their ability to live an ordinary life and to exercise choice about the support they receive.” </a:t>
            </a:r>
            <a:r>
              <a:rPr lang="en-AU" i="1"/>
              <a:t>(Accessing the NDIS; Assisting people with psychosocial disability to access the NDIS: a guide for Commonwealth-funded community mental health service providers p2</a:t>
            </a:r>
            <a:endParaRPr lang="en-AU"/>
          </a:p>
        </p:txBody>
      </p:sp>
    </p:spTree>
    <p:extLst>
      <p:ext uri="{BB962C8B-B14F-4D97-AF65-F5344CB8AC3E}">
        <p14:creationId xmlns:p14="http://schemas.microsoft.com/office/powerpoint/2010/main" val="4555929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2226</Words>
  <Application>Microsoft Office PowerPoint</Application>
  <PresentationFormat>Widescreen</PresentationFormat>
  <Paragraphs>167</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Impact</vt:lpstr>
      <vt:lpstr>Ink Free</vt:lpstr>
      <vt:lpstr>Kelson Sans</vt:lpstr>
      <vt:lpstr>Sequel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 Bretnall</dc:creator>
  <cp:lastModifiedBy>Jenny Bretnall</cp:lastModifiedBy>
  <cp:revision>1</cp:revision>
  <cp:lastPrinted>2018-10-25T02:54:53Z</cp:lastPrinted>
  <dcterms:created xsi:type="dcterms:W3CDTF">2018-10-25T01:44:28Z</dcterms:created>
  <dcterms:modified xsi:type="dcterms:W3CDTF">2018-10-25T03:01:21Z</dcterms:modified>
</cp:coreProperties>
</file>