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sldIdLst>
    <p:sldId id="256" r:id="rId3"/>
    <p:sldId id="258" r:id="rId4"/>
    <p:sldId id="293" r:id="rId5"/>
    <p:sldId id="300" r:id="rId6"/>
    <p:sldId id="359" r:id="rId7"/>
    <p:sldId id="360" r:id="rId8"/>
    <p:sldId id="361" r:id="rId9"/>
    <p:sldId id="383" r:id="rId10"/>
    <p:sldId id="358" r:id="rId11"/>
    <p:sldId id="375" r:id="rId12"/>
    <p:sldId id="376" r:id="rId13"/>
    <p:sldId id="377" r:id="rId14"/>
    <p:sldId id="389" r:id="rId15"/>
    <p:sldId id="385" r:id="rId16"/>
    <p:sldId id="401" r:id="rId17"/>
    <p:sldId id="379" r:id="rId18"/>
    <p:sldId id="380" r:id="rId19"/>
    <p:sldId id="381" r:id="rId20"/>
    <p:sldId id="382" r:id="rId21"/>
    <p:sldId id="363" r:id="rId22"/>
    <p:sldId id="390" r:id="rId23"/>
    <p:sldId id="378" r:id="rId24"/>
    <p:sldId id="391" r:id="rId25"/>
    <p:sldId id="392" r:id="rId26"/>
    <p:sldId id="299" r:id="rId27"/>
    <p:sldId id="302" r:id="rId28"/>
    <p:sldId id="387" r:id="rId29"/>
    <p:sldId id="393" r:id="rId30"/>
    <p:sldId id="394" r:id="rId31"/>
    <p:sldId id="395" r:id="rId32"/>
    <p:sldId id="396" r:id="rId33"/>
    <p:sldId id="386" r:id="rId34"/>
    <p:sldId id="397" r:id="rId35"/>
    <p:sldId id="400" r:id="rId36"/>
    <p:sldId id="398" r:id="rId37"/>
    <p:sldId id="399" r:id="rId38"/>
    <p:sldId id="365"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nie Bridie" initials="WB" lastIdx="1" clrIdx="0">
    <p:extLst>
      <p:ext uri="{19B8F6BF-5375-455C-9EA6-DF929625EA0E}">
        <p15:presenceInfo xmlns:p15="http://schemas.microsoft.com/office/powerpoint/2012/main" userId="S-1-5-21-765203139-2814746300-982485583-1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4660"/>
  </p:normalViewPr>
  <p:slideViewPr>
    <p:cSldViewPr snapToGrid="0" snapToObjects="1">
      <p:cViewPr varScale="1">
        <p:scale>
          <a:sx n="57" d="100"/>
          <a:sy n="57" d="100"/>
        </p:scale>
        <p:origin x="6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ACC2474-7F51-4CFB-A70E-A9613385A0F3}" type="datetimeFigureOut">
              <a:rPr lang="en-AU" smtClean="0"/>
              <a:t>14/02/2018</a:t>
            </a:fld>
            <a:endParaRPr lang="en-A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EA62E4-CEA2-4DD8-AC5F-858E9C1B2483}" type="slidenum">
              <a:rPr lang="en-AU" smtClean="0"/>
              <a:t>‹#›</a:t>
            </a:fld>
            <a:endParaRPr lang="en-AU"/>
          </a:p>
        </p:txBody>
      </p:sp>
    </p:spTree>
    <p:extLst>
      <p:ext uri="{BB962C8B-B14F-4D97-AF65-F5344CB8AC3E}">
        <p14:creationId xmlns:p14="http://schemas.microsoft.com/office/powerpoint/2010/main" val="199910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9125"/>
            <a:ext cx="7772400" cy="1470025"/>
          </a:xfrm>
        </p:spPr>
        <p:txBody>
          <a:bodyPr>
            <a:normAutofit/>
          </a:bodyPr>
          <a:lstStyle>
            <a:lvl1pPr algn="ctr">
              <a:defRPr sz="4400"/>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3644900"/>
            <a:ext cx="77724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92955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3800" cy="1143000"/>
          </a:xfrm>
        </p:spPr>
        <p:txBody>
          <a:bodyPr>
            <a:noAutofit/>
          </a:bodyPr>
          <a:lstStyle>
            <a:lvl1pPr>
              <a:defRPr sz="4000">
                <a:latin typeface="Calibri"/>
                <a:cs typeface="Calibri"/>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1"/>
            <a:ext cx="8229600" cy="4343400"/>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71284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3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8076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4516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260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745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095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785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6649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23B0CE-66C7-7C49-9A24-D331F74C3423}" type="datetimeFigureOut">
              <a:rPr lang="en-US" smtClean="0">
                <a:solidFill>
                  <a:prstClr val="black"/>
                </a:solidFill>
              </a:rPr>
              <a:pPr/>
              <a:t>2/14/2018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8F690F-3497-FC4D-9CBA-F2B2C5B753D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810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B938076-147B-BC48-8AF8-F296E16FEDC2}" type="datetimeFigureOut">
              <a:rPr lang="en-US" smtClean="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06BFD-5578-A34D-854B-A557051880C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38076-147B-BC48-8AF8-F296E16FEDC2}" type="datetimeFigureOut">
              <a:rPr lang="en-US" smtClean="0"/>
              <a:t>2/14/2018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06BFD-5578-A34D-854B-A557051880C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png"/>
          <p:cNvPicPr>
            <a:picLocks noChangeAspect="1"/>
          </p:cNvPicPr>
          <p:nvPr userDrawn="1"/>
        </p:nvPicPr>
        <p:blipFill>
          <a:blip r:embed="rId13"/>
          <a:stretch>
            <a:fillRect/>
          </a:stretch>
        </p:blipFill>
        <p:spPr>
          <a:xfrm>
            <a:off x="-9270" y="1371"/>
            <a:ext cx="9144000" cy="6856629"/>
          </a:xfrm>
          <a:prstGeom prst="rect">
            <a:avLst/>
          </a:prstGeom>
        </p:spPr>
      </p:pic>
      <p:sp>
        <p:nvSpPr>
          <p:cNvPr id="2" name="Title Placeholder 1"/>
          <p:cNvSpPr>
            <a:spLocks noGrp="1"/>
          </p:cNvSpPr>
          <p:nvPr>
            <p:ph type="title"/>
          </p:nvPr>
        </p:nvSpPr>
        <p:spPr>
          <a:xfrm>
            <a:off x="457200" y="274638"/>
            <a:ext cx="68453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6" name="Picture 5" descr="CYDA-logo-stacked-RGB.png"/>
          <p:cNvPicPr>
            <a:picLocks noChangeAspect="1"/>
          </p:cNvPicPr>
          <p:nvPr userDrawn="1"/>
        </p:nvPicPr>
        <p:blipFill>
          <a:blip r:embed="rId14"/>
          <a:stretch>
            <a:fillRect/>
          </a:stretch>
        </p:blipFill>
        <p:spPr>
          <a:xfrm>
            <a:off x="7215920" y="156628"/>
            <a:ext cx="1757777" cy="1279820"/>
          </a:xfrm>
          <a:prstGeom prst="rect">
            <a:avLst/>
          </a:prstGeom>
        </p:spPr>
      </p:pic>
    </p:spTree>
    <p:extLst>
      <p:ext uri="{BB962C8B-B14F-4D97-AF65-F5344CB8AC3E}">
        <p14:creationId xmlns:p14="http://schemas.microsoft.com/office/powerpoint/2010/main" val="202083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400" b="1" kern="1200">
          <a:solidFill>
            <a:srgbClr val="EA8E3F"/>
          </a:solidFill>
          <a:latin typeface="+mj-lt"/>
          <a:ea typeface="+mj-ea"/>
          <a:cs typeface="+mj-cs"/>
        </a:defRPr>
      </a:lvl1pPr>
    </p:titleStyle>
    <p:bodyStyle>
      <a:lvl1pPr marL="342900" indent="-342900" algn="l" defTabSz="457200" rtl="0" eaLnBrk="1" latinLnBrk="0" hangingPunct="1">
        <a:spcBef>
          <a:spcPct val="20000"/>
        </a:spcBef>
        <a:buClr>
          <a:srgbClr val="EA8E3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da.org.au/cda-issue-paper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facebook.com/CDISAUS" TargetMode="External"/><Relationship Id="rId4" Type="http://schemas.openxmlformats.org/officeDocument/2006/relationships/hyperlink" Target="http://www.cyda.org.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9270" y="1371"/>
            <a:ext cx="9144000" cy="6856629"/>
          </a:xfrm>
          <a:prstGeom prst="rect">
            <a:avLst/>
          </a:prstGeom>
        </p:spPr>
      </p:pic>
      <p:pic>
        <p:nvPicPr>
          <p:cNvPr id="4" name="Picture 3" descr="CYDA-logo-stacked-RGB.png"/>
          <p:cNvPicPr>
            <a:picLocks noChangeAspect="1"/>
          </p:cNvPicPr>
          <p:nvPr/>
        </p:nvPicPr>
        <p:blipFill>
          <a:blip r:embed="rId3"/>
          <a:stretch>
            <a:fillRect/>
          </a:stretch>
        </p:blipFill>
        <p:spPr>
          <a:xfrm>
            <a:off x="7215920" y="156628"/>
            <a:ext cx="1757777" cy="1279820"/>
          </a:xfrm>
          <a:prstGeom prst="rect">
            <a:avLst/>
          </a:prstGeom>
        </p:spPr>
      </p:pic>
      <p:sp>
        <p:nvSpPr>
          <p:cNvPr id="3" name="Rectangle 2"/>
          <p:cNvSpPr/>
          <p:nvPr/>
        </p:nvSpPr>
        <p:spPr>
          <a:xfrm>
            <a:off x="28830" y="2392898"/>
            <a:ext cx="9067800" cy="1754326"/>
          </a:xfrm>
          <a:prstGeom prst="rect">
            <a:avLst/>
          </a:prstGeom>
        </p:spPr>
        <p:txBody>
          <a:bodyPr wrap="square" anchor="ctr">
            <a:spAutoFit/>
          </a:bodyPr>
          <a:lstStyle/>
          <a:p>
            <a:pPr algn="ctr"/>
            <a:r>
              <a:rPr lang="en-AU" sz="3600" b="1" dirty="0">
                <a:solidFill>
                  <a:srgbClr val="EA8E3F"/>
                </a:solidFill>
                <a:ea typeface="+mj-ea"/>
                <a:cs typeface="+mj-cs"/>
              </a:rPr>
              <a:t>P</a:t>
            </a:r>
            <a:r>
              <a:rPr lang="en-AU" sz="3600" b="1" dirty="0" smtClean="0">
                <a:solidFill>
                  <a:srgbClr val="EA8E3F"/>
                </a:solidFill>
                <a:ea typeface="+mj-ea"/>
                <a:cs typeface="+mj-cs"/>
              </a:rPr>
              <a:t>rogress towards an inclusive education for children and young people with disability in Australia </a:t>
            </a:r>
            <a:endParaRPr lang="en-A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Inclusion in education</a:t>
            </a:r>
            <a:br>
              <a:rPr lang="en-AU" dirty="0" smtClean="0"/>
            </a:br>
            <a:r>
              <a:rPr lang="en-AU" dirty="0" smtClean="0"/>
              <a:t>— Issues paper</a:t>
            </a:r>
            <a:endParaRPr lang="en-AU" dirty="0"/>
          </a:p>
        </p:txBody>
      </p:sp>
      <p:sp>
        <p:nvSpPr>
          <p:cNvPr id="6" name="Content Placeholder 5"/>
          <p:cNvSpPr>
            <a:spLocks noGrp="1"/>
          </p:cNvSpPr>
          <p:nvPr>
            <p:ph idx="1"/>
          </p:nvPr>
        </p:nvSpPr>
        <p:spPr>
          <a:xfrm>
            <a:off x="3568700" y="1600201"/>
            <a:ext cx="5118100" cy="4152899"/>
          </a:xfrm>
        </p:spPr>
        <p:txBody>
          <a:bodyPr>
            <a:normAutofit/>
          </a:bodyPr>
          <a:lstStyle/>
          <a:p>
            <a:pPr>
              <a:spcAft>
                <a:spcPts val="600"/>
              </a:spcAft>
            </a:pPr>
            <a:r>
              <a:rPr lang="en-AU" sz="3000" dirty="0" smtClean="0"/>
              <a:t>Draws on 170 research papers.</a:t>
            </a:r>
          </a:p>
          <a:p>
            <a:pPr>
              <a:spcAft>
                <a:spcPts val="600"/>
              </a:spcAft>
            </a:pPr>
            <a:r>
              <a:rPr lang="en-AU" sz="3000" dirty="0" smtClean="0"/>
              <a:t>Discusses the considerable body of evidence that demonstrates the benefits of inclusive education for all students.</a:t>
            </a:r>
          </a:p>
          <a:p>
            <a:pPr>
              <a:spcAft>
                <a:spcPts val="600"/>
              </a:spcAft>
            </a:pPr>
            <a:r>
              <a:rPr lang="en-AU" sz="3000" dirty="0" smtClean="0"/>
              <a:t>Rights based approach.</a:t>
            </a:r>
          </a:p>
        </p:txBody>
      </p:sp>
      <p:pic>
        <p:nvPicPr>
          <p:cNvPr id="7" name="Picture 6" descr="13614 CDA Issues Paper on Inclusion_Cover.png"/>
          <p:cNvPicPr>
            <a:picLocks noChangeAspect="1"/>
          </p:cNvPicPr>
          <p:nvPr/>
        </p:nvPicPr>
        <p:blipFill>
          <a:blip r:embed="rId2"/>
          <a:stretch>
            <a:fillRect/>
          </a:stretch>
        </p:blipFill>
        <p:spPr>
          <a:xfrm>
            <a:off x="546101" y="1744917"/>
            <a:ext cx="2835754" cy="4008183"/>
          </a:xfrm>
          <a:prstGeom prst="rect">
            <a:avLst/>
          </a:prstGeom>
        </p:spPr>
      </p:pic>
    </p:spTree>
    <p:extLst>
      <p:ext uri="{BB962C8B-B14F-4D97-AF65-F5344CB8AC3E}">
        <p14:creationId xmlns:p14="http://schemas.microsoft.com/office/powerpoint/2010/main" val="2482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Inclusion in education</a:t>
            </a:r>
            <a:br>
              <a:rPr lang="en-AU" dirty="0" smtClean="0"/>
            </a:br>
            <a:r>
              <a:rPr lang="en-AU" dirty="0" smtClean="0"/>
              <a:t>— Issues paper</a:t>
            </a:r>
            <a:endParaRPr lang="en-AU" dirty="0"/>
          </a:p>
        </p:txBody>
      </p:sp>
      <p:sp>
        <p:nvSpPr>
          <p:cNvPr id="6" name="Content Placeholder 5"/>
          <p:cNvSpPr>
            <a:spLocks noGrp="1"/>
          </p:cNvSpPr>
          <p:nvPr>
            <p:ph idx="1"/>
          </p:nvPr>
        </p:nvSpPr>
        <p:spPr>
          <a:xfrm>
            <a:off x="3568700" y="1600201"/>
            <a:ext cx="5118100" cy="4152899"/>
          </a:xfrm>
        </p:spPr>
        <p:txBody>
          <a:bodyPr>
            <a:normAutofit/>
          </a:bodyPr>
          <a:lstStyle/>
          <a:p>
            <a:pPr>
              <a:spcAft>
                <a:spcPts val="600"/>
              </a:spcAft>
            </a:pPr>
            <a:r>
              <a:rPr lang="en-AU" sz="3000" dirty="0" smtClean="0"/>
              <a:t>Available in hard copy from CYDA </a:t>
            </a:r>
          </a:p>
          <a:p>
            <a:pPr>
              <a:spcAft>
                <a:spcPts val="600"/>
              </a:spcAft>
            </a:pPr>
            <a:r>
              <a:rPr lang="en-AU" sz="3000" dirty="0" smtClean="0"/>
              <a:t>Electronic version available at CYDA website </a:t>
            </a:r>
            <a:r>
              <a:rPr lang="en-AU" sz="3000" dirty="0" smtClean="0">
                <a:hlinkClick r:id="rId2"/>
              </a:rPr>
              <a:t>http://www.cyda.org.au/cda-issue-papers</a:t>
            </a:r>
            <a:r>
              <a:rPr lang="en-AU" sz="3000" dirty="0" smtClean="0"/>
              <a:t> </a:t>
            </a:r>
          </a:p>
        </p:txBody>
      </p:sp>
      <p:pic>
        <p:nvPicPr>
          <p:cNvPr id="7" name="Picture 6" descr="13614 CDA Issues Paper on Inclusion_Cover.png"/>
          <p:cNvPicPr>
            <a:picLocks noChangeAspect="1"/>
          </p:cNvPicPr>
          <p:nvPr/>
        </p:nvPicPr>
        <p:blipFill>
          <a:blip r:embed="rId3"/>
          <a:stretch>
            <a:fillRect/>
          </a:stretch>
        </p:blipFill>
        <p:spPr>
          <a:xfrm>
            <a:off x="546101" y="1744917"/>
            <a:ext cx="2835754" cy="4008183"/>
          </a:xfrm>
          <a:prstGeom prst="rect">
            <a:avLst/>
          </a:prstGeom>
        </p:spPr>
      </p:pic>
    </p:spTree>
    <p:extLst>
      <p:ext uri="{BB962C8B-B14F-4D97-AF65-F5344CB8AC3E}">
        <p14:creationId xmlns:p14="http://schemas.microsoft.com/office/powerpoint/2010/main" val="17416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Inclusion in education</a:t>
            </a:r>
            <a:br>
              <a:rPr lang="en-AU" dirty="0" smtClean="0"/>
            </a:br>
            <a:r>
              <a:rPr lang="en-AU" dirty="0" smtClean="0"/>
              <a:t>— Issues paper</a:t>
            </a:r>
            <a:endParaRPr lang="en-AU" dirty="0"/>
          </a:p>
        </p:txBody>
      </p:sp>
      <p:sp>
        <p:nvSpPr>
          <p:cNvPr id="3" name="Content Placeholder 2"/>
          <p:cNvSpPr>
            <a:spLocks noGrp="1"/>
          </p:cNvSpPr>
          <p:nvPr>
            <p:ph idx="1"/>
          </p:nvPr>
        </p:nvSpPr>
        <p:spPr/>
        <p:txBody>
          <a:bodyPr/>
          <a:lstStyle/>
          <a:p>
            <a:pPr>
              <a:spcAft>
                <a:spcPts val="600"/>
              </a:spcAft>
            </a:pPr>
            <a:r>
              <a:rPr lang="en-AU" dirty="0" smtClean="0"/>
              <a:t>What is inclusive education?</a:t>
            </a:r>
          </a:p>
          <a:p>
            <a:pPr>
              <a:spcAft>
                <a:spcPts val="600"/>
              </a:spcAft>
            </a:pPr>
            <a:r>
              <a:rPr lang="en-AU" dirty="0" smtClean="0"/>
              <a:t>Outcomes of inclusive education</a:t>
            </a:r>
          </a:p>
          <a:p>
            <a:pPr>
              <a:spcAft>
                <a:spcPts val="600"/>
              </a:spcAft>
            </a:pPr>
            <a:r>
              <a:rPr lang="en-AU" dirty="0" smtClean="0"/>
              <a:t>Barriers to inclusive education</a:t>
            </a:r>
          </a:p>
          <a:p>
            <a:pPr>
              <a:spcAft>
                <a:spcPts val="600"/>
              </a:spcAft>
            </a:pPr>
            <a:r>
              <a:rPr lang="en-AU" dirty="0" smtClean="0"/>
              <a:t>Capacity building</a:t>
            </a:r>
          </a:p>
        </p:txBody>
      </p:sp>
    </p:spTree>
    <p:extLst>
      <p:ext uri="{BB962C8B-B14F-4D97-AF65-F5344CB8AC3E}">
        <p14:creationId xmlns:p14="http://schemas.microsoft.com/office/powerpoint/2010/main" val="18780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defTabSz="914400">
              <a:spcBef>
                <a:spcPct val="20000"/>
              </a:spcBef>
              <a:spcAft>
                <a:spcPts val="600"/>
              </a:spcAft>
              <a:buClr>
                <a:srgbClr val="EA8E3F"/>
              </a:buClr>
              <a:defRPr/>
            </a:pPr>
            <a:endParaRPr lang="en-AU" sz="2400" kern="0" dirty="0" smtClean="0">
              <a:solidFill>
                <a:prstClr val="black"/>
              </a:solidFill>
            </a:endParaRPr>
          </a:p>
        </p:txBody>
      </p:sp>
      <p:sp>
        <p:nvSpPr>
          <p:cNvPr id="2" name="Rectangle 1"/>
          <p:cNvSpPr/>
          <p:nvPr/>
        </p:nvSpPr>
        <p:spPr>
          <a:xfrm>
            <a:off x="-186611" y="1369567"/>
            <a:ext cx="7016620" cy="369332"/>
          </a:xfrm>
          <a:prstGeom prst="rect">
            <a:avLst/>
          </a:prstGeom>
        </p:spPr>
        <p:txBody>
          <a:bodyPr wrap="square">
            <a:spAutoFit/>
          </a:bodyPr>
          <a:lstStyle/>
          <a:p>
            <a:pPr defTabSz="914400">
              <a:defRPr/>
            </a:pPr>
            <a:endParaRPr lang="en-AU" kern="0" dirty="0" smtClean="0">
              <a:solidFill>
                <a:sysClr val="windowText" lastClr="000000"/>
              </a:solidFill>
            </a:endParaRPr>
          </a:p>
        </p:txBody>
      </p:sp>
      <p:sp>
        <p:nvSpPr>
          <p:cNvPr id="3" name="Rectangle 2"/>
          <p:cNvSpPr/>
          <p:nvPr/>
        </p:nvSpPr>
        <p:spPr>
          <a:xfrm>
            <a:off x="138213" y="1193522"/>
            <a:ext cx="7410252" cy="369332"/>
          </a:xfrm>
          <a:prstGeom prst="rect">
            <a:avLst/>
          </a:prstGeom>
        </p:spPr>
        <p:txBody>
          <a:bodyPr wrap="square">
            <a:spAutoFit/>
          </a:bodyPr>
          <a:lstStyle/>
          <a:p>
            <a:pPr algn="ctr" defTabSz="914400">
              <a:defRPr/>
            </a:pPr>
            <a:endParaRPr lang="en-AU" kern="0" dirty="0" smtClean="0">
              <a:solidFill>
                <a:sysClr val="windowText" lastClr="000000"/>
              </a:solidFill>
            </a:endParaRPr>
          </a:p>
        </p:txBody>
      </p:sp>
      <p:sp>
        <p:nvSpPr>
          <p:cNvPr id="9" name="Rectangle 8"/>
          <p:cNvSpPr/>
          <p:nvPr/>
        </p:nvSpPr>
        <p:spPr>
          <a:xfrm>
            <a:off x="494523" y="1905506"/>
            <a:ext cx="7544970" cy="1175706"/>
          </a:xfrm>
          <a:prstGeom prst="rect">
            <a:avLst/>
          </a:prstGeom>
        </p:spPr>
        <p:txBody>
          <a:bodyPr wrap="square">
            <a:spAutoFit/>
          </a:bodyPr>
          <a:lstStyle/>
          <a:p>
            <a:pPr algn="ctr" defTabSz="914400">
              <a:spcBef>
                <a:spcPct val="20000"/>
              </a:spcBef>
              <a:buClr>
                <a:srgbClr val="EA8E3F"/>
              </a:buClr>
              <a:defRPr/>
            </a:pPr>
            <a:endParaRPr lang="en-AU" sz="3200" kern="0" dirty="0" smtClean="0">
              <a:solidFill>
                <a:srgbClr val="000000"/>
              </a:solidFill>
            </a:endParaRPr>
          </a:p>
          <a:p>
            <a:pPr algn="ctr" defTabSz="914400">
              <a:spcBef>
                <a:spcPct val="20000"/>
              </a:spcBef>
              <a:buClr>
                <a:srgbClr val="EA8E3F"/>
              </a:buClr>
              <a:defRPr/>
            </a:pPr>
            <a:endParaRPr lang="en-AU" sz="3200" kern="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defTabSz="914400">
              <a:spcBef>
                <a:spcPct val="20000"/>
              </a:spcBef>
              <a:buClr>
                <a:srgbClr val="EA8E3F"/>
              </a:buClr>
              <a:defRPr/>
            </a:pPr>
            <a:endParaRPr lang="en-AU" sz="3000" kern="0" dirty="0" smtClean="0">
              <a:solidFill>
                <a:prstClr val="black"/>
              </a:solidFill>
            </a:endParaRPr>
          </a:p>
        </p:txBody>
      </p:sp>
      <p:sp>
        <p:nvSpPr>
          <p:cNvPr id="10" name="Rectangle 9"/>
          <p:cNvSpPr/>
          <p:nvPr/>
        </p:nvSpPr>
        <p:spPr>
          <a:xfrm>
            <a:off x="297091" y="378935"/>
            <a:ext cx="7543980" cy="1766637"/>
          </a:xfrm>
          <a:prstGeom prst="rect">
            <a:avLst/>
          </a:prstGeom>
        </p:spPr>
        <p:txBody>
          <a:bodyPr wrap="square">
            <a:spAutoFit/>
          </a:bodyPr>
          <a:lstStyle/>
          <a:p>
            <a:pPr defTabSz="914400">
              <a:spcBef>
                <a:spcPct val="20000"/>
              </a:spcBef>
              <a:buClr>
                <a:srgbClr val="EA8E3F"/>
              </a:buClr>
              <a:defRPr/>
            </a:pPr>
            <a:endParaRPr lang="en-AU" sz="3200" kern="0" dirty="0" smtClean="0">
              <a:solidFill>
                <a:prstClr val="black"/>
              </a:solidFill>
            </a:endParaRPr>
          </a:p>
          <a:p>
            <a:pPr defTabSz="914400">
              <a:spcBef>
                <a:spcPct val="20000"/>
              </a:spcBef>
              <a:buClr>
                <a:srgbClr val="EA8E3F"/>
              </a:buClr>
              <a:defRPr/>
            </a:pPr>
            <a:endParaRPr lang="en-AU" sz="3200" kern="0" dirty="0">
              <a:solidFill>
                <a:prstClr val="black"/>
              </a:solidFill>
            </a:endParaRPr>
          </a:p>
          <a:p>
            <a:pPr defTabSz="914400">
              <a:spcBef>
                <a:spcPct val="20000"/>
              </a:spcBef>
              <a:buClr>
                <a:srgbClr val="EA8E3F"/>
              </a:buClr>
              <a:defRPr/>
            </a:pPr>
            <a:endParaRPr lang="en-AU" sz="3200" kern="0" dirty="0" smtClean="0">
              <a:solidFill>
                <a:prstClr val="black"/>
              </a:solidFill>
            </a:endParaRPr>
          </a:p>
        </p:txBody>
      </p:sp>
      <p:sp>
        <p:nvSpPr>
          <p:cNvPr id="12" name="Rectangle 11"/>
          <p:cNvSpPr/>
          <p:nvPr/>
        </p:nvSpPr>
        <p:spPr>
          <a:xfrm>
            <a:off x="249030" y="585154"/>
            <a:ext cx="6708181" cy="1200329"/>
          </a:xfrm>
          <a:prstGeom prst="rect">
            <a:avLst/>
          </a:prstGeom>
        </p:spPr>
        <p:txBody>
          <a:bodyPr wrap="square">
            <a:spAutoFit/>
          </a:bodyPr>
          <a:lstStyle/>
          <a:p>
            <a:pPr defTabSz="914400">
              <a:defRPr/>
            </a:pPr>
            <a:r>
              <a:rPr lang="en-US" sz="3600" b="1" kern="0" dirty="0" smtClean="0">
                <a:solidFill>
                  <a:srgbClr val="EA8E3F"/>
                </a:solidFill>
              </a:rPr>
              <a:t>What do the statistics say? </a:t>
            </a:r>
          </a:p>
          <a:p>
            <a:pPr defTabSz="914400">
              <a:defRPr/>
            </a:pPr>
            <a:endParaRPr lang="en-US" sz="3600" b="1" kern="0" dirty="0">
              <a:solidFill>
                <a:srgbClr val="EA8E3F"/>
              </a:solidFill>
            </a:endParaRPr>
          </a:p>
        </p:txBody>
      </p:sp>
      <p:sp>
        <p:nvSpPr>
          <p:cNvPr id="13" name="Rectangle 12"/>
          <p:cNvSpPr/>
          <p:nvPr/>
        </p:nvSpPr>
        <p:spPr>
          <a:xfrm>
            <a:off x="249030" y="1608158"/>
            <a:ext cx="8419109" cy="3434786"/>
          </a:xfrm>
          <a:prstGeom prst="rect">
            <a:avLst/>
          </a:prstGeom>
        </p:spPr>
        <p:txBody>
          <a:bodyPr wrap="square">
            <a:spAutoFit/>
          </a:bodyPr>
          <a:lstStyle/>
          <a:p>
            <a:pPr marL="284400" indent="-284400" defTabSz="914400">
              <a:spcBef>
                <a:spcPct val="20000"/>
              </a:spcBef>
              <a:spcAft>
                <a:spcPts val="600"/>
              </a:spcAft>
              <a:buClr>
                <a:srgbClr val="EA8E3F"/>
              </a:buClr>
              <a:buFont typeface="Arial"/>
              <a:buChar char="•"/>
              <a:defRPr/>
            </a:pPr>
            <a:r>
              <a:rPr lang="en-AU" sz="2800" dirty="0"/>
              <a:t>7.7% of children and young people aged 0 to 24 in Australia have a disability</a:t>
            </a:r>
            <a:endParaRPr lang="en-AU" sz="2800" kern="0" dirty="0" smtClean="0">
              <a:solidFill>
                <a:prstClr val="black"/>
              </a:solidFill>
            </a:endParaRPr>
          </a:p>
          <a:p>
            <a:pPr marL="284400" indent="-284400" defTabSz="914400">
              <a:spcBef>
                <a:spcPct val="20000"/>
              </a:spcBef>
              <a:spcAft>
                <a:spcPts val="600"/>
              </a:spcAft>
              <a:buClr>
                <a:srgbClr val="EA8E3F"/>
              </a:buClr>
              <a:buFont typeface="Arial"/>
              <a:buChar char="•"/>
              <a:defRPr/>
            </a:pPr>
            <a:r>
              <a:rPr lang="en-AU" sz="2800" kern="0" dirty="0" smtClean="0">
                <a:solidFill>
                  <a:prstClr val="black"/>
                </a:solidFill>
              </a:rPr>
              <a:t>41</a:t>
            </a:r>
            <a:r>
              <a:rPr lang="en-AU" sz="2800" kern="0" dirty="0">
                <a:solidFill>
                  <a:prstClr val="black"/>
                </a:solidFill>
              </a:rPr>
              <a:t>% of people with disability have completed Year 12, compared to 62.8% of people without disability; </a:t>
            </a:r>
          </a:p>
          <a:p>
            <a:pPr marL="284400" indent="-284400" defTabSz="914400">
              <a:spcBef>
                <a:spcPct val="20000"/>
              </a:spcBef>
              <a:spcAft>
                <a:spcPts val="600"/>
              </a:spcAft>
              <a:buClr>
                <a:srgbClr val="EA8E3F"/>
              </a:buClr>
              <a:buFont typeface="Arial"/>
              <a:buChar char="•"/>
              <a:defRPr/>
            </a:pPr>
            <a:r>
              <a:rPr lang="en-AU" sz="2800" kern="0" dirty="0" smtClean="0">
                <a:solidFill>
                  <a:prstClr val="black"/>
                </a:solidFill>
              </a:rPr>
              <a:t>17</a:t>
            </a:r>
            <a:r>
              <a:rPr lang="en-AU" sz="2800" kern="0" dirty="0">
                <a:solidFill>
                  <a:prstClr val="black"/>
                </a:solidFill>
              </a:rPr>
              <a:t>% of people with disability have completed a Bachelor Degree or higher compared to 30.1% of people without disability; </a:t>
            </a:r>
          </a:p>
        </p:txBody>
      </p:sp>
    </p:spTree>
    <p:extLst>
      <p:ext uri="{BB962C8B-B14F-4D97-AF65-F5344CB8AC3E}">
        <p14:creationId xmlns:p14="http://schemas.microsoft.com/office/powerpoint/2010/main" val="158429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defTabSz="914400">
              <a:spcBef>
                <a:spcPct val="20000"/>
              </a:spcBef>
              <a:spcAft>
                <a:spcPts val="600"/>
              </a:spcAft>
              <a:buClr>
                <a:srgbClr val="EA8E3F"/>
              </a:buClr>
              <a:defRPr/>
            </a:pPr>
            <a:endParaRPr lang="en-AU" sz="2400" kern="0" dirty="0" smtClean="0">
              <a:solidFill>
                <a:prstClr val="black"/>
              </a:solidFill>
            </a:endParaRPr>
          </a:p>
        </p:txBody>
      </p:sp>
      <p:sp>
        <p:nvSpPr>
          <p:cNvPr id="2" name="Rectangle 1"/>
          <p:cNvSpPr/>
          <p:nvPr/>
        </p:nvSpPr>
        <p:spPr>
          <a:xfrm>
            <a:off x="-186611" y="1369567"/>
            <a:ext cx="7016620" cy="369332"/>
          </a:xfrm>
          <a:prstGeom prst="rect">
            <a:avLst/>
          </a:prstGeom>
        </p:spPr>
        <p:txBody>
          <a:bodyPr wrap="square">
            <a:spAutoFit/>
          </a:bodyPr>
          <a:lstStyle/>
          <a:p>
            <a:pPr defTabSz="914400">
              <a:defRPr/>
            </a:pPr>
            <a:endParaRPr lang="en-AU" kern="0" dirty="0" smtClean="0">
              <a:solidFill>
                <a:sysClr val="windowText" lastClr="000000"/>
              </a:solidFill>
            </a:endParaRPr>
          </a:p>
        </p:txBody>
      </p:sp>
      <p:sp>
        <p:nvSpPr>
          <p:cNvPr id="3" name="Rectangle 2"/>
          <p:cNvSpPr/>
          <p:nvPr/>
        </p:nvSpPr>
        <p:spPr>
          <a:xfrm>
            <a:off x="138213" y="1193522"/>
            <a:ext cx="7410252" cy="369332"/>
          </a:xfrm>
          <a:prstGeom prst="rect">
            <a:avLst/>
          </a:prstGeom>
        </p:spPr>
        <p:txBody>
          <a:bodyPr wrap="square">
            <a:spAutoFit/>
          </a:bodyPr>
          <a:lstStyle/>
          <a:p>
            <a:pPr algn="ctr" defTabSz="914400">
              <a:defRPr/>
            </a:pPr>
            <a:endParaRPr lang="en-AU" kern="0" dirty="0" smtClean="0">
              <a:solidFill>
                <a:sysClr val="windowText" lastClr="000000"/>
              </a:solidFill>
            </a:endParaRPr>
          </a:p>
        </p:txBody>
      </p:sp>
      <p:sp>
        <p:nvSpPr>
          <p:cNvPr id="9" name="Rectangle 8"/>
          <p:cNvSpPr/>
          <p:nvPr/>
        </p:nvSpPr>
        <p:spPr>
          <a:xfrm>
            <a:off x="494523" y="1905506"/>
            <a:ext cx="7544970" cy="1175706"/>
          </a:xfrm>
          <a:prstGeom prst="rect">
            <a:avLst/>
          </a:prstGeom>
        </p:spPr>
        <p:txBody>
          <a:bodyPr wrap="square">
            <a:spAutoFit/>
          </a:bodyPr>
          <a:lstStyle/>
          <a:p>
            <a:pPr algn="ctr" defTabSz="914400">
              <a:spcBef>
                <a:spcPct val="20000"/>
              </a:spcBef>
              <a:buClr>
                <a:srgbClr val="EA8E3F"/>
              </a:buClr>
              <a:defRPr/>
            </a:pPr>
            <a:endParaRPr lang="en-AU" sz="3200" kern="0" dirty="0" smtClean="0">
              <a:solidFill>
                <a:srgbClr val="000000"/>
              </a:solidFill>
            </a:endParaRPr>
          </a:p>
          <a:p>
            <a:pPr algn="ctr" defTabSz="914400">
              <a:spcBef>
                <a:spcPct val="20000"/>
              </a:spcBef>
              <a:buClr>
                <a:srgbClr val="EA8E3F"/>
              </a:buClr>
              <a:defRPr/>
            </a:pPr>
            <a:endParaRPr lang="en-AU" sz="3200" kern="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defTabSz="914400">
              <a:spcBef>
                <a:spcPct val="20000"/>
              </a:spcBef>
              <a:buClr>
                <a:srgbClr val="EA8E3F"/>
              </a:buClr>
              <a:defRPr/>
            </a:pPr>
            <a:endParaRPr lang="en-AU" sz="3000" kern="0" dirty="0" smtClean="0">
              <a:solidFill>
                <a:prstClr val="black"/>
              </a:solidFill>
            </a:endParaRPr>
          </a:p>
        </p:txBody>
      </p:sp>
      <p:sp>
        <p:nvSpPr>
          <p:cNvPr id="10" name="Rectangle 9"/>
          <p:cNvSpPr/>
          <p:nvPr/>
        </p:nvSpPr>
        <p:spPr>
          <a:xfrm>
            <a:off x="297091" y="378935"/>
            <a:ext cx="7543980" cy="1766637"/>
          </a:xfrm>
          <a:prstGeom prst="rect">
            <a:avLst/>
          </a:prstGeom>
        </p:spPr>
        <p:txBody>
          <a:bodyPr wrap="square">
            <a:spAutoFit/>
          </a:bodyPr>
          <a:lstStyle/>
          <a:p>
            <a:pPr defTabSz="914400">
              <a:spcBef>
                <a:spcPct val="20000"/>
              </a:spcBef>
              <a:buClr>
                <a:srgbClr val="EA8E3F"/>
              </a:buClr>
              <a:defRPr/>
            </a:pPr>
            <a:endParaRPr lang="en-AU" sz="3200" kern="0" dirty="0" smtClean="0">
              <a:solidFill>
                <a:prstClr val="black"/>
              </a:solidFill>
            </a:endParaRPr>
          </a:p>
          <a:p>
            <a:pPr defTabSz="914400">
              <a:spcBef>
                <a:spcPct val="20000"/>
              </a:spcBef>
              <a:buClr>
                <a:srgbClr val="EA8E3F"/>
              </a:buClr>
              <a:defRPr/>
            </a:pPr>
            <a:endParaRPr lang="en-AU" sz="3200" kern="0" dirty="0">
              <a:solidFill>
                <a:prstClr val="black"/>
              </a:solidFill>
            </a:endParaRPr>
          </a:p>
          <a:p>
            <a:pPr defTabSz="914400">
              <a:spcBef>
                <a:spcPct val="20000"/>
              </a:spcBef>
              <a:buClr>
                <a:srgbClr val="EA8E3F"/>
              </a:buClr>
              <a:defRPr/>
            </a:pPr>
            <a:endParaRPr lang="en-AU" sz="3200" kern="0" dirty="0" smtClean="0">
              <a:solidFill>
                <a:prstClr val="black"/>
              </a:solidFill>
            </a:endParaRPr>
          </a:p>
        </p:txBody>
      </p:sp>
      <p:sp>
        <p:nvSpPr>
          <p:cNvPr id="12" name="Rectangle 11"/>
          <p:cNvSpPr/>
          <p:nvPr/>
        </p:nvSpPr>
        <p:spPr>
          <a:xfrm>
            <a:off x="249030" y="585154"/>
            <a:ext cx="6708181" cy="1200329"/>
          </a:xfrm>
          <a:prstGeom prst="rect">
            <a:avLst/>
          </a:prstGeom>
        </p:spPr>
        <p:txBody>
          <a:bodyPr wrap="square">
            <a:spAutoFit/>
          </a:bodyPr>
          <a:lstStyle/>
          <a:p>
            <a:pPr defTabSz="914400">
              <a:defRPr/>
            </a:pPr>
            <a:r>
              <a:rPr lang="en-US" sz="3600" b="1" kern="0" dirty="0" smtClean="0">
                <a:solidFill>
                  <a:srgbClr val="EA8E3F"/>
                </a:solidFill>
              </a:rPr>
              <a:t>What do the statistics say? </a:t>
            </a:r>
          </a:p>
          <a:p>
            <a:pPr defTabSz="914400">
              <a:defRPr/>
            </a:pPr>
            <a:endParaRPr lang="en-US" sz="3600" b="1" kern="0" dirty="0">
              <a:solidFill>
                <a:srgbClr val="EA8E3F"/>
              </a:solidFill>
            </a:endParaRPr>
          </a:p>
        </p:txBody>
      </p:sp>
      <p:sp>
        <p:nvSpPr>
          <p:cNvPr id="13" name="Rectangle 12"/>
          <p:cNvSpPr/>
          <p:nvPr/>
        </p:nvSpPr>
        <p:spPr>
          <a:xfrm>
            <a:off x="249030" y="1608158"/>
            <a:ext cx="8419109" cy="3524042"/>
          </a:xfrm>
          <a:prstGeom prst="rect">
            <a:avLst/>
          </a:prstGeom>
        </p:spPr>
        <p:txBody>
          <a:bodyPr wrap="square">
            <a:spAutoFit/>
          </a:bodyPr>
          <a:lstStyle/>
          <a:p>
            <a:pPr marL="284400" indent="-284400" defTabSz="914400">
              <a:spcBef>
                <a:spcPct val="20000"/>
              </a:spcBef>
              <a:spcAft>
                <a:spcPts val="600"/>
              </a:spcAft>
              <a:buClr>
                <a:srgbClr val="EA8E3F"/>
              </a:buClr>
              <a:buFont typeface="Arial"/>
              <a:buChar char="•"/>
              <a:defRPr/>
            </a:pPr>
            <a:r>
              <a:rPr lang="en-AU" sz="2800" kern="0" dirty="0" smtClean="0">
                <a:solidFill>
                  <a:prstClr val="black"/>
                </a:solidFill>
              </a:rPr>
              <a:t>In 2015 15% of students with disability attended special school –Compared to 11% in 2003</a:t>
            </a:r>
          </a:p>
          <a:p>
            <a:pPr marL="284400" indent="-284400" defTabSz="914400">
              <a:spcBef>
                <a:spcPct val="20000"/>
              </a:spcBef>
              <a:spcAft>
                <a:spcPts val="600"/>
              </a:spcAft>
              <a:buClr>
                <a:srgbClr val="EA8E3F"/>
              </a:buClr>
              <a:buFont typeface="Arial"/>
              <a:buChar char="•"/>
              <a:defRPr/>
            </a:pPr>
            <a:r>
              <a:rPr lang="en-AU" sz="2800" kern="0" dirty="0" smtClean="0">
                <a:solidFill>
                  <a:prstClr val="black"/>
                </a:solidFill>
              </a:rPr>
              <a:t>In 2015 26% of students with disability with “severe or profound limitation” attended a special school (2003 22%) </a:t>
            </a:r>
            <a:endParaRPr lang="en-AU" sz="2800" kern="0" dirty="0">
              <a:solidFill>
                <a:prstClr val="black"/>
              </a:solidFill>
            </a:endParaRPr>
          </a:p>
          <a:p>
            <a:pPr defTabSz="914400">
              <a:spcBef>
                <a:spcPct val="20000"/>
              </a:spcBef>
              <a:spcAft>
                <a:spcPts val="600"/>
              </a:spcAft>
              <a:buClr>
                <a:srgbClr val="EA8E3F"/>
              </a:buClr>
              <a:defRPr/>
            </a:pPr>
            <a:r>
              <a:rPr lang="en-AU" sz="2800" kern="0" dirty="0" smtClean="0">
                <a:solidFill>
                  <a:prstClr val="black"/>
                </a:solidFill>
              </a:rPr>
              <a:t> </a:t>
            </a:r>
            <a:endParaRPr lang="en-AU" sz="2800" kern="0" dirty="0">
              <a:solidFill>
                <a:prstClr val="black"/>
              </a:solidFill>
            </a:endParaRPr>
          </a:p>
          <a:p>
            <a:pPr defTabSz="914400">
              <a:spcBef>
                <a:spcPct val="20000"/>
              </a:spcBef>
              <a:spcAft>
                <a:spcPts val="600"/>
              </a:spcAft>
              <a:buClr>
                <a:srgbClr val="EA8E3F"/>
              </a:buClr>
              <a:defRPr/>
            </a:pPr>
            <a:endParaRPr lang="en-US" sz="2400" kern="0" dirty="0" smtClean="0">
              <a:solidFill>
                <a:prstClr val="black"/>
              </a:solidFill>
            </a:endParaRPr>
          </a:p>
        </p:txBody>
      </p:sp>
    </p:spTree>
    <p:extLst>
      <p:ext uri="{BB962C8B-B14F-4D97-AF65-F5344CB8AC3E}">
        <p14:creationId xmlns:p14="http://schemas.microsoft.com/office/powerpoint/2010/main" val="1126031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defTabSz="914400">
              <a:spcBef>
                <a:spcPct val="20000"/>
              </a:spcBef>
              <a:spcAft>
                <a:spcPts val="600"/>
              </a:spcAft>
              <a:buClr>
                <a:srgbClr val="EA8E3F"/>
              </a:buClr>
              <a:defRPr/>
            </a:pPr>
            <a:endParaRPr lang="en-AU" sz="2400" kern="0" dirty="0" smtClean="0">
              <a:solidFill>
                <a:prstClr val="black"/>
              </a:solidFill>
            </a:endParaRPr>
          </a:p>
        </p:txBody>
      </p:sp>
      <p:sp>
        <p:nvSpPr>
          <p:cNvPr id="2" name="Rectangle 1"/>
          <p:cNvSpPr/>
          <p:nvPr/>
        </p:nvSpPr>
        <p:spPr>
          <a:xfrm>
            <a:off x="-186611" y="1369567"/>
            <a:ext cx="7016620" cy="369332"/>
          </a:xfrm>
          <a:prstGeom prst="rect">
            <a:avLst/>
          </a:prstGeom>
        </p:spPr>
        <p:txBody>
          <a:bodyPr wrap="square">
            <a:spAutoFit/>
          </a:bodyPr>
          <a:lstStyle/>
          <a:p>
            <a:pPr defTabSz="914400">
              <a:defRPr/>
            </a:pPr>
            <a:endParaRPr lang="en-AU" kern="0" dirty="0" smtClean="0">
              <a:solidFill>
                <a:sysClr val="windowText" lastClr="000000"/>
              </a:solidFill>
            </a:endParaRPr>
          </a:p>
        </p:txBody>
      </p:sp>
      <p:sp>
        <p:nvSpPr>
          <p:cNvPr id="3" name="Rectangle 2"/>
          <p:cNvSpPr/>
          <p:nvPr/>
        </p:nvSpPr>
        <p:spPr>
          <a:xfrm>
            <a:off x="138213" y="1193522"/>
            <a:ext cx="7410252" cy="369332"/>
          </a:xfrm>
          <a:prstGeom prst="rect">
            <a:avLst/>
          </a:prstGeom>
        </p:spPr>
        <p:txBody>
          <a:bodyPr wrap="square">
            <a:spAutoFit/>
          </a:bodyPr>
          <a:lstStyle/>
          <a:p>
            <a:pPr algn="ctr" defTabSz="914400">
              <a:defRPr/>
            </a:pPr>
            <a:endParaRPr lang="en-AU" kern="0" dirty="0" smtClean="0">
              <a:solidFill>
                <a:sysClr val="windowText" lastClr="000000"/>
              </a:solidFill>
            </a:endParaRPr>
          </a:p>
        </p:txBody>
      </p:sp>
      <p:sp>
        <p:nvSpPr>
          <p:cNvPr id="9" name="Rectangle 8"/>
          <p:cNvSpPr/>
          <p:nvPr/>
        </p:nvSpPr>
        <p:spPr>
          <a:xfrm>
            <a:off x="494523" y="1905506"/>
            <a:ext cx="7544970" cy="1175706"/>
          </a:xfrm>
          <a:prstGeom prst="rect">
            <a:avLst/>
          </a:prstGeom>
        </p:spPr>
        <p:txBody>
          <a:bodyPr wrap="square">
            <a:spAutoFit/>
          </a:bodyPr>
          <a:lstStyle/>
          <a:p>
            <a:pPr algn="ctr" defTabSz="914400">
              <a:spcBef>
                <a:spcPct val="20000"/>
              </a:spcBef>
              <a:buClr>
                <a:srgbClr val="EA8E3F"/>
              </a:buClr>
              <a:defRPr/>
            </a:pPr>
            <a:endParaRPr lang="en-AU" sz="3200" kern="0" dirty="0" smtClean="0">
              <a:solidFill>
                <a:srgbClr val="000000"/>
              </a:solidFill>
            </a:endParaRPr>
          </a:p>
          <a:p>
            <a:pPr algn="ctr" defTabSz="914400">
              <a:spcBef>
                <a:spcPct val="20000"/>
              </a:spcBef>
              <a:buClr>
                <a:srgbClr val="EA8E3F"/>
              </a:buClr>
              <a:defRPr/>
            </a:pPr>
            <a:endParaRPr lang="en-AU" sz="3200" kern="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defTabSz="914400">
              <a:spcBef>
                <a:spcPct val="20000"/>
              </a:spcBef>
              <a:buClr>
                <a:srgbClr val="EA8E3F"/>
              </a:buClr>
              <a:defRPr/>
            </a:pPr>
            <a:endParaRPr lang="en-AU" sz="3000" kern="0" dirty="0" smtClean="0">
              <a:solidFill>
                <a:prstClr val="black"/>
              </a:solidFill>
            </a:endParaRPr>
          </a:p>
        </p:txBody>
      </p:sp>
      <p:sp>
        <p:nvSpPr>
          <p:cNvPr id="10" name="Rectangle 9"/>
          <p:cNvSpPr/>
          <p:nvPr/>
        </p:nvSpPr>
        <p:spPr>
          <a:xfrm>
            <a:off x="297091" y="378935"/>
            <a:ext cx="7543980" cy="1766637"/>
          </a:xfrm>
          <a:prstGeom prst="rect">
            <a:avLst/>
          </a:prstGeom>
        </p:spPr>
        <p:txBody>
          <a:bodyPr wrap="square">
            <a:spAutoFit/>
          </a:bodyPr>
          <a:lstStyle/>
          <a:p>
            <a:pPr defTabSz="914400">
              <a:spcBef>
                <a:spcPct val="20000"/>
              </a:spcBef>
              <a:buClr>
                <a:srgbClr val="EA8E3F"/>
              </a:buClr>
              <a:defRPr/>
            </a:pPr>
            <a:endParaRPr lang="en-AU" sz="3200" kern="0" dirty="0" smtClean="0">
              <a:solidFill>
                <a:prstClr val="black"/>
              </a:solidFill>
            </a:endParaRPr>
          </a:p>
          <a:p>
            <a:pPr defTabSz="914400">
              <a:spcBef>
                <a:spcPct val="20000"/>
              </a:spcBef>
              <a:buClr>
                <a:srgbClr val="EA8E3F"/>
              </a:buClr>
              <a:defRPr/>
            </a:pPr>
            <a:endParaRPr lang="en-AU" sz="3200" kern="0" dirty="0">
              <a:solidFill>
                <a:prstClr val="black"/>
              </a:solidFill>
            </a:endParaRPr>
          </a:p>
          <a:p>
            <a:pPr defTabSz="914400">
              <a:spcBef>
                <a:spcPct val="20000"/>
              </a:spcBef>
              <a:buClr>
                <a:srgbClr val="EA8E3F"/>
              </a:buClr>
              <a:defRPr/>
            </a:pPr>
            <a:endParaRPr lang="en-AU" sz="3200" kern="0" dirty="0" smtClean="0">
              <a:solidFill>
                <a:prstClr val="black"/>
              </a:solidFill>
            </a:endParaRPr>
          </a:p>
        </p:txBody>
      </p:sp>
      <p:sp>
        <p:nvSpPr>
          <p:cNvPr id="12" name="Rectangle 11"/>
          <p:cNvSpPr/>
          <p:nvPr/>
        </p:nvSpPr>
        <p:spPr>
          <a:xfrm>
            <a:off x="249030" y="585154"/>
            <a:ext cx="6708181" cy="1200329"/>
          </a:xfrm>
          <a:prstGeom prst="rect">
            <a:avLst/>
          </a:prstGeom>
        </p:spPr>
        <p:txBody>
          <a:bodyPr wrap="square">
            <a:spAutoFit/>
          </a:bodyPr>
          <a:lstStyle/>
          <a:p>
            <a:pPr defTabSz="914400">
              <a:defRPr/>
            </a:pPr>
            <a:r>
              <a:rPr lang="en-US" sz="3600" b="1" kern="0" dirty="0" smtClean="0">
                <a:solidFill>
                  <a:srgbClr val="EA8E3F"/>
                </a:solidFill>
              </a:rPr>
              <a:t>What do the statistics say? </a:t>
            </a:r>
          </a:p>
          <a:p>
            <a:pPr defTabSz="914400">
              <a:defRPr/>
            </a:pPr>
            <a:endParaRPr lang="en-US" sz="3600" b="1" kern="0" dirty="0">
              <a:solidFill>
                <a:srgbClr val="EA8E3F"/>
              </a:solidFill>
            </a:endParaRPr>
          </a:p>
        </p:txBody>
      </p:sp>
      <p:sp>
        <p:nvSpPr>
          <p:cNvPr id="13" name="Rectangle 12"/>
          <p:cNvSpPr/>
          <p:nvPr/>
        </p:nvSpPr>
        <p:spPr>
          <a:xfrm>
            <a:off x="249030" y="1608158"/>
            <a:ext cx="8419109" cy="2840778"/>
          </a:xfrm>
          <a:prstGeom prst="rect">
            <a:avLst/>
          </a:prstGeom>
        </p:spPr>
        <p:txBody>
          <a:bodyPr wrap="square">
            <a:spAutoFit/>
          </a:bodyPr>
          <a:lstStyle/>
          <a:p>
            <a:pPr marL="284400" indent="-284400" defTabSz="914400">
              <a:spcBef>
                <a:spcPct val="20000"/>
              </a:spcBef>
              <a:spcAft>
                <a:spcPts val="600"/>
              </a:spcAft>
              <a:buClr>
                <a:srgbClr val="EA8E3F"/>
              </a:buClr>
              <a:buFont typeface="Arial"/>
              <a:buChar char="•"/>
              <a:defRPr/>
            </a:pPr>
            <a:endParaRPr lang="en-AU" sz="2800" kern="0" dirty="0" smtClean="0">
              <a:solidFill>
                <a:prstClr val="black"/>
              </a:solidFill>
            </a:endParaRPr>
          </a:p>
          <a:p>
            <a:pPr marL="284400" indent="-284400" defTabSz="914400">
              <a:spcBef>
                <a:spcPct val="20000"/>
              </a:spcBef>
              <a:spcAft>
                <a:spcPts val="600"/>
              </a:spcAft>
              <a:buClr>
                <a:srgbClr val="EA8E3F"/>
              </a:buClr>
              <a:buFont typeface="Arial"/>
              <a:buChar char="•"/>
              <a:defRPr/>
            </a:pPr>
            <a:r>
              <a:rPr lang="en-AU" sz="2800" kern="0" dirty="0" smtClean="0">
                <a:solidFill>
                  <a:prstClr val="black"/>
                </a:solidFill>
              </a:rPr>
              <a:t>Bullying is a common experience – No specific stats on </a:t>
            </a:r>
            <a:r>
              <a:rPr lang="en-AU" sz="2800" kern="0" dirty="0" err="1" smtClean="0">
                <a:solidFill>
                  <a:prstClr val="black"/>
                </a:solidFill>
              </a:rPr>
              <a:t>SwD</a:t>
            </a:r>
            <a:r>
              <a:rPr lang="en-AU" sz="2800" kern="0" dirty="0" smtClean="0">
                <a:solidFill>
                  <a:prstClr val="black"/>
                </a:solidFill>
              </a:rPr>
              <a:t> - Held Back report – students with disability were 3 times more likely to be bullied than the general population and 2/3 experienced bullying or harassment</a:t>
            </a:r>
            <a:endParaRPr lang="en-US" sz="2800" kern="0" dirty="0" smtClean="0">
              <a:solidFill>
                <a:prstClr val="black"/>
              </a:solidFill>
            </a:endParaRPr>
          </a:p>
        </p:txBody>
      </p:sp>
    </p:spTree>
    <p:extLst>
      <p:ext uri="{BB962C8B-B14F-4D97-AF65-F5344CB8AC3E}">
        <p14:creationId xmlns:p14="http://schemas.microsoft.com/office/powerpoint/2010/main" val="251236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CYDA National Education Survey - 2017</a:t>
            </a:r>
            <a:endParaRPr lang="en-AU" dirty="0"/>
          </a:p>
        </p:txBody>
      </p:sp>
      <p:sp>
        <p:nvSpPr>
          <p:cNvPr id="3" name="Content Placeholder 2"/>
          <p:cNvSpPr>
            <a:spLocks noGrp="1"/>
          </p:cNvSpPr>
          <p:nvPr>
            <p:ph idx="1"/>
          </p:nvPr>
        </p:nvSpPr>
        <p:spPr/>
        <p:txBody>
          <a:bodyPr/>
          <a:lstStyle/>
          <a:p>
            <a:r>
              <a:rPr lang="en-AU" dirty="0" smtClean="0"/>
              <a:t>Limited data/stats on education experience of SwD so CYDA commenced annual survey. First survey being completed in 2015</a:t>
            </a:r>
          </a:p>
          <a:p>
            <a:r>
              <a:rPr lang="en-AU" dirty="0" smtClean="0"/>
              <a:t>Results no surprise to students and families but have played a strong role in raising broader community and political awareness</a:t>
            </a:r>
          </a:p>
          <a:p>
            <a:endParaRPr lang="en-AU" dirty="0" smtClean="0"/>
          </a:p>
          <a:p>
            <a:endParaRPr lang="en-AU" dirty="0"/>
          </a:p>
        </p:txBody>
      </p:sp>
    </p:spTree>
    <p:extLst>
      <p:ext uri="{BB962C8B-B14F-4D97-AF65-F5344CB8AC3E}">
        <p14:creationId xmlns:p14="http://schemas.microsoft.com/office/powerpoint/2010/main" val="3950851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CYDA 2017 National School Education Survey</a:t>
            </a:r>
            <a:endParaRPr lang="en-AU" dirty="0"/>
          </a:p>
        </p:txBody>
      </p:sp>
      <p:sp>
        <p:nvSpPr>
          <p:cNvPr id="3" name="Content Placeholder 2"/>
          <p:cNvSpPr>
            <a:spLocks noGrp="1"/>
          </p:cNvSpPr>
          <p:nvPr>
            <p:ph idx="1"/>
          </p:nvPr>
        </p:nvSpPr>
        <p:spPr/>
        <p:txBody>
          <a:bodyPr/>
          <a:lstStyle/>
          <a:p>
            <a:r>
              <a:rPr lang="en-AU" dirty="0" smtClean="0"/>
              <a:t>766 participants (students and families)</a:t>
            </a:r>
          </a:p>
          <a:p>
            <a:r>
              <a:rPr lang="en-AU" dirty="0" smtClean="0"/>
              <a:t>68% of respondents thought the support received by the student was inadequate</a:t>
            </a:r>
          </a:p>
          <a:p>
            <a:r>
              <a:rPr lang="en-AU" dirty="0" smtClean="0"/>
              <a:t>47% reported that families had paid personally for specific supports or equipment to enable access &amp; participation</a:t>
            </a:r>
          </a:p>
          <a:p>
            <a:r>
              <a:rPr lang="en-AU" dirty="0" smtClean="0"/>
              <a:t>73% of SwD reportedly had an IEP</a:t>
            </a:r>
          </a:p>
          <a:p>
            <a:endParaRPr lang="en-AU" dirty="0"/>
          </a:p>
        </p:txBody>
      </p:sp>
    </p:spTree>
    <p:extLst>
      <p:ext uri="{BB962C8B-B14F-4D97-AF65-F5344CB8AC3E}">
        <p14:creationId xmlns:p14="http://schemas.microsoft.com/office/powerpoint/2010/main" val="106334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CYDA 2017 National School Education Survey</a:t>
            </a:r>
            <a:endParaRPr lang="en-AU" dirty="0"/>
          </a:p>
        </p:txBody>
      </p:sp>
      <p:sp>
        <p:nvSpPr>
          <p:cNvPr id="3" name="Content Placeholder 2"/>
          <p:cNvSpPr>
            <a:spLocks noGrp="1"/>
          </p:cNvSpPr>
          <p:nvPr>
            <p:ph idx="1"/>
          </p:nvPr>
        </p:nvSpPr>
        <p:spPr/>
        <p:txBody>
          <a:bodyPr/>
          <a:lstStyle/>
          <a:p>
            <a:r>
              <a:rPr lang="en-AU" dirty="0" smtClean="0"/>
              <a:t>38% of SwD were excluded from events or activities at school in the last year</a:t>
            </a:r>
          </a:p>
          <a:p>
            <a:r>
              <a:rPr lang="en-AU" dirty="0" smtClean="0"/>
              <a:t>56% of SwD had experienced bullying in the last year</a:t>
            </a:r>
            <a:endParaRPr lang="en-AU" dirty="0"/>
          </a:p>
        </p:txBody>
      </p:sp>
    </p:spTree>
    <p:extLst>
      <p:ext uri="{BB962C8B-B14F-4D97-AF65-F5344CB8AC3E}">
        <p14:creationId xmlns:p14="http://schemas.microsoft.com/office/powerpoint/2010/main" val="90080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CYDA 2017 National School Education Survey</a:t>
            </a:r>
            <a:endParaRPr lang="en-AU" dirty="0"/>
          </a:p>
        </p:txBody>
      </p:sp>
      <p:sp>
        <p:nvSpPr>
          <p:cNvPr id="3" name="Content Placeholder 2"/>
          <p:cNvSpPr>
            <a:spLocks noGrp="1"/>
          </p:cNvSpPr>
          <p:nvPr>
            <p:ph idx="1"/>
          </p:nvPr>
        </p:nvSpPr>
        <p:spPr/>
        <p:txBody>
          <a:bodyPr/>
          <a:lstStyle/>
          <a:p>
            <a:r>
              <a:rPr lang="en-AU" dirty="0" smtClean="0"/>
              <a:t>19% of </a:t>
            </a:r>
            <a:r>
              <a:rPr lang="en-AU" dirty="0" err="1" smtClean="0"/>
              <a:t>SwD</a:t>
            </a:r>
            <a:r>
              <a:rPr lang="en-AU" dirty="0" smtClean="0"/>
              <a:t> had experienced restraint at school in the last year</a:t>
            </a:r>
          </a:p>
          <a:p>
            <a:r>
              <a:rPr lang="en-AU" dirty="0" smtClean="0"/>
              <a:t>21% of </a:t>
            </a:r>
            <a:r>
              <a:rPr lang="en-AU" dirty="0" err="1" smtClean="0"/>
              <a:t>SwD</a:t>
            </a:r>
            <a:r>
              <a:rPr lang="en-AU" dirty="0" smtClean="0"/>
              <a:t> experienced seclusion at school in the last year</a:t>
            </a:r>
          </a:p>
          <a:p>
            <a:r>
              <a:rPr lang="en-AU" dirty="0" smtClean="0"/>
              <a:t>17% of </a:t>
            </a:r>
            <a:r>
              <a:rPr lang="en-AU" dirty="0" err="1" smtClean="0"/>
              <a:t>SwD</a:t>
            </a:r>
            <a:r>
              <a:rPr lang="en-AU" dirty="0" smtClean="0"/>
              <a:t> had been suspended in the last year</a:t>
            </a:r>
          </a:p>
        </p:txBody>
      </p:sp>
    </p:spTree>
    <p:extLst>
      <p:ext uri="{BB962C8B-B14F-4D97-AF65-F5344CB8AC3E}">
        <p14:creationId xmlns:p14="http://schemas.microsoft.com/office/powerpoint/2010/main" val="1649552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289824" y="1371"/>
            <a:ext cx="9144000" cy="6856629"/>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3" name="Rectangle 2"/>
          <p:cNvSpPr/>
          <p:nvPr/>
        </p:nvSpPr>
        <p:spPr>
          <a:xfrm>
            <a:off x="435110" y="712177"/>
            <a:ext cx="7054887"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Overview</a:t>
            </a:r>
            <a:endParaRPr kumimoji="0" lang="en-AU" sz="36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435110" y="1635591"/>
            <a:ext cx="7255859" cy="3062377"/>
          </a:xfrm>
          <a:prstGeom prst="rect">
            <a:avLst/>
          </a:prstGeom>
        </p:spPr>
        <p:txBody>
          <a:bodyPr wrap="square">
            <a:spAutoFit/>
          </a:bodyPr>
          <a:lstStyle/>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AU" sz="2400" kern="0" dirty="0" smtClean="0">
                <a:solidFill>
                  <a:prstClr val="black"/>
                </a:solidFill>
              </a:rPr>
              <a:t>CYDA</a:t>
            </a: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AU" sz="2400" kern="0" dirty="0" smtClean="0">
                <a:solidFill>
                  <a:prstClr val="black"/>
                </a:solidFill>
              </a:rPr>
              <a:t>Current experience </a:t>
            </a:r>
          </a:p>
          <a:p>
            <a:pPr marL="0" lvl="2" indent="-284400" defTabSz="914400">
              <a:spcBef>
                <a:spcPct val="20000"/>
              </a:spcBef>
              <a:spcAft>
                <a:spcPts val="600"/>
              </a:spcAft>
              <a:buClr>
                <a:srgbClr val="EA8E3F"/>
              </a:buClr>
              <a:buFont typeface="Arial"/>
              <a:buChar char="•"/>
              <a:defRPr/>
            </a:pPr>
            <a:r>
              <a:rPr lang="en-AU" sz="2400" kern="0" dirty="0" smtClean="0">
                <a:solidFill>
                  <a:prstClr val="black"/>
                </a:solidFill>
              </a:rPr>
              <a:t>Policy Framework/Major initiatives</a:t>
            </a:r>
          </a:p>
          <a:p>
            <a:pPr marL="0" lvl="2" indent="-284400" defTabSz="914400">
              <a:spcBef>
                <a:spcPct val="20000"/>
              </a:spcBef>
              <a:spcAft>
                <a:spcPts val="600"/>
              </a:spcAft>
              <a:buClr>
                <a:srgbClr val="EA8E3F"/>
              </a:buClr>
              <a:buFont typeface="Arial"/>
              <a:buChar char="•"/>
              <a:defRPr/>
            </a:pPr>
            <a:r>
              <a:rPr lang="en-AU" sz="2400" kern="0" dirty="0" smtClean="0">
                <a:solidFill>
                  <a:prstClr val="black"/>
                </a:solidFill>
              </a:rPr>
              <a:t>Other activity</a:t>
            </a:r>
          </a:p>
          <a:p>
            <a:pPr marL="0" lvl="2" indent="-284400" defTabSz="914400">
              <a:spcBef>
                <a:spcPct val="20000"/>
              </a:spcBef>
              <a:spcAft>
                <a:spcPts val="600"/>
              </a:spcAft>
              <a:buClr>
                <a:srgbClr val="EA8E3F"/>
              </a:buClr>
              <a:buFont typeface="Arial"/>
              <a:buChar char="•"/>
              <a:defRPr/>
            </a:pPr>
            <a:r>
              <a:rPr lang="en-AU" sz="2400" kern="0" dirty="0" smtClean="0">
                <a:solidFill>
                  <a:prstClr val="black"/>
                </a:solidFill>
              </a:rPr>
              <a:t>Where to from here?</a:t>
            </a:r>
          </a:p>
          <a:p>
            <a:pPr marL="0" lvl="5" indent="-284400" defTabSz="914400">
              <a:spcBef>
                <a:spcPct val="20000"/>
              </a:spcBef>
              <a:spcAft>
                <a:spcPts val="600"/>
              </a:spcAft>
              <a:buClr>
                <a:srgbClr val="EA8E3F"/>
              </a:buClr>
              <a:buFont typeface="Arial"/>
              <a:buChar char="•"/>
              <a:defRPr/>
            </a:pPr>
            <a:endParaRPr lang="en-AU" sz="2400" kern="0" dirty="0">
              <a:solidFill>
                <a:prstClr val="black"/>
              </a:solidFill>
            </a:endParaRPr>
          </a:p>
        </p:txBody>
      </p:sp>
    </p:spTree>
    <p:extLst>
      <p:ext uri="{BB962C8B-B14F-4D97-AF65-F5344CB8AC3E}">
        <p14:creationId xmlns:p14="http://schemas.microsoft.com/office/powerpoint/2010/main" val="2917340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Ongoing direct experience</a:t>
            </a:r>
            <a:br>
              <a:rPr lang="en-AU" dirty="0" smtClean="0"/>
            </a:br>
            <a:r>
              <a:rPr lang="en-AU" dirty="0" smtClean="0"/>
              <a:t>- examples</a:t>
            </a:r>
            <a:endParaRPr lang="en-AU" dirty="0"/>
          </a:p>
        </p:txBody>
      </p:sp>
      <p:sp>
        <p:nvSpPr>
          <p:cNvPr id="3" name="Content Placeholder 2"/>
          <p:cNvSpPr>
            <a:spLocks noGrp="1"/>
          </p:cNvSpPr>
          <p:nvPr>
            <p:ph idx="1"/>
          </p:nvPr>
        </p:nvSpPr>
        <p:spPr>
          <a:xfrm>
            <a:off x="457200" y="1532965"/>
            <a:ext cx="8229600" cy="4756999"/>
          </a:xfrm>
        </p:spPr>
        <p:txBody>
          <a:bodyPr>
            <a:normAutofit/>
          </a:bodyPr>
          <a:lstStyle/>
          <a:p>
            <a:pPr>
              <a:spcAft>
                <a:spcPts val="200"/>
              </a:spcAft>
            </a:pPr>
            <a:r>
              <a:rPr lang="en-AU" sz="2300" dirty="0" smtClean="0"/>
              <a:t>My son is currently doing open access at home due to bullying and being pushed to the ground at school by a year 12 student. This caused a disc prolapse</a:t>
            </a:r>
          </a:p>
          <a:p>
            <a:pPr>
              <a:spcAft>
                <a:spcPts val="200"/>
              </a:spcAft>
            </a:pPr>
            <a:r>
              <a:rPr lang="en-AU" sz="2300" dirty="0" smtClean="0"/>
              <a:t>My child is allowed to attend 9.00am to 12.15pm, 4 days per week. She often gets sent home prior to 11.00am (at least twice a week)</a:t>
            </a:r>
          </a:p>
          <a:p>
            <a:pPr>
              <a:spcAft>
                <a:spcPts val="200"/>
              </a:spcAft>
            </a:pPr>
            <a:r>
              <a:rPr lang="en-AU" sz="2300" dirty="0" smtClean="0"/>
              <a:t>The Principal phoned to say that the classes were settled and they did not want to unsettle them with an ADHD child and so no offer of enrolment would be forthcoming</a:t>
            </a:r>
          </a:p>
          <a:p>
            <a:pPr>
              <a:spcAft>
                <a:spcPts val="200"/>
              </a:spcAft>
            </a:pPr>
            <a:endParaRPr lang="en-AU" dirty="0"/>
          </a:p>
        </p:txBody>
      </p:sp>
    </p:spTree>
    <p:extLst>
      <p:ext uri="{BB962C8B-B14F-4D97-AF65-F5344CB8AC3E}">
        <p14:creationId xmlns:p14="http://schemas.microsoft.com/office/powerpoint/2010/main" val="30881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Ongoing direct experience</a:t>
            </a:r>
            <a:br>
              <a:rPr lang="en-AU" dirty="0" smtClean="0"/>
            </a:br>
            <a:r>
              <a:rPr lang="en-AU" dirty="0" smtClean="0"/>
              <a:t>- examples</a:t>
            </a:r>
            <a:endParaRPr lang="en-AU" dirty="0"/>
          </a:p>
        </p:txBody>
      </p:sp>
      <p:sp>
        <p:nvSpPr>
          <p:cNvPr id="3" name="Content Placeholder 2"/>
          <p:cNvSpPr>
            <a:spLocks noGrp="1"/>
          </p:cNvSpPr>
          <p:nvPr>
            <p:ph idx="1"/>
          </p:nvPr>
        </p:nvSpPr>
        <p:spPr>
          <a:xfrm>
            <a:off x="457200" y="1532965"/>
            <a:ext cx="8229600" cy="4756999"/>
          </a:xfrm>
        </p:spPr>
        <p:txBody>
          <a:bodyPr>
            <a:normAutofit/>
          </a:bodyPr>
          <a:lstStyle/>
          <a:p>
            <a:pPr>
              <a:spcAft>
                <a:spcPts val="200"/>
              </a:spcAft>
            </a:pPr>
            <a:r>
              <a:rPr lang="en-AU" sz="2300" dirty="0" smtClean="0"/>
              <a:t>I never get told about trips such as their annual Anzac Day tour, or next year a trip to Canberra. I just see the photos of these trips with happy, smiling kids enjoying themselves…and know my son was never considered part of the group</a:t>
            </a:r>
          </a:p>
          <a:p>
            <a:pPr>
              <a:spcAft>
                <a:spcPts val="200"/>
              </a:spcAft>
            </a:pPr>
            <a:r>
              <a:rPr lang="en-AU" sz="2300" dirty="0" smtClean="0"/>
              <a:t>Segregated into a spot on the carpet which was a black square with her name written on it in chalk</a:t>
            </a:r>
          </a:p>
          <a:p>
            <a:pPr>
              <a:spcAft>
                <a:spcPts val="200"/>
              </a:spcAft>
            </a:pPr>
            <a:r>
              <a:rPr lang="en-AU" sz="2300" dirty="0" smtClean="0"/>
              <a:t>Excluded from interschool sport because of “behaviours”. She came first in age group for running but they sent the child who came second instead</a:t>
            </a:r>
          </a:p>
          <a:p>
            <a:pPr>
              <a:spcAft>
                <a:spcPts val="200"/>
              </a:spcAft>
            </a:pPr>
            <a:r>
              <a:rPr lang="en-AU" sz="2300" dirty="0" smtClean="0"/>
              <a:t>Cyberbullying including suggestions to commit suicide</a:t>
            </a:r>
          </a:p>
          <a:p>
            <a:pPr marL="0" indent="0">
              <a:spcAft>
                <a:spcPts val="200"/>
              </a:spcAft>
              <a:buNone/>
            </a:pPr>
            <a:endParaRPr lang="en-AU" dirty="0"/>
          </a:p>
        </p:txBody>
      </p:sp>
    </p:spTree>
    <p:extLst>
      <p:ext uri="{BB962C8B-B14F-4D97-AF65-F5344CB8AC3E}">
        <p14:creationId xmlns:p14="http://schemas.microsoft.com/office/powerpoint/2010/main" val="27929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14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Ongoing direct experience</a:t>
            </a:r>
            <a:br>
              <a:rPr lang="en-AU" dirty="0" smtClean="0"/>
            </a:br>
            <a:r>
              <a:rPr lang="en-AU" dirty="0" smtClean="0"/>
              <a:t>- examples</a:t>
            </a:r>
            <a:endParaRPr lang="en-AU" dirty="0"/>
          </a:p>
        </p:txBody>
      </p:sp>
      <p:sp>
        <p:nvSpPr>
          <p:cNvPr id="3" name="Content Placeholder 2"/>
          <p:cNvSpPr>
            <a:spLocks noGrp="1"/>
          </p:cNvSpPr>
          <p:nvPr>
            <p:ph idx="1"/>
          </p:nvPr>
        </p:nvSpPr>
        <p:spPr>
          <a:xfrm>
            <a:off x="457200" y="1532965"/>
            <a:ext cx="8229600" cy="4756999"/>
          </a:xfrm>
        </p:spPr>
        <p:txBody>
          <a:bodyPr>
            <a:normAutofit/>
          </a:bodyPr>
          <a:lstStyle/>
          <a:p>
            <a:pPr>
              <a:spcAft>
                <a:spcPts val="200"/>
              </a:spcAft>
            </a:pPr>
            <a:r>
              <a:rPr lang="en-AU" dirty="0" smtClean="0"/>
              <a:t>Fairly constant harassment from other students. Verbal nastiness inside and outside of class, has had food thrown at him during  lunchtime, and has had a student intimidate him and follow him home from school. The student filmed his frightened reaction and uploaded it to Snapchat, so other kids at school could make fun of him</a:t>
            </a:r>
          </a:p>
          <a:p>
            <a:pPr>
              <a:spcAft>
                <a:spcPts val="200"/>
              </a:spcAft>
            </a:pPr>
            <a:endParaRPr lang="en-AU" dirty="0"/>
          </a:p>
        </p:txBody>
      </p:sp>
    </p:spTree>
    <p:extLst>
      <p:ext uri="{BB962C8B-B14F-4D97-AF65-F5344CB8AC3E}">
        <p14:creationId xmlns:p14="http://schemas.microsoft.com/office/powerpoint/2010/main" val="19065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Ongoing direct experience</a:t>
            </a:r>
            <a:br>
              <a:rPr lang="en-AU" dirty="0" smtClean="0"/>
            </a:br>
            <a:r>
              <a:rPr lang="en-AU" dirty="0" smtClean="0"/>
              <a:t>- examples</a:t>
            </a:r>
            <a:endParaRPr lang="en-AU" dirty="0"/>
          </a:p>
        </p:txBody>
      </p:sp>
      <p:sp>
        <p:nvSpPr>
          <p:cNvPr id="3" name="Content Placeholder 2"/>
          <p:cNvSpPr>
            <a:spLocks noGrp="1"/>
          </p:cNvSpPr>
          <p:nvPr>
            <p:ph idx="1"/>
          </p:nvPr>
        </p:nvSpPr>
        <p:spPr>
          <a:xfrm>
            <a:off x="457200" y="1532965"/>
            <a:ext cx="8229600" cy="4756999"/>
          </a:xfrm>
        </p:spPr>
        <p:txBody>
          <a:bodyPr>
            <a:normAutofit/>
          </a:bodyPr>
          <a:lstStyle/>
          <a:p>
            <a:pPr>
              <a:spcAft>
                <a:spcPts val="200"/>
              </a:spcAft>
            </a:pPr>
            <a:r>
              <a:rPr lang="en-AU" sz="2400" dirty="0" smtClean="0"/>
              <a:t>They build a Perspex cubby that had nothing in it, with no windows or access out, and my child was put in their daily</a:t>
            </a:r>
          </a:p>
          <a:p>
            <a:pPr>
              <a:spcAft>
                <a:spcPts val="200"/>
              </a:spcAft>
            </a:pPr>
            <a:r>
              <a:rPr lang="en-AU" sz="2400" dirty="0" smtClean="0"/>
              <a:t>They have fenced off cage areas that they put my son in for time outs if he is not “obeying” the teachers</a:t>
            </a:r>
          </a:p>
          <a:p>
            <a:pPr>
              <a:spcAft>
                <a:spcPts val="200"/>
              </a:spcAft>
            </a:pPr>
            <a:r>
              <a:rPr lang="en-AU" sz="2400" dirty="0" smtClean="0"/>
              <a:t>Spent most of his days in an isolated classroom with only 30 minutes or less being spent in the mainstream classroom. Also seclusion at recess &amp; lunchtimes because the Principal decided it would be too overwhelming for him to be with his peers</a:t>
            </a:r>
            <a:endParaRPr lang="en-AU" sz="2400" dirty="0"/>
          </a:p>
        </p:txBody>
      </p:sp>
    </p:spTree>
    <p:extLst>
      <p:ext uri="{BB962C8B-B14F-4D97-AF65-F5344CB8AC3E}">
        <p14:creationId xmlns:p14="http://schemas.microsoft.com/office/powerpoint/2010/main" val="41603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National Policy Framework/Major Initiatives</a:t>
            </a:r>
            <a:endParaRPr lang="en-US" sz="3600" b="1" kern="0" dirty="0">
              <a:solidFill>
                <a:srgbClr val="EA8E3F"/>
              </a:solidFill>
              <a:ea typeface="+mj-ea"/>
            </a:endParaRPr>
          </a:p>
        </p:txBody>
      </p:sp>
      <p:sp>
        <p:nvSpPr>
          <p:cNvPr id="13" name="Rectangle 12"/>
          <p:cNvSpPr/>
          <p:nvPr/>
        </p:nvSpPr>
        <p:spPr>
          <a:xfrm>
            <a:off x="249030" y="1608158"/>
            <a:ext cx="8419109" cy="4321183"/>
          </a:xfrm>
          <a:prstGeom prst="rect">
            <a:avLst/>
          </a:prstGeom>
        </p:spPr>
        <p:txBody>
          <a:bodyPr wrap="square">
            <a:spAutoFit/>
          </a:bodyPr>
          <a:lstStyle/>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endParaRPr lang="en-US" sz="2400" kern="0" dirty="0" smtClean="0">
              <a:solidFill>
                <a:prstClr val="black"/>
              </a:solidFill>
            </a:endParaRP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US" sz="2400" kern="0" dirty="0" smtClean="0">
                <a:solidFill>
                  <a:prstClr val="black"/>
                </a:solidFill>
              </a:rPr>
              <a:t>The National Disability Strategy </a:t>
            </a:r>
            <a:endParaRPr lang="en-US" sz="2400" kern="0" dirty="0">
              <a:solidFill>
                <a:prstClr val="black"/>
              </a:solidFill>
            </a:endParaRP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US" sz="2400" kern="0" dirty="0" smtClean="0">
                <a:solidFill>
                  <a:prstClr val="black"/>
                </a:solidFill>
              </a:rPr>
              <a:t>National Reviews of Education (“Gonski 1 &amp; 2”)</a:t>
            </a: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US" sz="2400" kern="0" dirty="0" smtClean="0">
                <a:solidFill>
                  <a:prstClr val="black"/>
                </a:solidFill>
              </a:rPr>
              <a:t>Nationally Consistent Collection of Data of Students with Disability (NCCD)</a:t>
            </a: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US" sz="2400" kern="0" dirty="0" smtClean="0">
                <a:solidFill>
                  <a:prstClr val="black"/>
                </a:solidFill>
              </a:rPr>
              <a:t>NDIS </a:t>
            </a:r>
            <a:r>
              <a:rPr lang="en-US" sz="2400" kern="0" dirty="0">
                <a:solidFill>
                  <a:prstClr val="black"/>
                </a:solidFill>
              </a:rPr>
              <a:t> </a:t>
            </a:r>
            <a:r>
              <a:rPr lang="en-US" sz="2400" kern="0" dirty="0" smtClean="0">
                <a:solidFill>
                  <a:prstClr val="black"/>
                </a:solidFill>
              </a:rPr>
              <a:t>- not the magic wand for all issues of concern re disability</a:t>
            </a: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lang="en-US" sz="2400" kern="0" dirty="0" smtClean="0">
                <a:solidFill>
                  <a:prstClr val="black"/>
                </a:solidFill>
              </a:rPr>
              <a:t>Number of state inclusive education policy/positon papers established	</a:t>
            </a:r>
          </a:p>
          <a:p>
            <a:pPr lvl="0" defTabSz="914400">
              <a:spcBef>
                <a:spcPct val="20000"/>
              </a:spcBef>
              <a:spcAft>
                <a:spcPts val="600"/>
              </a:spcAft>
              <a:buClr>
                <a:srgbClr val="EA8E3F"/>
              </a:buClr>
              <a:defRPr/>
            </a:pPr>
            <a:endParaRPr lang="en-US" sz="2400" kern="0" dirty="0">
              <a:solidFill>
                <a:prstClr val="black"/>
              </a:solidFill>
            </a:endParaRPr>
          </a:p>
        </p:txBody>
      </p:sp>
    </p:spTree>
    <p:extLst>
      <p:ext uri="{BB962C8B-B14F-4D97-AF65-F5344CB8AC3E}">
        <p14:creationId xmlns:p14="http://schemas.microsoft.com/office/powerpoint/2010/main" val="172918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3499420"/>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Research – Australia has a formidable body of highly respected inclusive education academics – strong voice and keen to advocate for change</a:t>
            </a:r>
          </a:p>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Social media – communication/agitation/support between students/families, Facebook discussion pages/twitter</a:t>
            </a:r>
          </a:p>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Great work happening by state disability advocacy organisations/lobby groups/other stakeholders</a:t>
            </a:r>
          </a:p>
          <a:p>
            <a:pPr lvl="0" defTabSz="914400">
              <a:spcBef>
                <a:spcPct val="20000"/>
              </a:spcBef>
              <a:spcAft>
                <a:spcPts val="600"/>
              </a:spcAft>
              <a:buClr>
                <a:srgbClr val="EA8E3F"/>
              </a:buClr>
              <a:defRPr/>
            </a:pPr>
            <a:endParaRPr lang="en-US" sz="2400" kern="0" dirty="0">
              <a:solidFill>
                <a:prstClr val="black"/>
              </a:solidFill>
            </a:endParaRPr>
          </a:p>
        </p:txBody>
      </p:sp>
    </p:spTree>
    <p:extLst>
      <p:ext uri="{BB962C8B-B14F-4D97-AF65-F5344CB8AC3E}">
        <p14:creationId xmlns:p14="http://schemas.microsoft.com/office/powerpoint/2010/main" val="1796095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4825937"/>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Numerous inquiries</a:t>
            </a:r>
            <a:endParaRPr lang="en-US" sz="1200" kern="0" dirty="0">
              <a:solidFill>
                <a:prstClr val="black"/>
              </a:solidFill>
            </a:endParaRPr>
          </a:p>
          <a:p>
            <a:pPr marL="800100" lvl="1"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From 2013-2017 CYDA has responded to the following education related inquiries</a:t>
            </a:r>
          </a:p>
          <a:p>
            <a:pPr lvl="1" defTabSz="914400">
              <a:spcBef>
                <a:spcPct val="20000"/>
              </a:spcBef>
              <a:spcAft>
                <a:spcPts val="600"/>
              </a:spcAft>
              <a:buClr>
                <a:srgbClr val="EA8E3F"/>
              </a:buClr>
              <a:defRPr/>
            </a:pPr>
            <a:r>
              <a:rPr lang="en-AU" sz="2400" kern="0" dirty="0" smtClean="0">
                <a:solidFill>
                  <a:prstClr val="black"/>
                </a:solidFill>
              </a:rPr>
              <a:t>	</a:t>
            </a:r>
            <a:r>
              <a:rPr lang="en-AU" sz="2400" i="1" kern="0" dirty="0" smtClean="0">
                <a:solidFill>
                  <a:prstClr val="black"/>
                </a:solidFill>
              </a:rPr>
              <a:t>the </a:t>
            </a:r>
            <a:r>
              <a:rPr lang="en-AU" sz="2400" i="1" kern="0" dirty="0">
                <a:solidFill>
                  <a:prstClr val="black"/>
                </a:solidFill>
              </a:rPr>
              <a:t>Senate Inquiry into Teaching and Learning – </a:t>
            </a:r>
            <a:r>
              <a:rPr lang="en-AU" sz="2400" i="1" kern="0" dirty="0" smtClean="0">
                <a:solidFill>
                  <a:prstClr val="black"/>
                </a:solidFill>
              </a:rPr>
              <a:t>	Maximizing </a:t>
            </a:r>
            <a:r>
              <a:rPr lang="en-AU" sz="2400" i="1" kern="0" dirty="0">
                <a:solidFill>
                  <a:prstClr val="black"/>
                </a:solidFill>
              </a:rPr>
              <a:t>our Investment into Australian Schools (2013); </a:t>
            </a:r>
            <a:r>
              <a:rPr lang="en-AU" sz="2400" i="1" kern="0" dirty="0" smtClean="0">
                <a:solidFill>
                  <a:prstClr val="black"/>
                </a:solidFill>
              </a:rPr>
              <a:t>	School </a:t>
            </a:r>
            <a:r>
              <a:rPr lang="en-AU" sz="2400" i="1" kern="0" dirty="0">
                <a:solidFill>
                  <a:prstClr val="black"/>
                </a:solidFill>
              </a:rPr>
              <a:t>Workforce Productivity Commission Draft </a:t>
            </a:r>
            <a:r>
              <a:rPr lang="en-AU" sz="2400" i="1" kern="0" dirty="0" smtClean="0">
                <a:solidFill>
                  <a:prstClr val="black"/>
                </a:solidFill>
              </a:rPr>
              <a:t>	Report(2013</a:t>
            </a:r>
            <a:r>
              <a:rPr lang="en-AU" sz="2400" i="1" kern="0" dirty="0">
                <a:solidFill>
                  <a:prstClr val="black"/>
                </a:solidFill>
              </a:rPr>
              <a:t>); Inquiries into the Australian Education Bill </a:t>
            </a:r>
            <a:r>
              <a:rPr lang="en-AU" sz="2400" i="1" kern="0" dirty="0" smtClean="0">
                <a:solidFill>
                  <a:prstClr val="black"/>
                </a:solidFill>
              </a:rPr>
              <a:t>	(</a:t>
            </a:r>
            <a:r>
              <a:rPr lang="en-AU" sz="2400" i="1" kern="0" dirty="0">
                <a:solidFill>
                  <a:prstClr val="black"/>
                </a:solidFill>
              </a:rPr>
              <a:t>x3)(2013); the Office of the United Nations High </a:t>
            </a:r>
            <a:r>
              <a:rPr lang="en-AU" sz="2400" i="1" kern="0" dirty="0" smtClean="0">
                <a:solidFill>
                  <a:prstClr val="black"/>
                </a:solidFill>
              </a:rPr>
              <a:t>	Commissioner </a:t>
            </a:r>
            <a:r>
              <a:rPr lang="en-AU" sz="2400" i="1" kern="0" dirty="0">
                <a:solidFill>
                  <a:prstClr val="black"/>
                </a:solidFill>
              </a:rPr>
              <a:t>for Human Rights on Human Rights </a:t>
            </a:r>
            <a:r>
              <a:rPr lang="en-AU" sz="2400" i="1" kern="0" dirty="0" smtClean="0">
                <a:solidFill>
                  <a:prstClr val="black"/>
                </a:solidFill>
              </a:rPr>
              <a:t>	Resolution </a:t>
            </a:r>
            <a:r>
              <a:rPr lang="en-AU" sz="2400" i="1" kern="0" dirty="0">
                <a:solidFill>
                  <a:prstClr val="black"/>
                </a:solidFill>
              </a:rPr>
              <a:t>22/3 – “The Work and Education of Persons </a:t>
            </a:r>
            <a:r>
              <a:rPr lang="en-AU" sz="2400" i="1" kern="0" dirty="0" smtClean="0">
                <a:solidFill>
                  <a:prstClr val="black"/>
                </a:solidFill>
              </a:rPr>
              <a:t>	with </a:t>
            </a:r>
            <a:r>
              <a:rPr lang="en-AU" sz="2400" i="1" kern="0" dirty="0">
                <a:solidFill>
                  <a:prstClr val="black"/>
                </a:solidFill>
              </a:rPr>
              <a:t>Disabilities;” (2013); Productivity Commission Inquiry </a:t>
            </a:r>
            <a:r>
              <a:rPr lang="en-AU" sz="2400" i="1" kern="0" dirty="0" smtClean="0">
                <a:solidFill>
                  <a:prstClr val="black"/>
                </a:solidFill>
              </a:rPr>
              <a:t>	into </a:t>
            </a:r>
            <a:r>
              <a:rPr lang="en-AU" sz="2400" i="1" kern="0" dirty="0">
                <a:solidFill>
                  <a:prstClr val="black"/>
                </a:solidFill>
              </a:rPr>
              <a:t>Childcare and Early Childhood Learning (2014); </a:t>
            </a:r>
            <a:endParaRPr lang="en-US" sz="2400" i="1" kern="0" dirty="0" smtClean="0">
              <a:solidFill>
                <a:prstClr val="black"/>
              </a:solidFill>
            </a:endParaRPr>
          </a:p>
        </p:txBody>
      </p:sp>
    </p:spTree>
    <p:extLst>
      <p:ext uri="{BB962C8B-B14F-4D97-AF65-F5344CB8AC3E}">
        <p14:creationId xmlns:p14="http://schemas.microsoft.com/office/powerpoint/2010/main" val="4127765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4490460"/>
          </a:xfrm>
          <a:prstGeom prst="rect">
            <a:avLst/>
          </a:prstGeom>
        </p:spPr>
        <p:txBody>
          <a:bodyPr wrap="square">
            <a:spAutoFit/>
          </a:bodyPr>
          <a:lstStyle/>
          <a:p>
            <a:pPr lvl="0" defTabSz="914400">
              <a:spcBef>
                <a:spcPct val="20000"/>
              </a:spcBef>
              <a:spcAft>
                <a:spcPts val="600"/>
              </a:spcAft>
              <a:buClr>
                <a:srgbClr val="EA8E3F"/>
              </a:buClr>
              <a:defRPr/>
            </a:pPr>
            <a:endParaRPr lang="en-US" sz="1200" kern="0" dirty="0">
              <a:solidFill>
                <a:prstClr val="black"/>
              </a:solidFill>
            </a:endParaRPr>
          </a:p>
          <a:p>
            <a:pPr lvl="1" defTabSz="914400">
              <a:spcBef>
                <a:spcPct val="20000"/>
              </a:spcBef>
              <a:spcAft>
                <a:spcPts val="600"/>
              </a:spcAft>
              <a:buClr>
                <a:srgbClr val="EA8E3F"/>
              </a:buClr>
              <a:defRPr/>
            </a:pPr>
            <a:r>
              <a:rPr lang="en-AU" sz="2400" kern="0" dirty="0" smtClean="0">
                <a:solidFill>
                  <a:prstClr val="black"/>
                </a:solidFill>
              </a:rPr>
              <a:t>	</a:t>
            </a:r>
            <a:r>
              <a:rPr lang="en-AU" sz="2400" i="1" kern="0" dirty="0" smtClean="0">
                <a:solidFill>
                  <a:prstClr val="black"/>
                </a:solidFill>
              </a:rPr>
              <a:t>The </a:t>
            </a:r>
            <a:r>
              <a:rPr lang="en-AU" sz="2400" i="1" kern="0" dirty="0">
                <a:solidFill>
                  <a:prstClr val="black"/>
                </a:solidFill>
              </a:rPr>
              <a:t>Senate Inquiry into the Immediate Future of the </a:t>
            </a:r>
            <a:r>
              <a:rPr lang="en-AU" sz="2400" i="1" kern="0" dirty="0" smtClean="0">
                <a:solidFill>
                  <a:prstClr val="black"/>
                </a:solidFill>
              </a:rPr>
              <a:t>	Childcare </a:t>
            </a:r>
            <a:r>
              <a:rPr lang="en-AU" sz="2400" i="1" kern="0" dirty="0">
                <a:solidFill>
                  <a:prstClr val="black"/>
                </a:solidFill>
              </a:rPr>
              <a:t>Sector in Australia (2013); Senate Inquiry into </a:t>
            </a:r>
            <a:r>
              <a:rPr lang="en-AU" sz="2400" i="1" kern="0" dirty="0" smtClean="0">
                <a:solidFill>
                  <a:prstClr val="black"/>
                </a:solidFill>
              </a:rPr>
              <a:t>	the </a:t>
            </a:r>
            <a:r>
              <a:rPr lang="en-AU" sz="2400" i="1" kern="0" dirty="0">
                <a:solidFill>
                  <a:prstClr val="black"/>
                </a:solidFill>
              </a:rPr>
              <a:t>Delivery of Quality and Affordable Early Childhood </a:t>
            </a:r>
            <a:r>
              <a:rPr lang="en-AU" sz="2400" i="1" kern="0" dirty="0" smtClean="0">
                <a:solidFill>
                  <a:prstClr val="black"/>
                </a:solidFill>
              </a:rPr>
              <a:t>	Education </a:t>
            </a:r>
            <a:r>
              <a:rPr lang="en-AU" sz="2400" i="1" kern="0" dirty="0">
                <a:solidFill>
                  <a:prstClr val="black"/>
                </a:solidFill>
              </a:rPr>
              <a:t>and Care Services (2014); Senate Select </a:t>
            </a:r>
            <a:r>
              <a:rPr lang="en-AU" sz="2400" i="1" kern="0" dirty="0" smtClean="0">
                <a:solidFill>
                  <a:prstClr val="black"/>
                </a:solidFill>
              </a:rPr>
              <a:t>	Committee </a:t>
            </a:r>
            <a:r>
              <a:rPr lang="en-AU" sz="2400" i="1" kern="0" dirty="0">
                <a:solidFill>
                  <a:prstClr val="black"/>
                </a:solidFill>
              </a:rPr>
              <a:t>Inquiry into School Funding (2014); </a:t>
            </a:r>
            <a:r>
              <a:rPr lang="en-AU" sz="2400" i="1" kern="0" dirty="0" smtClean="0">
                <a:solidFill>
                  <a:prstClr val="black"/>
                </a:solidFill>
              </a:rPr>
              <a:t>	Consultation </a:t>
            </a:r>
            <a:r>
              <a:rPr lang="en-AU" sz="2400" i="1" kern="0" dirty="0">
                <a:solidFill>
                  <a:prstClr val="black"/>
                </a:solidFill>
              </a:rPr>
              <a:t>on the removal of the command and control </a:t>
            </a:r>
            <a:r>
              <a:rPr lang="en-AU" sz="2400" i="1" kern="0" dirty="0" smtClean="0">
                <a:solidFill>
                  <a:prstClr val="black"/>
                </a:solidFill>
              </a:rPr>
              <a:t>	features </a:t>
            </a:r>
            <a:r>
              <a:rPr lang="en-AU" sz="2400" i="1" kern="0" dirty="0">
                <a:solidFill>
                  <a:prstClr val="black"/>
                </a:solidFill>
              </a:rPr>
              <a:t>of the Australian Education Act (2014); Teacher </a:t>
            </a:r>
            <a:r>
              <a:rPr lang="en-AU" sz="2400" i="1" kern="0" dirty="0" smtClean="0">
                <a:solidFill>
                  <a:prstClr val="black"/>
                </a:solidFill>
              </a:rPr>
              <a:t>	Education </a:t>
            </a:r>
            <a:r>
              <a:rPr lang="en-AU" sz="2400" i="1" kern="0" dirty="0">
                <a:solidFill>
                  <a:prstClr val="black"/>
                </a:solidFill>
              </a:rPr>
              <a:t>Ministerial Advisory Group (2014); the Review </a:t>
            </a:r>
            <a:r>
              <a:rPr lang="en-AU" sz="2400" i="1" kern="0" dirty="0" smtClean="0">
                <a:solidFill>
                  <a:prstClr val="black"/>
                </a:solidFill>
              </a:rPr>
              <a:t>	of </a:t>
            </a:r>
            <a:r>
              <a:rPr lang="en-AU" sz="2400" i="1" kern="0" dirty="0">
                <a:solidFill>
                  <a:prstClr val="black"/>
                </a:solidFill>
              </a:rPr>
              <a:t>the National Curriculum (2014); CRPD General </a:t>
            </a:r>
            <a:r>
              <a:rPr lang="en-AU" sz="2400" i="1" kern="0" dirty="0" smtClean="0">
                <a:solidFill>
                  <a:prstClr val="black"/>
                </a:solidFill>
              </a:rPr>
              <a:t>	Discussion </a:t>
            </a:r>
            <a:r>
              <a:rPr lang="en-AU" sz="2400" i="1" kern="0" dirty="0">
                <a:solidFill>
                  <a:prstClr val="black"/>
                </a:solidFill>
              </a:rPr>
              <a:t>on the Right to Education for Persons with </a:t>
            </a:r>
            <a:r>
              <a:rPr lang="en-AU" sz="2400" i="1" kern="0" dirty="0" smtClean="0">
                <a:solidFill>
                  <a:prstClr val="black"/>
                </a:solidFill>
              </a:rPr>
              <a:t>	Disabilities </a:t>
            </a:r>
            <a:r>
              <a:rPr lang="en-AU" sz="2400" i="1" kern="0" dirty="0">
                <a:solidFill>
                  <a:prstClr val="black"/>
                </a:solidFill>
              </a:rPr>
              <a:t>(2015); </a:t>
            </a:r>
            <a:endParaRPr lang="en-AU" sz="2400" i="1" kern="0" dirty="0" smtClean="0">
              <a:solidFill>
                <a:prstClr val="black"/>
              </a:solidFill>
            </a:endParaRPr>
          </a:p>
        </p:txBody>
      </p:sp>
    </p:spTree>
    <p:extLst>
      <p:ext uri="{BB962C8B-B14F-4D97-AF65-F5344CB8AC3E}">
        <p14:creationId xmlns:p14="http://schemas.microsoft.com/office/powerpoint/2010/main" val="3526405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4524315"/>
          </a:xfrm>
          <a:prstGeom prst="rect">
            <a:avLst/>
          </a:prstGeom>
        </p:spPr>
        <p:txBody>
          <a:bodyPr wrap="square">
            <a:spAutoFit/>
          </a:bodyPr>
          <a:lstStyle/>
          <a:p>
            <a:pPr lvl="1" defTabSz="914400">
              <a:spcBef>
                <a:spcPct val="20000"/>
              </a:spcBef>
              <a:spcAft>
                <a:spcPts val="600"/>
              </a:spcAft>
              <a:buClr>
                <a:srgbClr val="EA8E3F"/>
              </a:buClr>
              <a:defRPr/>
            </a:pPr>
            <a:r>
              <a:rPr lang="en-AU" sz="2400" kern="0" dirty="0" smtClean="0">
                <a:solidFill>
                  <a:prstClr val="black"/>
                </a:solidFill>
              </a:rPr>
              <a:t>	</a:t>
            </a:r>
            <a:r>
              <a:rPr lang="en-AU" sz="2400" i="1" kern="0" dirty="0" smtClean="0">
                <a:solidFill>
                  <a:prstClr val="black"/>
                </a:solidFill>
              </a:rPr>
              <a:t>Convention </a:t>
            </a:r>
            <a:r>
              <a:rPr lang="en-AU" sz="2400" i="1" kern="0" dirty="0">
                <a:solidFill>
                  <a:prstClr val="black"/>
                </a:solidFill>
              </a:rPr>
              <a:t>on the Rights of the Child Day of General </a:t>
            </a:r>
            <a:r>
              <a:rPr lang="en-AU" sz="2400" i="1" kern="0" dirty="0" smtClean="0">
                <a:solidFill>
                  <a:prstClr val="black"/>
                </a:solidFill>
              </a:rPr>
              <a:t>	Discussion </a:t>
            </a:r>
            <a:r>
              <a:rPr lang="en-AU" sz="2400" i="1" kern="0" dirty="0">
                <a:solidFill>
                  <a:prstClr val="black"/>
                </a:solidFill>
              </a:rPr>
              <a:t>on the Rights of Adolescents (2015); Disability </a:t>
            </a:r>
            <a:r>
              <a:rPr lang="en-AU" sz="2400" i="1" kern="0" dirty="0" smtClean="0">
                <a:solidFill>
                  <a:prstClr val="black"/>
                </a:solidFill>
              </a:rPr>
              <a:t>	Standards </a:t>
            </a:r>
            <a:r>
              <a:rPr lang="en-AU" sz="2400" i="1" kern="0" dirty="0">
                <a:solidFill>
                  <a:prstClr val="black"/>
                </a:solidFill>
              </a:rPr>
              <a:t>for Education Review (2015); Senate Inquiry into </a:t>
            </a:r>
            <a:r>
              <a:rPr lang="en-AU" sz="2400" i="1" kern="0" dirty="0" smtClean="0">
                <a:solidFill>
                  <a:prstClr val="black"/>
                </a:solidFill>
              </a:rPr>
              <a:t>	Current </a:t>
            </a:r>
            <a:r>
              <a:rPr lang="en-AU" sz="2400" i="1" kern="0" dirty="0">
                <a:solidFill>
                  <a:prstClr val="black"/>
                </a:solidFill>
              </a:rPr>
              <a:t>Levels of Access and Attainment for Students with </a:t>
            </a:r>
            <a:r>
              <a:rPr lang="en-AU" sz="2400" i="1" kern="0" dirty="0" smtClean="0">
                <a:solidFill>
                  <a:prstClr val="black"/>
                </a:solidFill>
              </a:rPr>
              <a:t>	Disability </a:t>
            </a:r>
            <a:r>
              <a:rPr lang="en-AU" sz="2400" i="1" kern="0" dirty="0">
                <a:solidFill>
                  <a:prstClr val="black"/>
                </a:solidFill>
              </a:rPr>
              <a:t>in the School System, and the Impact on </a:t>
            </a:r>
            <a:r>
              <a:rPr lang="en-AU" sz="2400" i="1" kern="0" dirty="0" smtClean="0">
                <a:solidFill>
                  <a:prstClr val="black"/>
                </a:solidFill>
              </a:rPr>
              <a:t>	Students </a:t>
            </a:r>
            <a:r>
              <a:rPr lang="en-AU" sz="2400" i="1" kern="0" dirty="0">
                <a:solidFill>
                  <a:prstClr val="black"/>
                </a:solidFill>
              </a:rPr>
              <a:t>and Families Associated with Inadequate Levels </a:t>
            </a:r>
            <a:r>
              <a:rPr lang="en-AU" sz="2400" i="1" kern="0" dirty="0" smtClean="0">
                <a:solidFill>
                  <a:prstClr val="black"/>
                </a:solidFill>
              </a:rPr>
              <a:t>	of </a:t>
            </a:r>
            <a:r>
              <a:rPr lang="en-AU" sz="2400" i="1" kern="0" dirty="0">
                <a:solidFill>
                  <a:prstClr val="black"/>
                </a:solidFill>
              </a:rPr>
              <a:t>Support (2015); SA Select Committee Access to the </a:t>
            </a:r>
            <a:r>
              <a:rPr lang="en-AU" sz="2400" i="1" kern="0" dirty="0" smtClean="0">
                <a:solidFill>
                  <a:prstClr val="black"/>
                </a:solidFill>
              </a:rPr>
              <a:t>	Education </a:t>
            </a:r>
            <a:r>
              <a:rPr lang="en-AU" sz="2400" i="1" kern="0" dirty="0">
                <a:solidFill>
                  <a:prstClr val="black"/>
                </a:solidFill>
              </a:rPr>
              <a:t>System for Students with Disabilities (2015); </a:t>
            </a:r>
            <a:r>
              <a:rPr lang="en-AU" sz="2400" i="1" kern="0" dirty="0" smtClean="0">
                <a:solidFill>
                  <a:prstClr val="black"/>
                </a:solidFill>
              </a:rPr>
              <a:t>	CRPD </a:t>
            </a:r>
            <a:r>
              <a:rPr lang="en-AU" sz="2400" i="1" kern="0" dirty="0">
                <a:solidFill>
                  <a:prstClr val="black"/>
                </a:solidFill>
              </a:rPr>
              <a:t>Draft General Comment on the Right to Inclusive </a:t>
            </a:r>
            <a:r>
              <a:rPr lang="en-AU" sz="2400" i="1" kern="0" dirty="0" smtClean="0">
                <a:solidFill>
                  <a:prstClr val="black"/>
                </a:solidFill>
              </a:rPr>
              <a:t>E	</a:t>
            </a:r>
            <a:r>
              <a:rPr lang="en-AU" sz="2400" i="1" kern="0" dirty="0" err="1" smtClean="0">
                <a:solidFill>
                  <a:prstClr val="black"/>
                </a:solidFill>
              </a:rPr>
              <a:t>ducation</a:t>
            </a:r>
            <a:r>
              <a:rPr lang="en-AU" sz="2400" i="1" kern="0" dirty="0" smtClean="0">
                <a:solidFill>
                  <a:prstClr val="black"/>
                </a:solidFill>
              </a:rPr>
              <a:t> </a:t>
            </a:r>
            <a:r>
              <a:rPr lang="en-AU" sz="2400" i="1" kern="0" dirty="0">
                <a:solidFill>
                  <a:prstClr val="black"/>
                </a:solidFill>
              </a:rPr>
              <a:t>(2016); Senate Select Committee on School </a:t>
            </a:r>
            <a:r>
              <a:rPr lang="en-AU" sz="2400" i="1" kern="0" dirty="0" smtClean="0">
                <a:solidFill>
                  <a:prstClr val="black"/>
                </a:solidFill>
              </a:rPr>
              <a:t>	Funding </a:t>
            </a:r>
            <a:r>
              <a:rPr lang="en-AU" sz="2400" i="1" kern="0" dirty="0">
                <a:solidFill>
                  <a:prstClr val="black"/>
                </a:solidFill>
              </a:rPr>
              <a:t>Investment (2016); Productivity Commission </a:t>
            </a:r>
            <a:r>
              <a:rPr lang="en-AU" sz="2400" i="1" kern="0" dirty="0" smtClean="0">
                <a:solidFill>
                  <a:prstClr val="black"/>
                </a:solidFill>
              </a:rPr>
              <a:t>	Inquiry </a:t>
            </a:r>
            <a:r>
              <a:rPr lang="en-AU" sz="2400" i="1" kern="0" dirty="0">
                <a:solidFill>
                  <a:prstClr val="black"/>
                </a:solidFill>
              </a:rPr>
              <a:t>into the National Education Evidence Base (2016); </a:t>
            </a:r>
            <a:endParaRPr lang="en-US" sz="2400" kern="0" dirty="0" smtClean="0">
              <a:solidFill>
                <a:prstClr val="black"/>
              </a:solidFill>
            </a:endParaRPr>
          </a:p>
        </p:txBody>
      </p:sp>
    </p:spTree>
    <p:extLst>
      <p:ext uri="{BB962C8B-B14F-4D97-AF65-F5344CB8AC3E}">
        <p14:creationId xmlns:p14="http://schemas.microsoft.com/office/powerpoint/2010/main" val="51864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9270" y="1371"/>
            <a:ext cx="9144000" cy="6856629"/>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3" name="Rectangle 2"/>
          <p:cNvSpPr/>
          <p:nvPr/>
        </p:nvSpPr>
        <p:spPr>
          <a:xfrm>
            <a:off x="435110" y="712177"/>
            <a:ext cx="7054887"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EA8E3F"/>
                </a:solidFill>
                <a:effectLst/>
                <a:uLnTx/>
                <a:uFillTx/>
                <a:ea typeface="+mj-ea"/>
              </a:rPr>
              <a:t>About CYDA</a:t>
            </a:r>
            <a:endParaRPr kumimoji="0" lang="en-AU" sz="36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435110" y="1635591"/>
            <a:ext cx="7255859" cy="4758226"/>
          </a:xfrm>
          <a:prstGeom prst="rect">
            <a:avLst/>
          </a:prstGeom>
        </p:spPr>
        <p:txBody>
          <a:bodyPr wrap="square">
            <a:spAutoFit/>
          </a:bodyPr>
          <a:lstStyle/>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r>
              <a:rPr kumimoji="0" lang="en-AU" sz="2400" b="0" i="0" u="none" strike="noStrike" kern="0" cap="none" spc="0" normalizeH="0" baseline="0" noProof="0" dirty="0" smtClean="0">
                <a:ln>
                  <a:noFill/>
                </a:ln>
                <a:solidFill>
                  <a:prstClr val="black"/>
                </a:solidFill>
                <a:effectLst/>
                <a:uLnTx/>
                <a:uFillTx/>
              </a:rPr>
              <a:t>National </a:t>
            </a:r>
            <a:r>
              <a:rPr lang="en-AU" sz="2400" kern="0" dirty="0" smtClean="0">
                <a:solidFill>
                  <a:prstClr val="black"/>
                </a:solidFill>
              </a:rPr>
              <a:t>representative persons organisation</a:t>
            </a:r>
            <a:r>
              <a:rPr kumimoji="0" lang="en-AU" sz="2400" b="0" i="0" u="none" strike="noStrike" kern="0" cap="none" spc="0" normalizeH="0" baseline="0" noProof="0" dirty="0" smtClean="0">
                <a:ln>
                  <a:noFill/>
                </a:ln>
                <a:solidFill>
                  <a:prstClr val="black"/>
                </a:solidFill>
                <a:effectLst/>
                <a:uLnTx/>
                <a:uFillTx/>
              </a:rPr>
              <a:t> for children and young people with disability, aged 0</a:t>
            </a:r>
            <a:r>
              <a:rPr kumimoji="0" lang="en-AU" sz="2400" b="0" i="0" u="none" strike="noStrike" kern="0" cap="none" spc="0" normalizeH="0" noProof="0" dirty="0" smtClean="0">
                <a:ln>
                  <a:noFill/>
                </a:ln>
                <a:solidFill>
                  <a:prstClr val="black"/>
                </a:solidFill>
                <a:effectLst/>
                <a:uLnTx/>
                <a:uFillTx/>
              </a:rPr>
              <a:t> to </a:t>
            </a:r>
            <a:r>
              <a:rPr kumimoji="0" lang="en-AU" sz="2400" b="0" i="0" u="none" strike="noStrike" kern="0" cap="none" spc="0" normalizeH="0" baseline="0" noProof="0" dirty="0" smtClean="0">
                <a:ln>
                  <a:noFill/>
                </a:ln>
                <a:solidFill>
                  <a:prstClr val="black"/>
                </a:solidFill>
                <a:effectLst/>
                <a:uLnTx/>
                <a:uFillTx/>
              </a:rPr>
              <a:t>25 years </a:t>
            </a:r>
            <a:r>
              <a:rPr lang="en-AU" sz="2400" kern="0" dirty="0" smtClean="0">
                <a:solidFill>
                  <a:prstClr val="black"/>
                </a:solidFill>
              </a:rPr>
              <a:t>– direct experience represented at all levels of the organisation – Board and Operational </a:t>
            </a:r>
            <a:endParaRPr kumimoji="0" lang="en-AU" sz="2400" b="0" i="0" u="none" strike="noStrike" kern="0" cap="none" spc="0" normalizeH="0" baseline="0" noProof="0" dirty="0" smtClean="0">
              <a:ln>
                <a:noFill/>
              </a:ln>
              <a:solidFill>
                <a:prstClr val="black"/>
              </a:solidFill>
              <a:effectLst/>
              <a:uLnTx/>
              <a:uFillTx/>
            </a:endParaRPr>
          </a:p>
          <a:p>
            <a:pPr marL="284400" indent="-284400" defTabSz="914400">
              <a:spcBef>
                <a:spcPct val="20000"/>
              </a:spcBef>
              <a:spcAft>
                <a:spcPts val="600"/>
              </a:spcAft>
              <a:buClr>
                <a:srgbClr val="EA8E3F"/>
              </a:buClr>
              <a:buFont typeface="Arial"/>
              <a:buChar char="•"/>
              <a:defRPr/>
            </a:pPr>
            <a:r>
              <a:rPr lang="en-AU" sz="2400" kern="0" dirty="0" smtClean="0">
                <a:solidFill>
                  <a:prstClr val="black"/>
                </a:solidFill>
              </a:rPr>
              <a:t>Work to ensure the direct experiences of children and young people with disability informs policy and practice - Key </a:t>
            </a:r>
            <a:r>
              <a:rPr lang="en-AU" sz="2400" kern="0" dirty="0">
                <a:solidFill>
                  <a:prstClr val="black"/>
                </a:solidFill>
              </a:rPr>
              <a:t>activity is systemic </a:t>
            </a:r>
            <a:r>
              <a:rPr lang="en-AU" sz="2400" kern="0" dirty="0" smtClean="0">
                <a:solidFill>
                  <a:prstClr val="black"/>
                </a:solidFill>
              </a:rPr>
              <a:t>advocacy</a:t>
            </a:r>
            <a:endParaRPr lang="en-AU" sz="2400" kern="0" dirty="0">
              <a:solidFill>
                <a:prstClr val="black"/>
              </a:solidFill>
            </a:endParaRPr>
          </a:p>
          <a:p>
            <a:pPr marL="284400" indent="-284400" defTabSz="914400">
              <a:spcBef>
                <a:spcPct val="20000"/>
              </a:spcBef>
              <a:spcAft>
                <a:spcPts val="600"/>
              </a:spcAft>
              <a:buClr>
                <a:srgbClr val="EA8E3F"/>
              </a:buClr>
              <a:buFont typeface="Arial"/>
              <a:buChar char="•"/>
              <a:defRPr/>
            </a:pPr>
            <a:r>
              <a:rPr lang="en-AU" sz="2400" kern="0" dirty="0">
                <a:solidFill>
                  <a:prstClr val="black"/>
                </a:solidFill>
              </a:rPr>
              <a:t>R</a:t>
            </a:r>
            <a:r>
              <a:rPr lang="en-AU" sz="2400" kern="0" dirty="0" smtClean="0">
                <a:solidFill>
                  <a:prstClr val="black"/>
                </a:solidFill>
              </a:rPr>
              <a:t>ights based/work reflects the social model of disability</a:t>
            </a:r>
          </a:p>
          <a:p>
            <a:pPr marL="284400" indent="-284400" defTabSz="914400">
              <a:spcBef>
                <a:spcPct val="20000"/>
              </a:spcBef>
              <a:spcAft>
                <a:spcPts val="600"/>
              </a:spcAft>
              <a:buClr>
                <a:srgbClr val="EA8E3F"/>
              </a:buClr>
              <a:buFont typeface="Arial"/>
              <a:buChar char="•"/>
              <a:defRPr/>
            </a:pPr>
            <a:r>
              <a:rPr lang="en-AU" sz="2400" kern="0" dirty="0" smtClean="0">
                <a:solidFill>
                  <a:prstClr val="black"/>
                </a:solidFill>
              </a:rPr>
              <a:t>Established in 2009</a:t>
            </a:r>
          </a:p>
          <a:p>
            <a:pPr marR="0" lvl="0" defTabSz="914400" eaLnBrk="1" fontAlgn="auto" latinLnBrk="0" hangingPunct="1">
              <a:lnSpc>
                <a:spcPct val="100000"/>
              </a:lnSpc>
              <a:spcBef>
                <a:spcPct val="20000"/>
              </a:spcBef>
              <a:spcAft>
                <a:spcPts val="600"/>
              </a:spcAft>
              <a:buClr>
                <a:srgbClr val="EA8E3F"/>
              </a:buClr>
              <a:buSzTx/>
              <a:tabLst/>
              <a:defRPr/>
            </a:pPr>
            <a:r>
              <a:rPr lang="en-AU" sz="2400" kern="0" dirty="0" smtClean="0">
                <a:solidFill>
                  <a:prstClr val="black"/>
                </a:solidFill>
              </a:rPr>
              <a:t> </a:t>
            </a:r>
            <a:endParaRPr kumimoji="0" lang="en-AU" sz="2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362639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5195268"/>
          </a:xfrm>
          <a:prstGeom prst="rect">
            <a:avLst/>
          </a:prstGeom>
        </p:spPr>
        <p:txBody>
          <a:bodyPr wrap="square">
            <a:spAutoFit/>
          </a:bodyPr>
          <a:lstStyle/>
          <a:p>
            <a:pPr lvl="1" defTabSz="914400">
              <a:spcBef>
                <a:spcPct val="20000"/>
              </a:spcBef>
              <a:spcAft>
                <a:spcPts val="600"/>
              </a:spcAft>
              <a:buClr>
                <a:srgbClr val="EA8E3F"/>
              </a:buClr>
              <a:defRPr/>
            </a:pPr>
            <a:r>
              <a:rPr lang="en-AU" sz="2400" kern="0" dirty="0" smtClean="0">
                <a:solidFill>
                  <a:prstClr val="black"/>
                </a:solidFill>
              </a:rPr>
              <a:t>	</a:t>
            </a:r>
            <a:r>
              <a:rPr lang="en-AU" sz="2400" i="1" kern="0" dirty="0" smtClean="0">
                <a:solidFill>
                  <a:prstClr val="black"/>
                </a:solidFill>
              </a:rPr>
              <a:t>ACARA </a:t>
            </a:r>
            <a:r>
              <a:rPr lang="en-AU" sz="2400" i="1" kern="0" dirty="0">
                <a:solidFill>
                  <a:prstClr val="black"/>
                </a:solidFill>
              </a:rPr>
              <a:t>consultation on the inclusion of data on students </a:t>
            </a:r>
            <a:r>
              <a:rPr lang="en-AU" sz="2400" i="1" kern="0" dirty="0" smtClean="0">
                <a:solidFill>
                  <a:prstClr val="black"/>
                </a:solidFill>
              </a:rPr>
              <a:t>	with </a:t>
            </a:r>
            <a:r>
              <a:rPr lang="en-AU" sz="2400" i="1" kern="0" dirty="0">
                <a:solidFill>
                  <a:prstClr val="black"/>
                </a:solidFill>
              </a:rPr>
              <a:t>disability on the MySchool website (2016); UN Special </a:t>
            </a:r>
            <a:r>
              <a:rPr lang="en-AU" sz="2400" i="1" kern="0" dirty="0" smtClean="0">
                <a:solidFill>
                  <a:prstClr val="black"/>
                </a:solidFill>
              </a:rPr>
              <a:t>	Rapporteur </a:t>
            </a:r>
            <a:r>
              <a:rPr lang="en-AU" sz="2400" i="1" kern="0" dirty="0">
                <a:solidFill>
                  <a:prstClr val="black"/>
                </a:solidFill>
              </a:rPr>
              <a:t>on the Rights of People with Disability on </a:t>
            </a:r>
            <a:r>
              <a:rPr lang="en-AU" sz="2400" i="1" kern="0" dirty="0" smtClean="0">
                <a:solidFill>
                  <a:prstClr val="black"/>
                </a:solidFill>
              </a:rPr>
              <a:t>	abuse </a:t>
            </a:r>
            <a:r>
              <a:rPr lang="en-AU" sz="2400" i="1" kern="0" dirty="0">
                <a:solidFill>
                  <a:prstClr val="black"/>
                </a:solidFill>
              </a:rPr>
              <a:t>of students with disability in Australian schools </a:t>
            </a:r>
            <a:r>
              <a:rPr lang="en-AU" sz="2400" i="1" kern="0" dirty="0" smtClean="0">
                <a:solidFill>
                  <a:prstClr val="black"/>
                </a:solidFill>
              </a:rPr>
              <a:t>	(</a:t>
            </a:r>
            <a:r>
              <a:rPr lang="en-AU" sz="2400" i="1" kern="0" dirty="0">
                <a:solidFill>
                  <a:prstClr val="black"/>
                </a:solidFill>
              </a:rPr>
              <a:t>2016); and House of Representatives Inquiry into </a:t>
            </a:r>
            <a:r>
              <a:rPr lang="en-AU" sz="2400" i="1" kern="0" dirty="0" smtClean="0">
                <a:solidFill>
                  <a:prstClr val="black"/>
                </a:solidFill>
              </a:rPr>
              <a:t>	Educational </a:t>
            </a:r>
            <a:r>
              <a:rPr lang="en-AU" sz="2400" i="1" kern="0" dirty="0">
                <a:solidFill>
                  <a:prstClr val="black"/>
                </a:solidFill>
              </a:rPr>
              <a:t>Opportunities for Aboriginal and Torres Strait </a:t>
            </a:r>
            <a:r>
              <a:rPr lang="en-AU" sz="2400" i="1" kern="0" dirty="0" smtClean="0">
                <a:solidFill>
                  <a:prstClr val="black"/>
                </a:solidFill>
              </a:rPr>
              <a:t>	Islander </a:t>
            </a:r>
            <a:r>
              <a:rPr lang="en-AU" sz="2400" i="1" kern="0" dirty="0">
                <a:solidFill>
                  <a:prstClr val="black"/>
                </a:solidFill>
              </a:rPr>
              <a:t>Students (2016); Senate Education and </a:t>
            </a:r>
            <a:r>
              <a:rPr lang="en-AU" sz="2400" i="1" kern="0" dirty="0" smtClean="0">
                <a:solidFill>
                  <a:prstClr val="black"/>
                </a:solidFill>
              </a:rPr>
              <a:t>	Employment </a:t>
            </a:r>
            <a:r>
              <a:rPr lang="en-AU" sz="2400" i="1" kern="0" dirty="0">
                <a:solidFill>
                  <a:prstClr val="black"/>
                </a:solidFill>
              </a:rPr>
              <a:t>Legislation Committee Inquiry into the </a:t>
            </a:r>
            <a:r>
              <a:rPr lang="en-AU" sz="2400" i="1" kern="0" dirty="0" smtClean="0">
                <a:solidFill>
                  <a:prstClr val="black"/>
                </a:solidFill>
              </a:rPr>
              <a:t>	Australian </a:t>
            </a:r>
            <a:r>
              <a:rPr lang="en-AU" sz="2400" i="1" kern="0" dirty="0">
                <a:solidFill>
                  <a:prstClr val="black"/>
                </a:solidFill>
              </a:rPr>
              <a:t>Education Amendment Bill (2017); Victorian </a:t>
            </a:r>
            <a:r>
              <a:rPr lang="en-AU" sz="2400" i="1" kern="0" dirty="0" smtClean="0">
                <a:solidFill>
                  <a:prstClr val="black"/>
                </a:solidFill>
              </a:rPr>
              <a:t>	Department </a:t>
            </a:r>
            <a:r>
              <a:rPr lang="en-AU" sz="2400" i="1" kern="0" dirty="0">
                <a:solidFill>
                  <a:prstClr val="black"/>
                </a:solidFill>
              </a:rPr>
              <a:t>of Education and Training, Education and </a:t>
            </a:r>
            <a:r>
              <a:rPr lang="en-AU" sz="2400" i="1" kern="0" dirty="0" smtClean="0">
                <a:solidFill>
                  <a:prstClr val="black"/>
                </a:solidFill>
              </a:rPr>
              <a:t>	Training </a:t>
            </a:r>
            <a:r>
              <a:rPr lang="en-AU" sz="2400" i="1" kern="0" dirty="0">
                <a:solidFill>
                  <a:prstClr val="black"/>
                </a:solidFill>
              </a:rPr>
              <a:t>Reform Regulations Review (2017</a:t>
            </a:r>
            <a:r>
              <a:rPr lang="en-AU" sz="2400" kern="0" dirty="0">
                <a:solidFill>
                  <a:prstClr val="black"/>
                </a:solidFill>
              </a:rPr>
              <a:t>); </a:t>
            </a:r>
            <a:endParaRPr lang="en-AU" sz="2400" kern="0" dirty="0" smtClean="0">
              <a:solidFill>
                <a:prstClr val="black"/>
              </a:solidFill>
            </a:endParaRPr>
          </a:p>
          <a:p>
            <a:pPr lvl="1" defTabSz="914400">
              <a:spcBef>
                <a:spcPct val="20000"/>
              </a:spcBef>
              <a:spcAft>
                <a:spcPts val="600"/>
              </a:spcAft>
              <a:buClr>
                <a:srgbClr val="EA8E3F"/>
              </a:buClr>
              <a:defRPr/>
            </a:pPr>
            <a:endParaRPr lang="en-AU" sz="2400" kern="0" dirty="0">
              <a:solidFill>
                <a:prstClr val="black"/>
              </a:solidFill>
            </a:endParaRPr>
          </a:p>
          <a:p>
            <a:pPr lvl="1" defTabSz="914400">
              <a:spcBef>
                <a:spcPct val="20000"/>
              </a:spcBef>
              <a:spcAft>
                <a:spcPts val="600"/>
              </a:spcAft>
              <a:buClr>
                <a:srgbClr val="EA8E3F"/>
              </a:buClr>
              <a:defRPr/>
            </a:pPr>
            <a:endParaRPr lang="en-US" sz="2400" kern="0" dirty="0" smtClean="0">
              <a:solidFill>
                <a:prstClr val="black"/>
              </a:solidFill>
            </a:endParaRPr>
          </a:p>
        </p:txBody>
      </p:sp>
    </p:spTree>
    <p:extLst>
      <p:ext uri="{BB962C8B-B14F-4D97-AF65-F5344CB8AC3E}">
        <p14:creationId xmlns:p14="http://schemas.microsoft.com/office/powerpoint/2010/main" val="2377607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2308324"/>
          </a:xfrm>
          <a:prstGeom prst="rect">
            <a:avLst/>
          </a:prstGeom>
        </p:spPr>
        <p:txBody>
          <a:bodyPr wrap="square">
            <a:spAutoFit/>
          </a:bodyPr>
          <a:lstStyle/>
          <a:p>
            <a:pPr lvl="1" defTabSz="914400">
              <a:spcBef>
                <a:spcPct val="20000"/>
              </a:spcBef>
              <a:spcAft>
                <a:spcPts val="600"/>
              </a:spcAft>
              <a:buClr>
                <a:srgbClr val="EA8E3F"/>
              </a:buClr>
              <a:defRPr/>
            </a:pPr>
            <a:r>
              <a:rPr lang="en-AU" sz="2400" i="1" kern="0" dirty="0" smtClean="0">
                <a:solidFill>
                  <a:prstClr val="black"/>
                </a:solidFill>
              </a:rPr>
              <a:t>General Purpose </a:t>
            </a:r>
            <a:r>
              <a:rPr lang="en-AU" sz="2400" i="1" kern="0" dirty="0">
                <a:solidFill>
                  <a:prstClr val="black"/>
                </a:solidFill>
              </a:rPr>
              <a:t>Standing Committee No 3 Inquiry into students with disability in NSW schools (2017); Standing Committee on Employment Education and Training Inquiry into school to work transition (2017); Review to achieve excellence in Australian schools (2017); Literacy and Numeracy Check Consultation (2017</a:t>
            </a:r>
            <a:r>
              <a:rPr lang="en-AU" sz="2400" i="1" kern="0" dirty="0" smtClean="0">
                <a:solidFill>
                  <a:prstClr val="black"/>
                </a:solidFill>
              </a:rPr>
              <a:t>).</a:t>
            </a:r>
            <a:endParaRPr lang="en-US" sz="2400" i="1" kern="0" dirty="0" smtClean="0">
              <a:solidFill>
                <a:prstClr val="black"/>
              </a:solidFill>
            </a:endParaRPr>
          </a:p>
        </p:txBody>
      </p:sp>
    </p:spTree>
    <p:extLst>
      <p:ext uri="{BB962C8B-B14F-4D97-AF65-F5344CB8AC3E}">
        <p14:creationId xmlns:p14="http://schemas.microsoft.com/office/powerpoint/2010/main" val="1547333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Other activity</a:t>
            </a:r>
            <a:endParaRPr lang="en-US" sz="3600" b="1" kern="0" dirty="0">
              <a:solidFill>
                <a:srgbClr val="EA8E3F"/>
              </a:solidFill>
              <a:ea typeface="+mj-ea"/>
            </a:endParaRPr>
          </a:p>
        </p:txBody>
      </p:sp>
      <p:sp>
        <p:nvSpPr>
          <p:cNvPr id="13" name="Rectangle 12"/>
          <p:cNvSpPr/>
          <p:nvPr/>
        </p:nvSpPr>
        <p:spPr>
          <a:xfrm>
            <a:off x="249030" y="1608158"/>
            <a:ext cx="8419109" cy="4976747"/>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A range of stakeholders saying very clearly we need to do much better in educating students with disability – CYDA has worked hard, as have others, to work with unions, school associations, educators, parents associations, peak bodies </a:t>
            </a:r>
            <a:r>
              <a:rPr lang="en-US" sz="2400" kern="0" dirty="0" err="1" smtClean="0">
                <a:solidFill>
                  <a:prstClr val="black"/>
                </a:solidFill>
              </a:rPr>
              <a:t>etc</a:t>
            </a:r>
            <a:r>
              <a:rPr lang="en-US" sz="2400" kern="0" dirty="0" smtClean="0">
                <a:solidFill>
                  <a:prstClr val="black"/>
                </a:solidFill>
              </a:rPr>
              <a:t> </a:t>
            </a:r>
            <a:r>
              <a:rPr lang="en-US" sz="2400" kern="0" dirty="0" err="1" smtClean="0">
                <a:solidFill>
                  <a:prstClr val="black"/>
                </a:solidFill>
              </a:rPr>
              <a:t>etc</a:t>
            </a:r>
            <a:r>
              <a:rPr lang="en-US" sz="2400" kern="0" dirty="0" smtClean="0">
                <a:solidFill>
                  <a:prstClr val="black"/>
                </a:solidFill>
              </a:rPr>
              <a:t> to create greater understanding of experience and a demand on governments to do better</a:t>
            </a:r>
          </a:p>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Media – more interest, attitudes are shifting after Hervey Bay – Tate in the cupboard</a:t>
            </a:r>
          </a:p>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Despite all of this though the direct experience is NOT radically changing STILL THE EXPERIENCE OF INCLUSIVE EDUCATION ELUDES MOST STUDENTS WITH DISABILITY</a:t>
            </a:r>
          </a:p>
          <a:p>
            <a:pPr lvl="0" defTabSz="914400">
              <a:spcBef>
                <a:spcPct val="20000"/>
              </a:spcBef>
              <a:spcAft>
                <a:spcPts val="600"/>
              </a:spcAft>
              <a:buClr>
                <a:srgbClr val="EA8E3F"/>
              </a:buClr>
              <a:defRPr/>
            </a:pPr>
            <a:endParaRPr lang="en-US" sz="2400" kern="0" dirty="0">
              <a:solidFill>
                <a:prstClr val="black"/>
              </a:solidFill>
            </a:endParaRPr>
          </a:p>
        </p:txBody>
      </p:sp>
    </p:spTree>
    <p:extLst>
      <p:ext uri="{BB962C8B-B14F-4D97-AF65-F5344CB8AC3E}">
        <p14:creationId xmlns:p14="http://schemas.microsoft.com/office/powerpoint/2010/main" val="13199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The way forward?</a:t>
            </a:r>
            <a:endParaRPr lang="en-US" sz="3600" b="1" kern="0" dirty="0">
              <a:solidFill>
                <a:srgbClr val="EA8E3F"/>
              </a:solidFill>
              <a:ea typeface="+mj-ea"/>
            </a:endParaRPr>
          </a:p>
        </p:txBody>
      </p:sp>
    </p:spTree>
    <p:extLst>
      <p:ext uri="{BB962C8B-B14F-4D97-AF65-F5344CB8AC3E}">
        <p14:creationId xmlns:p14="http://schemas.microsoft.com/office/powerpoint/2010/main" val="2353833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The way forward?</a:t>
            </a:r>
            <a:endParaRPr lang="en-US" sz="3600" b="1" kern="0" dirty="0">
              <a:solidFill>
                <a:srgbClr val="EA8E3F"/>
              </a:solidFill>
              <a:ea typeface="+mj-ea"/>
            </a:endParaRPr>
          </a:p>
        </p:txBody>
      </p:sp>
      <p:sp>
        <p:nvSpPr>
          <p:cNvPr id="13" name="Rectangle 12"/>
          <p:cNvSpPr/>
          <p:nvPr/>
        </p:nvSpPr>
        <p:spPr>
          <a:xfrm>
            <a:off x="249030" y="1608158"/>
            <a:ext cx="8419109" cy="5210657"/>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The UN General Comment clearly articulates the pathway forward to recognizing the right to an inclusive education for students with disability</a:t>
            </a:r>
          </a:p>
          <a:p>
            <a:pPr marL="342900" lvl="0"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Australia needs </a:t>
            </a:r>
            <a:r>
              <a:rPr lang="en-US" sz="2400" b="1" kern="0" dirty="0" smtClean="0">
                <a:solidFill>
                  <a:prstClr val="black"/>
                </a:solidFill>
              </a:rPr>
              <a:t>a national plan for students with disability</a:t>
            </a:r>
          </a:p>
          <a:p>
            <a:pPr lvl="1" defTabSz="914400">
              <a:spcBef>
                <a:spcPct val="20000"/>
              </a:spcBef>
              <a:spcAft>
                <a:spcPts val="600"/>
              </a:spcAft>
              <a:buClr>
                <a:srgbClr val="EA8E3F"/>
              </a:buClr>
              <a:defRPr/>
            </a:pPr>
            <a:r>
              <a:rPr lang="en-US" sz="2400" kern="0" dirty="0" smtClean="0">
                <a:solidFill>
                  <a:prstClr val="black"/>
                </a:solidFill>
              </a:rPr>
              <a:t>This should include:</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A blueprint for embedded &amp; systemic reform</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Clearly articulated vision &amp; aims</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Measurable outcomes</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A program for reform which is grounded in a strong evidence base &amp; research regarding best practice</a:t>
            </a:r>
          </a:p>
          <a:p>
            <a:pPr lvl="0" defTabSz="914400">
              <a:spcBef>
                <a:spcPct val="20000"/>
              </a:spcBef>
              <a:spcAft>
                <a:spcPts val="600"/>
              </a:spcAft>
              <a:buClr>
                <a:srgbClr val="EA8E3F"/>
              </a:buClr>
              <a:defRPr/>
            </a:pPr>
            <a:endParaRPr lang="en-US" sz="2400" kern="0" dirty="0">
              <a:solidFill>
                <a:prstClr val="black"/>
              </a:solidFill>
            </a:endParaRPr>
          </a:p>
        </p:txBody>
      </p:sp>
    </p:spTree>
    <p:extLst>
      <p:ext uri="{BB962C8B-B14F-4D97-AF65-F5344CB8AC3E}">
        <p14:creationId xmlns:p14="http://schemas.microsoft.com/office/powerpoint/2010/main" val="122627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The way forward?</a:t>
            </a:r>
            <a:endParaRPr lang="en-US" sz="3600" b="1" kern="0" dirty="0">
              <a:solidFill>
                <a:srgbClr val="EA8E3F"/>
              </a:solidFill>
              <a:ea typeface="+mj-ea"/>
            </a:endParaRPr>
          </a:p>
        </p:txBody>
      </p:sp>
      <p:sp>
        <p:nvSpPr>
          <p:cNvPr id="13" name="Rectangle 12"/>
          <p:cNvSpPr/>
          <p:nvPr/>
        </p:nvSpPr>
        <p:spPr>
          <a:xfrm>
            <a:off x="249030" y="1608158"/>
            <a:ext cx="8419109" cy="4238083"/>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b="1" kern="0" dirty="0" smtClean="0">
                <a:solidFill>
                  <a:prstClr val="black"/>
                </a:solidFill>
              </a:rPr>
              <a:t>A national plan for students with disability</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A timeline &amp; objectives that would ensure commitment from governments and education systems to the ongoing reform with built in and clearly articulated roles for education sectors, students &amp; families</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The disability loading &amp; funding arrangements</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The creation of robust accountability measures including a monitoring, evaluation &amp; reporting &amp; improvement framework with commitments to regularly release info on implementation</a:t>
            </a:r>
            <a:endParaRPr lang="en-US" sz="2400" kern="0" dirty="0">
              <a:solidFill>
                <a:prstClr val="black"/>
              </a:solidFill>
            </a:endParaRPr>
          </a:p>
        </p:txBody>
      </p:sp>
    </p:spTree>
    <p:extLst>
      <p:ext uri="{BB962C8B-B14F-4D97-AF65-F5344CB8AC3E}">
        <p14:creationId xmlns:p14="http://schemas.microsoft.com/office/powerpoint/2010/main" val="16795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0" y="13627"/>
            <a:ext cx="9144000" cy="7027225"/>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7" name="Rectangle 6"/>
          <p:cNvSpPr/>
          <p:nvPr/>
        </p:nvSpPr>
        <p:spPr>
          <a:xfrm>
            <a:off x="1037718" y="1313090"/>
            <a:ext cx="5885596" cy="461665"/>
          </a:xfrm>
          <a:prstGeom prst="rect">
            <a:avLst/>
          </a:prstGeom>
        </p:spPr>
        <p:txBody>
          <a:bodyPr wrap="square">
            <a:spAutoFit/>
          </a:bodyPr>
          <a:lstStyle/>
          <a:p>
            <a:pPr marR="0" lvl="0" defTabSz="914400" eaLnBrk="1" fontAlgn="auto" latinLnBrk="0" hangingPunct="1">
              <a:lnSpc>
                <a:spcPct val="100000"/>
              </a:lnSpc>
              <a:spcBef>
                <a:spcPct val="20000"/>
              </a:spcBef>
              <a:spcAft>
                <a:spcPts val="600"/>
              </a:spcAft>
              <a:buClr>
                <a:srgbClr val="EA8E3F"/>
              </a:buClr>
              <a:buSzTx/>
              <a:tabLst/>
              <a:defRPr/>
            </a:pPr>
            <a:endParaRPr kumimoji="0" lang="en-AU" sz="2400" b="0" i="0" u="none" strike="noStrike" kern="0" cap="none" spc="0" normalizeH="0" baseline="0" noProof="0" dirty="0" smtClean="0">
              <a:ln>
                <a:noFill/>
              </a:ln>
              <a:solidFill>
                <a:prstClr val="black"/>
              </a:solidFill>
              <a:effectLst/>
              <a:uLnTx/>
              <a:uFillTx/>
            </a:endParaRPr>
          </a:p>
        </p:txBody>
      </p:sp>
      <p:sp>
        <p:nvSpPr>
          <p:cNvPr id="2" name="Rectangle 1"/>
          <p:cNvSpPr/>
          <p:nvPr/>
        </p:nvSpPr>
        <p:spPr>
          <a:xfrm>
            <a:off x="-186611" y="1369567"/>
            <a:ext cx="70166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38213" y="1193522"/>
            <a:ext cx="741025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94523" y="1905506"/>
            <a:ext cx="7544970" cy="1175706"/>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kumimoji="0" lang="en-AU" sz="32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
                <a:srgbClr val="EA8E3F"/>
              </a:buClr>
              <a:buSzTx/>
              <a:buFontTx/>
              <a:buNone/>
              <a:tabLst/>
              <a:defRPr/>
            </a:pPr>
            <a:endParaRPr lang="en-AU" sz="3200" kern="0" noProof="0" dirty="0" smtClean="0">
              <a:solidFill>
                <a:srgbClr val="000000"/>
              </a:solidFill>
            </a:endParaRPr>
          </a:p>
        </p:txBody>
      </p:sp>
      <p:sp>
        <p:nvSpPr>
          <p:cNvPr id="8" name="Rectangle 7"/>
          <p:cNvSpPr/>
          <p:nvPr/>
        </p:nvSpPr>
        <p:spPr>
          <a:xfrm>
            <a:off x="472352" y="1583702"/>
            <a:ext cx="7931020" cy="55399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
                <a:srgbClr val="EA8E3F"/>
              </a:buClr>
              <a:buSzTx/>
              <a:buFontTx/>
              <a:buNone/>
              <a:tabLst/>
              <a:defRPr/>
            </a:pPr>
            <a:endParaRPr kumimoji="0" lang="en-AU" sz="3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297091" y="378935"/>
            <a:ext cx="7543980" cy="1766637"/>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
                <a:srgbClr val="EA8E3F"/>
              </a:buClr>
              <a:buSzTx/>
              <a:tabLst/>
              <a:defRPr/>
            </a:pPr>
            <a:endParaRPr lang="en-AU" sz="3200" kern="0" dirty="0">
              <a:solidFill>
                <a:prstClr val="black"/>
              </a:solidFill>
            </a:endParaRPr>
          </a:p>
          <a:p>
            <a:pPr marR="0" lvl="0" defTabSz="914400" eaLnBrk="1" fontAlgn="auto" latinLnBrk="0" hangingPunct="1">
              <a:lnSpc>
                <a:spcPct val="100000"/>
              </a:lnSpc>
              <a:spcBef>
                <a:spcPct val="20000"/>
              </a:spcBef>
              <a:spcAft>
                <a:spcPts val="0"/>
              </a:spcAft>
              <a:buClr>
                <a:srgbClr val="EA8E3F"/>
              </a:buClr>
              <a:buSzTx/>
              <a:tabLst/>
              <a:defRPr/>
            </a:pPr>
            <a:endParaRPr kumimoji="0" lang="en-AU" sz="32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249030" y="585154"/>
            <a:ext cx="67081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EA8E3F"/>
                </a:solidFill>
                <a:ea typeface="+mj-ea"/>
              </a:rPr>
              <a:t>The way forward?</a:t>
            </a:r>
            <a:endParaRPr lang="en-US" sz="3600" b="1" kern="0" dirty="0">
              <a:solidFill>
                <a:srgbClr val="EA8E3F"/>
              </a:solidFill>
              <a:ea typeface="+mj-ea"/>
            </a:endParaRPr>
          </a:p>
        </p:txBody>
      </p:sp>
      <p:sp>
        <p:nvSpPr>
          <p:cNvPr id="13" name="Rectangle 12"/>
          <p:cNvSpPr/>
          <p:nvPr/>
        </p:nvSpPr>
        <p:spPr>
          <a:xfrm>
            <a:off x="249030" y="1608158"/>
            <a:ext cx="8419109" cy="4238083"/>
          </a:xfrm>
          <a:prstGeom prst="rect">
            <a:avLst/>
          </a:prstGeom>
        </p:spPr>
        <p:txBody>
          <a:bodyPr wrap="square">
            <a:spAutoFit/>
          </a:bodyPr>
          <a:lstStyle/>
          <a:p>
            <a:pPr marL="342900" lvl="0" indent="-342900" defTabSz="914400">
              <a:spcBef>
                <a:spcPct val="20000"/>
              </a:spcBef>
              <a:spcAft>
                <a:spcPts val="600"/>
              </a:spcAft>
              <a:buClr>
                <a:srgbClr val="EA8E3F"/>
              </a:buClr>
              <a:buFont typeface="Arial" panose="020B0604020202020204" pitchFamily="34" charset="0"/>
              <a:buChar char="•"/>
              <a:defRPr/>
            </a:pPr>
            <a:r>
              <a:rPr lang="en-US" sz="2400" b="1" kern="0" dirty="0" smtClean="0">
                <a:solidFill>
                  <a:prstClr val="black"/>
                </a:solidFill>
              </a:rPr>
              <a:t>A national plan for students with disability</a:t>
            </a:r>
          </a:p>
          <a:p>
            <a:pPr marL="1257300" lvl="2" indent="-342900" defTabSz="914400">
              <a:spcBef>
                <a:spcPct val="20000"/>
              </a:spcBef>
              <a:spcAft>
                <a:spcPts val="600"/>
              </a:spcAft>
              <a:buClr>
                <a:srgbClr val="EA8E3F"/>
              </a:buClr>
              <a:buFont typeface="Arial" panose="020B0604020202020204" pitchFamily="34" charset="0"/>
              <a:buChar char="•"/>
              <a:defRPr/>
            </a:pPr>
            <a:r>
              <a:rPr lang="en-US" sz="2400" kern="0" dirty="0" smtClean="0">
                <a:solidFill>
                  <a:prstClr val="black"/>
                </a:solidFill>
              </a:rPr>
              <a:t>Specific and focused actions to address and prevent current seclusion and restraint of students with disability within school settings</a:t>
            </a:r>
          </a:p>
          <a:p>
            <a:pPr marL="0" lvl="2" indent="-342900" defTabSz="914400">
              <a:spcBef>
                <a:spcPct val="20000"/>
              </a:spcBef>
              <a:spcAft>
                <a:spcPts val="600"/>
              </a:spcAft>
              <a:buClr>
                <a:srgbClr val="EA8E3F"/>
              </a:buClr>
              <a:buFont typeface="Arial" panose="020B0604020202020204" pitchFamily="34" charset="0"/>
              <a:buChar char="•"/>
              <a:defRPr/>
            </a:pPr>
            <a:r>
              <a:rPr lang="en-US" sz="2400" b="1" kern="0" dirty="0" smtClean="0">
                <a:solidFill>
                  <a:prstClr val="black"/>
                </a:solidFill>
              </a:rPr>
              <a:t>CYDA will lead a national campaign </a:t>
            </a:r>
            <a:r>
              <a:rPr lang="en-US" sz="2400" kern="0" dirty="0" smtClean="0">
                <a:solidFill>
                  <a:prstClr val="black"/>
                </a:solidFill>
              </a:rPr>
              <a:t>that aims to address the lack of community and political will to afford students with disability their right to an inclusive education. This year CYDA will be reaching out to all interested to assist with articulating the campaign, collaborating, speaking out and taking action  </a:t>
            </a:r>
            <a:endParaRPr lang="en-US" sz="2400" kern="0" dirty="0">
              <a:solidFill>
                <a:prstClr val="black"/>
              </a:solidFill>
            </a:endParaRPr>
          </a:p>
          <a:p>
            <a:pPr marL="0" lvl="2" indent="-342900" defTabSz="914400">
              <a:spcBef>
                <a:spcPct val="20000"/>
              </a:spcBef>
              <a:spcAft>
                <a:spcPts val="600"/>
              </a:spcAft>
              <a:buClr>
                <a:srgbClr val="EA8E3F"/>
              </a:buClr>
              <a:buFont typeface="Arial" panose="020B0604020202020204" pitchFamily="34" charset="0"/>
              <a:buChar char="•"/>
              <a:defRPr/>
            </a:pPr>
            <a:endParaRPr lang="en-US" sz="2400" kern="0" dirty="0" smtClean="0">
              <a:solidFill>
                <a:prstClr val="black"/>
              </a:solidFill>
            </a:endParaRPr>
          </a:p>
        </p:txBody>
      </p:sp>
    </p:spTree>
    <p:extLst>
      <p:ext uri="{BB962C8B-B14F-4D97-AF65-F5344CB8AC3E}">
        <p14:creationId xmlns:p14="http://schemas.microsoft.com/office/powerpoint/2010/main" val="4180555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Student with disability</a:t>
            </a:r>
            <a:endParaRPr lang="en-AU" dirty="0"/>
          </a:p>
        </p:txBody>
      </p:sp>
      <p:sp>
        <p:nvSpPr>
          <p:cNvPr id="3" name="Content Placeholder 2"/>
          <p:cNvSpPr>
            <a:spLocks noGrp="1"/>
          </p:cNvSpPr>
          <p:nvPr>
            <p:ph idx="1"/>
          </p:nvPr>
        </p:nvSpPr>
        <p:spPr/>
        <p:txBody>
          <a:bodyPr/>
          <a:lstStyle/>
          <a:p>
            <a:pPr marL="0" indent="0">
              <a:buNone/>
            </a:pPr>
            <a:r>
              <a:rPr lang="en-AU" dirty="0" smtClean="0"/>
              <a:t>“School </a:t>
            </a:r>
            <a:r>
              <a:rPr lang="en-AU" dirty="0"/>
              <a:t>would be a much better place for kids with disability if everyone thought about their </a:t>
            </a:r>
            <a:r>
              <a:rPr lang="en-AU" dirty="0" smtClean="0"/>
              <a:t>attitudes </a:t>
            </a:r>
            <a:r>
              <a:rPr lang="en-AU" dirty="0"/>
              <a:t>to disability. Disability doesn't mean 'not normal' and it does not mean less ability. It's just a different ability. We are all different so it shouldn't be such a big </a:t>
            </a:r>
            <a:r>
              <a:rPr lang="en-AU" dirty="0" smtClean="0"/>
              <a:t>deal”</a:t>
            </a:r>
            <a:endParaRPr lang="en-AU" dirty="0"/>
          </a:p>
          <a:p>
            <a:endParaRPr lang="en-AU" dirty="0"/>
          </a:p>
        </p:txBody>
      </p:sp>
    </p:spTree>
    <p:extLst>
      <p:ext uri="{BB962C8B-B14F-4D97-AF65-F5344CB8AC3E}">
        <p14:creationId xmlns:p14="http://schemas.microsoft.com/office/powerpoint/2010/main" val="231341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stretch>
            <a:fillRect/>
          </a:stretch>
        </p:blipFill>
        <p:spPr>
          <a:xfrm>
            <a:off x="-9270" y="1371"/>
            <a:ext cx="9144000" cy="6856629"/>
          </a:xfrm>
          <a:prstGeom prst="rect">
            <a:avLst/>
          </a:prstGeom>
        </p:spPr>
      </p:pic>
      <p:pic>
        <p:nvPicPr>
          <p:cNvPr id="4" name="Picture 3" descr="CYDA-logo-stacked-RGB.png"/>
          <p:cNvPicPr>
            <a:picLocks noChangeAspect="1"/>
          </p:cNvPicPr>
          <p:nvPr/>
        </p:nvPicPr>
        <p:blipFill>
          <a:blip r:embed="rId3"/>
          <a:stretch>
            <a:fillRect/>
          </a:stretch>
        </p:blipFill>
        <p:spPr>
          <a:xfrm>
            <a:off x="7215920" y="175678"/>
            <a:ext cx="1757777" cy="1279820"/>
          </a:xfrm>
          <a:prstGeom prst="rect">
            <a:avLst/>
          </a:prstGeom>
        </p:spPr>
      </p:pic>
      <p:sp>
        <p:nvSpPr>
          <p:cNvPr id="3" name="Rectangle 2"/>
          <p:cNvSpPr/>
          <p:nvPr/>
        </p:nvSpPr>
        <p:spPr>
          <a:xfrm>
            <a:off x="435110" y="712177"/>
            <a:ext cx="7054887"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EA8E3F"/>
                </a:solidFill>
                <a:effectLst/>
                <a:uLnTx/>
                <a:uFillTx/>
                <a:ea typeface="+mj-ea"/>
              </a:rPr>
              <a:t>About CYDA</a:t>
            </a:r>
            <a:endParaRPr kumimoji="0" lang="en-AU" sz="36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435110" y="1635591"/>
            <a:ext cx="7255859" cy="3801041"/>
          </a:xfrm>
          <a:prstGeom prst="rect">
            <a:avLst/>
          </a:prstGeom>
        </p:spPr>
        <p:txBody>
          <a:bodyPr wrap="square">
            <a:spAutoFit/>
          </a:bodyPr>
          <a:lstStyle/>
          <a:p>
            <a:pPr marL="284400" lvl="0" indent="-284400" defTabSz="914400">
              <a:spcBef>
                <a:spcPct val="20000"/>
              </a:spcBef>
              <a:spcAft>
                <a:spcPts val="600"/>
              </a:spcAft>
              <a:buClr>
                <a:srgbClr val="EA8E3F"/>
              </a:buClr>
              <a:buFont typeface="Arial"/>
              <a:buChar char="•"/>
              <a:defRPr/>
            </a:pPr>
            <a:r>
              <a:rPr lang="en-AU" sz="2400" kern="0" dirty="0">
                <a:solidFill>
                  <a:prstClr val="black"/>
                </a:solidFill>
              </a:rPr>
              <a:t>Core funding through the Department of Social Services</a:t>
            </a:r>
          </a:p>
          <a:p>
            <a:pPr marL="284400" lvl="0" indent="-284400" defTabSz="914400">
              <a:spcBef>
                <a:spcPct val="20000"/>
              </a:spcBef>
              <a:spcAft>
                <a:spcPts val="600"/>
              </a:spcAft>
              <a:buClr>
                <a:srgbClr val="EA8E3F"/>
              </a:buClr>
              <a:buFont typeface="Arial"/>
              <a:buChar char="•"/>
              <a:defRPr/>
            </a:pPr>
            <a:r>
              <a:rPr lang="en-AU" sz="2400" kern="0" dirty="0" smtClean="0">
                <a:solidFill>
                  <a:prstClr val="black"/>
                </a:solidFill>
              </a:rPr>
              <a:t>5500 members </a:t>
            </a:r>
            <a:r>
              <a:rPr lang="en-AU" sz="2400" kern="0" dirty="0">
                <a:solidFill>
                  <a:prstClr val="black"/>
                </a:solidFill>
              </a:rPr>
              <a:t>nationally </a:t>
            </a:r>
            <a:endParaRPr lang="en-AU" sz="2400" kern="0" dirty="0" smtClean="0">
              <a:solidFill>
                <a:prstClr val="black"/>
              </a:solidFill>
            </a:endParaRPr>
          </a:p>
          <a:p>
            <a:pPr marL="284400" lvl="0" indent="-284400" defTabSz="914400">
              <a:spcBef>
                <a:spcPct val="20000"/>
              </a:spcBef>
              <a:spcAft>
                <a:spcPts val="600"/>
              </a:spcAft>
              <a:buClr>
                <a:srgbClr val="EA8E3F"/>
              </a:buClr>
              <a:buFont typeface="Arial"/>
              <a:buChar char="•"/>
              <a:defRPr/>
            </a:pPr>
            <a:r>
              <a:rPr lang="en-AU" sz="2400" kern="0" dirty="0" smtClean="0">
                <a:solidFill>
                  <a:prstClr val="black"/>
                </a:solidFill>
              </a:rPr>
              <a:t>Not for profit</a:t>
            </a:r>
            <a:endParaRPr lang="en-AU" sz="2400" kern="0" dirty="0">
              <a:solidFill>
                <a:prstClr val="black"/>
              </a:solidFill>
            </a:endParaRPr>
          </a:p>
          <a:p>
            <a:pPr marL="284400" lvl="0" indent="-284400" defTabSz="914400">
              <a:spcBef>
                <a:spcPct val="20000"/>
              </a:spcBef>
              <a:spcAft>
                <a:spcPts val="600"/>
              </a:spcAft>
              <a:buClr>
                <a:srgbClr val="EA8E3F"/>
              </a:buClr>
              <a:buFont typeface="Arial"/>
              <a:buChar char="•"/>
              <a:defRPr/>
            </a:pPr>
            <a:r>
              <a:rPr lang="en-AU" sz="2400" kern="0" dirty="0">
                <a:solidFill>
                  <a:prstClr val="black"/>
                </a:solidFill>
              </a:rPr>
              <a:t>Extensive information is available at </a:t>
            </a:r>
            <a:r>
              <a:rPr lang="en-AU" sz="2400" kern="0" dirty="0" smtClean="0">
                <a:solidFill>
                  <a:prstClr val="black"/>
                </a:solidFill>
                <a:hlinkClick r:id="rId4"/>
              </a:rPr>
              <a:t>www.cyda.org.au</a:t>
            </a:r>
            <a:r>
              <a:rPr lang="en-AU" sz="2400" kern="0" dirty="0" smtClean="0">
                <a:solidFill>
                  <a:prstClr val="black"/>
                </a:solidFill>
              </a:rPr>
              <a:t> </a:t>
            </a:r>
          </a:p>
          <a:p>
            <a:pPr marL="284400" lvl="0" indent="-284400" defTabSz="914400">
              <a:spcBef>
                <a:spcPct val="20000"/>
              </a:spcBef>
              <a:spcAft>
                <a:spcPts val="600"/>
              </a:spcAft>
              <a:buClr>
                <a:srgbClr val="EA8E3F"/>
              </a:buClr>
              <a:buFont typeface="Arial"/>
              <a:buChar char="•"/>
              <a:defRPr/>
            </a:pPr>
            <a:r>
              <a:rPr lang="en-AU" sz="2400" kern="0" dirty="0" smtClean="0">
                <a:solidFill>
                  <a:prstClr val="black"/>
                </a:solidFill>
              </a:rPr>
              <a:t>Additionally find us on Facebook  at </a:t>
            </a:r>
            <a:r>
              <a:rPr lang="en-AU" sz="2400" kern="0" dirty="0" smtClean="0">
                <a:solidFill>
                  <a:prstClr val="black"/>
                </a:solidFill>
                <a:hlinkClick r:id="rId5"/>
              </a:rPr>
              <a:t>www.facebook.com/CDISAUS</a:t>
            </a:r>
            <a:r>
              <a:rPr lang="en-AU" sz="2400" kern="0" dirty="0" smtClean="0">
                <a:solidFill>
                  <a:prstClr val="black"/>
                </a:solidFill>
              </a:rPr>
              <a:t> or Twitter @CDA39   </a:t>
            </a:r>
            <a:endParaRPr lang="en-AU" sz="2400" kern="0" dirty="0">
              <a:solidFill>
                <a:prstClr val="black"/>
              </a:solidFill>
            </a:endParaRPr>
          </a:p>
          <a:p>
            <a:pPr marL="284400" marR="0" lvl="0" indent="-284400" defTabSz="914400" eaLnBrk="1" fontAlgn="auto" latinLnBrk="0" hangingPunct="1">
              <a:lnSpc>
                <a:spcPct val="100000"/>
              </a:lnSpc>
              <a:spcBef>
                <a:spcPct val="20000"/>
              </a:spcBef>
              <a:spcAft>
                <a:spcPts val="600"/>
              </a:spcAft>
              <a:buClr>
                <a:srgbClr val="EA8E3F"/>
              </a:buClr>
              <a:buSzTx/>
              <a:buFont typeface="Arial"/>
              <a:buChar char="•"/>
              <a:tabLst/>
              <a:defRPr/>
            </a:pPr>
            <a:endParaRPr lang="en-AU" sz="2400" kern="0" dirty="0" smtClean="0">
              <a:solidFill>
                <a:prstClr val="black"/>
              </a:solidFill>
            </a:endParaRPr>
          </a:p>
        </p:txBody>
      </p:sp>
    </p:spTree>
    <p:extLst>
      <p:ext uri="{BB962C8B-B14F-4D97-AF65-F5344CB8AC3E}">
        <p14:creationId xmlns:p14="http://schemas.microsoft.com/office/powerpoint/2010/main" val="3199820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Experience of students </a:t>
            </a:r>
            <a:br>
              <a:rPr lang="en-AU" dirty="0" smtClean="0"/>
            </a:br>
            <a:r>
              <a:rPr lang="en-AU" dirty="0" smtClean="0"/>
              <a:t>with disability</a:t>
            </a:r>
            <a:endParaRPr lang="en-AU" dirty="0"/>
          </a:p>
        </p:txBody>
      </p:sp>
      <p:sp>
        <p:nvSpPr>
          <p:cNvPr id="20" name="Subtitle 19"/>
          <p:cNvSpPr>
            <a:spLocks noGrp="1"/>
          </p:cNvSpPr>
          <p:nvPr>
            <p:ph type="subTitle" idx="1"/>
          </p:nvPr>
        </p:nvSpPr>
        <p:spPr/>
        <p:txBody>
          <a:bodyPr>
            <a:normAutofit/>
          </a:bodyPr>
          <a:lstStyle/>
          <a:p>
            <a:r>
              <a:rPr lang="en-AU" dirty="0" smtClean="0"/>
              <a:t>Education is one of the most significant issues of concern for children and young people with disability and their families.  </a:t>
            </a:r>
          </a:p>
          <a:p>
            <a:endParaRPr lang="en-US" dirty="0" smtClean="0"/>
          </a:p>
          <a:p>
            <a:endParaRPr lang="en-US" dirty="0"/>
          </a:p>
        </p:txBody>
      </p:sp>
    </p:spTree>
    <p:extLst>
      <p:ext uri="{BB962C8B-B14F-4D97-AF65-F5344CB8AC3E}">
        <p14:creationId xmlns:p14="http://schemas.microsoft.com/office/powerpoint/2010/main" val="14287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decel="50000" fill="hold">
                                          <p:stCondLst>
                                            <p:cond delay="0"/>
                                          </p:stCondLst>
                                        </p:cTn>
                                        <p:tgtEl>
                                          <p:spTgt spid="2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Education experience</a:t>
            </a:r>
            <a:endParaRPr lang="en-AU" b="1" dirty="0"/>
          </a:p>
        </p:txBody>
      </p:sp>
      <p:sp>
        <p:nvSpPr>
          <p:cNvPr id="3" name="Content Placeholder 2"/>
          <p:cNvSpPr>
            <a:spLocks noGrp="1"/>
          </p:cNvSpPr>
          <p:nvPr>
            <p:ph idx="1"/>
          </p:nvPr>
        </p:nvSpPr>
        <p:spPr>
          <a:xfrm>
            <a:off x="457200" y="1600201"/>
            <a:ext cx="8229600" cy="3997036"/>
          </a:xfrm>
        </p:spPr>
        <p:txBody>
          <a:bodyPr>
            <a:normAutofit fontScale="92500" lnSpcReduction="10000"/>
          </a:bodyPr>
          <a:lstStyle/>
          <a:p>
            <a:pPr marL="0" indent="0">
              <a:buNone/>
            </a:pPr>
            <a:r>
              <a:rPr lang="en-AU" sz="3000" dirty="0" smtClean="0"/>
              <a:t>Poor experiences and poor outcomes are common place in relation to students with disability in relation to access and participation in education in Australia. </a:t>
            </a:r>
            <a:r>
              <a:rPr lang="en-AU" sz="3000" dirty="0" err="1" smtClean="0"/>
              <a:t>SwD</a:t>
            </a:r>
            <a:r>
              <a:rPr lang="en-AU" sz="3000" dirty="0" smtClean="0"/>
              <a:t> frequently experience:</a:t>
            </a:r>
          </a:p>
          <a:p>
            <a:pPr>
              <a:spcAft>
                <a:spcPts val="600"/>
              </a:spcAft>
            </a:pPr>
            <a:r>
              <a:rPr lang="en-AU" sz="3000" dirty="0" smtClean="0"/>
              <a:t>limited opportunities;</a:t>
            </a:r>
          </a:p>
          <a:p>
            <a:pPr>
              <a:spcAft>
                <a:spcPts val="600"/>
              </a:spcAft>
            </a:pPr>
            <a:r>
              <a:rPr lang="en-AU" sz="3000" dirty="0" smtClean="0"/>
              <a:t>low expectations;</a:t>
            </a:r>
          </a:p>
          <a:p>
            <a:pPr>
              <a:spcAft>
                <a:spcPts val="600"/>
              </a:spcAft>
            </a:pPr>
            <a:r>
              <a:rPr lang="en-AU" sz="3000" dirty="0" smtClean="0"/>
              <a:t>exclusion;</a:t>
            </a:r>
          </a:p>
          <a:p>
            <a:pPr>
              <a:spcAft>
                <a:spcPts val="600"/>
              </a:spcAft>
            </a:pPr>
            <a:r>
              <a:rPr lang="en-AU" sz="3000" dirty="0" smtClean="0"/>
              <a:t>inadequate resourcing; </a:t>
            </a:r>
          </a:p>
          <a:p>
            <a:pPr marL="0" indent="0">
              <a:buNone/>
            </a:pPr>
            <a:endParaRPr lang="en-AU" dirty="0" smtClean="0"/>
          </a:p>
          <a:p>
            <a:endParaRPr lang="en-AU" dirty="0"/>
          </a:p>
        </p:txBody>
      </p:sp>
    </p:spTree>
    <p:extLst>
      <p:ext uri="{BB962C8B-B14F-4D97-AF65-F5344CB8AC3E}">
        <p14:creationId xmlns:p14="http://schemas.microsoft.com/office/powerpoint/2010/main" val="25264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Education experience</a:t>
            </a:r>
            <a:endParaRPr lang="en-AU" dirty="0"/>
          </a:p>
        </p:txBody>
      </p:sp>
      <p:sp>
        <p:nvSpPr>
          <p:cNvPr id="3" name="Content Placeholder 2"/>
          <p:cNvSpPr>
            <a:spLocks noGrp="1"/>
          </p:cNvSpPr>
          <p:nvPr>
            <p:ph idx="1"/>
          </p:nvPr>
        </p:nvSpPr>
        <p:spPr/>
        <p:txBody>
          <a:bodyPr/>
          <a:lstStyle/>
          <a:p>
            <a:pPr>
              <a:spcAft>
                <a:spcPts val="600"/>
              </a:spcAft>
            </a:pPr>
            <a:r>
              <a:rPr lang="en-AU" dirty="0" smtClean="0"/>
              <a:t>Inadequate access to expertise (support staff, teachers, behaviour support, allied health </a:t>
            </a:r>
            <a:r>
              <a:rPr lang="en-AU" dirty="0" err="1" smtClean="0"/>
              <a:t>etc</a:t>
            </a:r>
            <a:r>
              <a:rPr lang="en-AU" dirty="0" smtClean="0"/>
              <a:t>);</a:t>
            </a:r>
          </a:p>
          <a:p>
            <a:pPr>
              <a:spcAft>
                <a:spcPts val="600"/>
              </a:spcAft>
            </a:pPr>
            <a:r>
              <a:rPr lang="en-AU" dirty="0" smtClean="0"/>
              <a:t>bullying;</a:t>
            </a:r>
          </a:p>
          <a:p>
            <a:pPr>
              <a:spcAft>
                <a:spcPts val="600"/>
              </a:spcAft>
            </a:pPr>
            <a:r>
              <a:rPr lang="en-AU" dirty="0" smtClean="0"/>
              <a:t>discrimination; and</a:t>
            </a:r>
          </a:p>
          <a:p>
            <a:pPr>
              <a:spcAft>
                <a:spcPts val="600"/>
              </a:spcAft>
            </a:pPr>
            <a:r>
              <a:rPr lang="en-AU" dirty="0" smtClean="0"/>
              <a:t>Increasing incidents of restraint and seclusion</a:t>
            </a:r>
          </a:p>
          <a:p>
            <a:endParaRPr lang="en-AU" dirty="0"/>
          </a:p>
        </p:txBody>
      </p:sp>
    </p:spTree>
    <p:extLst>
      <p:ext uri="{BB962C8B-B14F-4D97-AF65-F5344CB8AC3E}">
        <p14:creationId xmlns:p14="http://schemas.microsoft.com/office/powerpoint/2010/main" val="3480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Ongoing direct experiences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Some positive experiences &amp; pockets of good practice reported to CYDA </a:t>
            </a:r>
          </a:p>
          <a:p>
            <a:r>
              <a:rPr lang="en-AU" dirty="0" smtClean="0"/>
              <a:t>+</a:t>
            </a:r>
            <a:r>
              <a:rPr lang="en-AU" dirty="0" err="1" smtClean="0"/>
              <a:t>ve</a:t>
            </a:r>
            <a:r>
              <a:rPr lang="en-AU" dirty="0" smtClean="0"/>
              <a:t> experiences dependent on vigilant family advocacy &amp; the stars aligning</a:t>
            </a:r>
          </a:p>
          <a:p>
            <a:r>
              <a:rPr lang="en-AU" dirty="0" smtClean="0"/>
              <a:t>Many families think compromised education experience/outcome is part of the lot of being a child with disability so therefore complicit with an inadequate system</a:t>
            </a:r>
          </a:p>
          <a:p>
            <a:r>
              <a:rPr lang="en-AU" dirty="0" smtClean="0"/>
              <a:t>The positive experiences/practices seen are transient – never become embedded and contribute to long term systemic change </a:t>
            </a:r>
          </a:p>
          <a:p>
            <a:endParaRPr lang="en-AU" dirty="0"/>
          </a:p>
        </p:txBody>
      </p:sp>
    </p:spTree>
    <p:extLst>
      <p:ext uri="{BB962C8B-B14F-4D97-AF65-F5344CB8AC3E}">
        <p14:creationId xmlns:p14="http://schemas.microsoft.com/office/powerpoint/2010/main" val="375703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CRPD – Article 24</a:t>
            </a:r>
            <a:endParaRPr lang="en-AU" dirty="0"/>
          </a:p>
        </p:txBody>
      </p:sp>
      <p:sp>
        <p:nvSpPr>
          <p:cNvPr id="3" name="Content Placeholder 2"/>
          <p:cNvSpPr>
            <a:spLocks noGrp="1"/>
          </p:cNvSpPr>
          <p:nvPr>
            <p:ph idx="1"/>
          </p:nvPr>
        </p:nvSpPr>
        <p:spPr>
          <a:xfrm>
            <a:off x="457200" y="1465729"/>
            <a:ext cx="8229600" cy="4477872"/>
          </a:xfrm>
        </p:spPr>
        <p:txBody>
          <a:bodyPr/>
          <a:lstStyle/>
          <a:p>
            <a:pPr marL="0" indent="0">
              <a:spcAft>
                <a:spcPts val="600"/>
              </a:spcAft>
              <a:buNone/>
            </a:pPr>
            <a:r>
              <a:rPr lang="en-AU" dirty="0" smtClean="0"/>
              <a:t>State Parties recognize the right of persons with disabilities to education. With a view to realizing this right without discrimination and on the basis of equal opportunity, State Parties shall ensure an </a:t>
            </a:r>
            <a:r>
              <a:rPr lang="en-AU" b="1" dirty="0" smtClean="0"/>
              <a:t>inclusive</a:t>
            </a:r>
            <a:r>
              <a:rPr lang="en-AU" dirty="0" smtClean="0"/>
              <a:t> education system at all levels and life long learning directed to:</a:t>
            </a:r>
          </a:p>
          <a:p>
            <a:pPr marL="0" indent="0">
              <a:spcAft>
                <a:spcPts val="600"/>
              </a:spcAft>
              <a:buNone/>
            </a:pPr>
            <a:r>
              <a:rPr lang="en-AU" dirty="0" smtClean="0"/>
              <a:t>…………</a:t>
            </a:r>
            <a:endParaRPr lang="en-AU" dirty="0"/>
          </a:p>
        </p:txBody>
      </p:sp>
    </p:spTree>
    <p:extLst>
      <p:ext uri="{BB962C8B-B14F-4D97-AF65-F5344CB8AC3E}">
        <p14:creationId xmlns:p14="http://schemas.microsoft.com/office/powerpoint/2010/main" val="18225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4296</TotalTime>
  <Words>1648</Words>
  <Application>Microsoft Office PowerPoint</Application>
  <PresentationFormat>On-screen Show (4:3)</PresentationFormat>
  <Paragraphs>156</Paragraphs>
  <Slides>37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Calibri</vt:lpstr>
      <vt:lpstr>Office Theme</vt:lpstr>
      <vt:lpstr>1_Office Theme</vt:lpstr>
      <vt:lpstr>PowerPoint Presentation</vt:lpstr>
      <vt:lpstr>PowerPoint Presentation</vt:lpstr>
      <vt:lpstr>PowerPoint Presentation</vt:lpstr>
      <vt:lpstr>PowerPoint Presentation</vt:lpstr>
      <vt:lpstr>Experience of students  with disability</vt:lpstr>
      <vt:lpstr>Education experience</vt:lpstr>
      <vt:lpstr>Education experience</vt:lpstr>
      <vt:lpstr>Ongoing direct experiences</vt:lpstr>
      <vt:lpstr>CRPD – Article 24</vt:lpstr>
      <vt:lpstr>Inclusion in education — Issues paper</vt:lpstr>
      <vt:lpstr>Inclusion in education — Issues paper</vt:lpstr>
      <vt:lpstr>Inclusion in education — Issues paper</vt:lpstr>
      <vt:lpstr>PowerPoint Presentation</vt:lpstr>
      <vt:lpstr>PowerPoint Presentation</vt:lpstr>
      <vt:lpstr>PowerPoint Presentation</vt:lpstr>
      <vt:lpstr>CYDA National Education Survey - 2017</vt:lpstr>
      <vt:lpstr>CYDA 2017 National School Education Survey</vt:lpstr>
      <vt:lpstr>CYDA 2017 National School Education Survey</vt:lpstr>
      <vt:lpstr>CYDA 2017 National School Education Survey</vt:lpstr>
      <vt:lpstr>Ongoing direct experience - examples</vt:lpstr>
      <vt:lpstr>Ongoing direct experience - examples</vt:lpstr>
      <vt:lpstr>PowerPoint Presentation</vt:lpstr>
      <vt:lpstr>Ongoing direct experience - examples</vt:lpstr>
      <vt:lpstr>Ongoing direct experience -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with disability</vt:lpstr>
    </vt:vector>
  </TitlesOfParts>
  <Company>fauvdesign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Mills</dc:creator>
  <cp:lastModifiedBy>Melissa Coe</cp:lastModifiedBy>
  <cp:revision>214</cp:revision>
  <cp:lastPrinted>2018-02-13T03:10:27Z</cp:lastPrinted>
  <dcterms:created xsi:type="dcterms:W3CDTF">2016-04-27T01:45:17Z</dcterms:created>
  <dcterms:modified xsi:type="dcterms:W3CDTF">2018-02-14T02:42:13Z</dcterms:modified>
</cp:coreProperties>
</file>