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8" r:id="rId5"/>
    <p:sldId id="259" r:id="rId6"/>
    <p:sldId id="269" r:id="rId7"/>
    <p:sldId id="264" r:id="rId8"/>
    <p:sldId id="265" r:id="rId9"/>
    <p:sldId id="261" r:id="rId10"/>
    <p:sldId id="262" r:id="rId11"/>
    <p:sldId id="266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2" autoAdjust="0"/>
    <p:restoredTop sz="94660"/>
  </p:normalViewPr>
  <p:slideViewPr>
    <p:cSldViewPr snapToGrid="0">
      <p:cViewPr varScale="1">
        <p:scale>
          <a:sx n="42" d="100"/>
          <a:sy n="42" d="100"/>
        </p:scale>
        <p:origin x="67" y="6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6F8E-B91C-4B15-A893-EBCA8400ECE3}" type="datetimeFigureOut">
              <a:rPr lang="en-AU" smtClean="0"/>
              <a:t>13/11/2017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D849-17A5-4792-B9FB-087E8A94C0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6246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6F8E-B91C-4B15-A893-EBCA8400ECE3}" type="datetimeFigureOut">
              <a:rPr lang="en-AU" smtClean="0"/>
              <a:t>13/11/2017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D849-17A5-4792-B9FB-087E8A94C0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3379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6F8E-B91C-4B15-A893-EBCA8400ECE3}" type="datetimeFigureOut">
              <a:rPr lang="en-AU" smtClean="0"/>
              <a:t>13/11/2017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D849-17A5-4792-B9FB-087E8A94C0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172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6F8E-B91C-4B15-A893-EBCA8400ECE3}" type="datetimeFigureOut">
              <a:rPr lang="en-AU" smtClean="0"/>
              <a:t>13/11/2017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D849-17A5-4792-B9FB-087E8A94C0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3704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6F8E-B91C-4B15-A893-EBCA8400ECE3}" type="datetimeFigureOut">
              <a:rPr lang="en-AU" smtClean="0"/>
              <a:t>13/11/2017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D849-17A5-4792-B9FB-087E8A94C0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5016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6F8E-B91C-4B15-A893-EBCA8400ECE3}" type="datetimeFigureOut">
              <a:rPr lang="en-AU" smtClean="0"/>
              <a:t>13/11/2017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D849-17A5-4792-B9FB-087E8A94C0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7095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6F8E-B91C-4B15-A893-EBCA8400ECE3}" type="datetimeFigureOut">
              <a:rPr lang="en-AU" smtClean="0"/>
              <a:t>13/11/2017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D849-17A5-4792-B9FB-087E8A94C0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934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6F8E-B91C-4B15-A893-EBCA8400ECE3}" type="datetimeFigureOut">
              <a:rPr lang="en-AU" smtClean="0"/>
              <a:t>13/11/2017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D849-17A5-4792-B9FB-087E8A94C0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518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6F8E-B91C-4B15-A893-EBCA8400ECE3}" type="datetimeFigureOut">
              <a:rPr lang="en-AU" smtClean="0"/>
              <a:t>13/11/2017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D849-17A5-4792-B9FB-087E8A94C0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626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6F8E-B91C-4B15-A893-EBCA8400ECE3}" type="datetimeFigureOut">
              <a:rPr lang="en-AU" smtClean="0"/>
              <a:t>13/11/2017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D849-17A5-4792-B9FB-087E8A94C0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6960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6F8E-B91C-4B15-A893-EBCA8400ECE3}" type="datetimeFigureOut">
              <a:rPr lang="en-AU" smtClean="0"/>
              <a:t>13/11/2017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D849-17A5-4792-B9FB-087E8A94C0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412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26F8E-B91C-4B15-A893-EBCA8400ECE3}" type="datetimeFigureOut">
              <a:rPr lang="en-AU" smtClean="0"/>
              <a:t>13/11/2017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1D849-17A5-4792-B9FB-087E8A94C0C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907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92225"/>
            <a:ext cx="9144000" cy="2387600"/>
          </a:xfrm>
        </p:spPr>
        <p:txBody>
          <a:bodyPr/>
          <a:lstStyle/>
          <a:p>
            <a:r>
              <a:rPr lang="en-AU" b="1" dirty="0" smtClean="0"/>
              <a:t>Disability Advocacy by the Numbers 2012-16</a:t>
            </a:r>
            <a:endParaRPr lang="en-AU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588000"/>
            <a:ext cx="8748713" cy="812641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Llewellyn Reynders</a:t>
            </a:r>
          </a:p>
          <a:p>
            <a:r>
              <a:rPr lang="en-AU" dirty="0" smtClean="0"/>
              <a:t>Policy Manager, VCOSS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03" y="217647"/>
            <a:ext cx="2346240" cy="155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2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4638" y="365126"/>
            <a:ext cx="9086850" cy="1460499"/>
          </a:xfrm>
        </p:spPr>
        <p:txBody>
          <a:bodyPr>
            <a:normAutofit fontScale="90000"/>
          </a:bodyPr>
          <a:lstStyle/>
          <a:p>
            <a:r>
              <a:rPr lang="en-AU" b="1" i="1" dirty="0" smtClean="0"/>
              <a:t>Disability Advocacy By the Numbers 2012-2016: Data Integrity Supplementary Report</a:t>
            </a:r>
            <a:r>
              <a:rPr lang="en-AU" i="1" dirty="0" smtClean="0"/>
              <a:t/>
            </a:r>
            <a:br>
              <a:rPr lang="en-AU" i="1" dirty="0" smtClean="0"/>
            </a:b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3" y="1758156"/>
            <a:ext cx="11744325" cy="49855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3600" dirty="0" smtClean="0"/>
          </a:p>
          <a:p>
            <a:pPr marL="0" indent="0">
              <a:buNone/>
            </a:pPr>
            <a:r>
              <a:rPr lang="en-AU" sz="3600" dirty="0" smtClean="0"/>
              <a:t>Overarching directions identified:</a:t>
            </a:r>
            <a:endParaRPr lang="en-AU" sz="3600" dirty="0"/>
          </a:p>
          <a:p>
            <a:pPr lvl="1"/>
            <a:r>
              <a:rPr lang="en-AU" sz="3600" dirty="0"/>
              <a:t>Clearly understanding the purpose of collecting data and what it will be used </a:t>
            </a:r>
            <a:r>
              <a:rPr lang="en-AU" sz="3600" dirty="0" smtClean="0"/>
              <a:t>for</a:t>
            </a:r>
            <a:endParaRPr lang="en-AU" sz="3600" dirty="0"/>
          </a:p>
          <a:p>
            <a:pPr lvl="1"/>
            <a:r>
              <a:rPr lang="en-AU" sz="3600" dirty="0"/>
              <a:t>Providing clearer data requests that reduce confusion and </a:t>
            </a:r>
            <a:r>
              <a:rPr lang="en-AU" sz="3600" dirty="0" smtClean="0"/>
              <a:t>misinterpretation</a:t>
            </a:r>
            <a:endParaRPr lang="en-AU" sz="3600" dirty="0"/>
          </a:p>
          <a:p>
            <a:pPr lvl="1"/>
            <a:r>
              <a:rPr lang="en-AU" sz="3600" dirty="0"/>
              <a:t>Avoiding asking for the same information multiple </a:t>
            </a:r>
            <a:r>
              <a:rPr lang="en-AU" sz="3600" dirty="0" smtClean="0"/>
              <a:t>times</a:t>
            </a:r>
            <a:endParaRPr lang="en-AU" sz="3600" dirty="0"/>
          </a:p>
          <a:p>
            <a:pPr lvl="1"/>
            <a:r>
              <a:rPr lang="en-AU" sz="3600" dirty="0"/>
              <a:t>Improving data integrity and consistency of </a:t>
            </a:r>
            <a:r>
              <a:rPr lang="en-AU" sz="3600" dirty="0" smtClean="0"/>
              <a:t>reporting</a:t>
            </a:r>
            <a:endParaRPr lang="en-AU" sz="3600" dirty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93" y="203541"/>
            <a:ext cx="2347163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6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4638" y="365126"/>
            <a:ext cx="9086850" cy="1460499"/>
          </a:xfrm>
        </p:spPr>
        <p:txBody>
          <a:bodyPr>
            <a:normAutofit fontScale="90000"/>
          </a:bodyPr>
          <a:lstStyle/>
          <a:p>
            <a:r>
              <a:rPr lang="en-AU" b="1" i="1" dirty="0" smtClean="0"/>
              <a:t>Disability Advocacy By the Numbers 2012-2016: Data Integrity Supplementary Report</a:t>
            </a:r>
            <a:r>
              <a:rPr lang="en-AU" i="1" dirty="0" smtClean="0"/>
              <a:t/>
            </a:r>
            <a:br>
              <a:rPr lang="en-AU" i="1" dirty="0" smtClean="0"/>
            </a:b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3" y="1758156"/>
            <a:ext cx="11744325" cy="49855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AU" sz="3600" dirty="0" smtClean="0"/>
              <a:t>Key questions:</a:t>
            </a:r>
            <a:endParaRPr lang="en-AU" sz="3600" dirty="0"/>
          </a:p>
          <a:p>
            <a:r>
              <a:rPr lang="en-AU" sz="3600" dirty="0" smtClean="0"/>
              <a:t>What information do we want to know about disability advocacy?</a:t>
            </a:r>
          </a:p>
          <a:p>
            <a:r>
              <a:rPr lang="en-AU" sz="3600" dirty="0" smtClean="0"/>
              <a:t>How do organisations get the data for reporting now, and can this made easier?</a:t>
            </a:r>
          </a:p>
          <a:p>
            <a:r>
              <a:rPr lang="en-AU" sz="3600" dirty="0" smtClean="0"/>
              <a:t>What information should be made public?</a:t>
            </a:r>
          </a:p>
          <a:p>
            <a:r>
              <a:rPr lang="en-AU" sz="3600" dirty="0" smtClean="0"/>
              <a:t>How do we write questions that are easy to answer and will be completed by organisations?</a:t>
            </a:r>
          </a:p>
          <a:p>
            <a:r>
              <a:rPr lang="en-AU" sz="3600" dirty="0" smtClean="0"/>
              <a:t>How do we report systemic, group and self-advocacy?</a:t>
            </a:r>
          </a:p>
          <a:p>
            <a:r>
              <a:rPr lang="en-AU" sz="3600" dirty="0" smtClean="0"/>
              <a:t>How do we measure demand and outcomes?</a:t>
            </a:r>
            <a:endParaRPr lang="en-AU" sz="3600" dirty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93" y="203541"/>
            <a:ext cx="2347163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2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0349" y="250598"/>
            <a:ext cx="8739187" cy="1577975"/>
          </a:xfrm>
        </p:spPr>
        <p:txBody>
          <a:bodyPr/>
          <a:lstStyle/>
          <a:p>
            <a:r>
              <a:rPr lang="en-AU" b="1" dirty="0" smtClean="0"/>
              <a:t>Next Steps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679" y="1825624"/>
            <a:ext cx="11765383" cy="49037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/>
              <a:t>Opportunity exists because:</a:t>
            </a:r>
          </a:p>
          <a:p>
            <a:r>
              <a:rPr lang="en-AU" dirty="0" smtClean="0"/>
              <a:t>The Victorian </a:t>
            </a:r>
            <a:r>
              <a:rPr lang="en-AU" dirty="0"/>
              <a:t>Disability Advocacy Program has recently been </a:t>
            </a:r>
            <a:r>
              <a:rPr lang="en-AU" dirty="0" smtClean="0"/>
              <a:t>reviewed</a:t>
            </a:r>
          </a:p>
          <a:p>
            <a:r>
              <a:rPr lang="en-AU" dirty="0" smtClean="0"/>
              <a:t>The </a:t>
            </a:r>
            <a:r>
              <a:rPr lang="en-AU" dirty="0"/>
              <a:t>Victorian government had made specific commitments to improving the administration and management of the program, including:</a:t>
            </a:r>
          </a:p>
          <a:p>
            <a:pPr lvl="1"/>
            <a:r>
              <a:rPr lang="en-AU" dirty="0"/>
              <a:t>more effective measurement of demand and outcomes</a:t>
            </a:r>
          </a:p>
          <a:p>
            <a:pPr lvl="1"/>
            <a:r>
              <a:rPr lang="en-AU" dirty="0"/>
              <a:t>building stronger links with other safeguarding mechanisms, and </a:t>
            </a:r>
          </a:p>
          <a:p>
            <a:pPr lvl="1"/>
            <a:r>
              <a:rPr lang="en-AU" dirty="0"/>
              <a:t>simplifying administrative requirements for funded organisations. </a:t>
            </a:r>
            <a:endParaRPr lang="en-AU" dirty="0" smtClean="0"/>
          </a:p>
          <a:p>
            <a:pPr lvl="1"/>
            <a:endParaRPr lang="en-AU" dirty="0" smtClean="0"/>
          </a:p>
          <a:p>
            <a:pPr marL="0" indent="0">
              <a:buNone/>
            </a:pPr>
            <a:r>
              <a:rPr lang="en-AU" dirty="0"/>
              <a:t>DARU looks forward to working with the Office for Disability and funded disability advocacy organisations to discuss these issues and help improve measurement and data collection in the future.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80" y="250598"/>
            <a:ext cx="2347163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0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6130" y="355679"/>
            <a:ext cx="8656257" cy="1277938"/>
          </a:xfrm>
        </p:spPr>
        <p:txBody>
          <a:bodyPr/>
          <a:lstStyle/>
          <a:p>
            <a:r>
              <a:rPr lang="en-AU" b="1" dirty="0" smtClean="0"/>
              <a:t>About the Reports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1919127"/>
            <a:ext cx="11244263" cy="4581686"/>
          </a:xfrm>
        </p:spPr>
        <p:txBody>
          <a:bodyPr>
            <a:normAutofit/>
          </a:bodyPr>
          <a:lstStyle/>
          <a:p>
            <a:r>
              <a:rPr lang="en-AU" sz="3200" dirty="0" smtClean="0"/>
              <a:t>Two reports </a:t>
            </a:r>
          </a:p>
          <a:p>
            <a:pPr lvl="1"/>
            <a:r>
              <a:rPr lang="en-AU" sz="3200" i="1" dirty="0" smtClean="0"/>
              <a:t>Disability Advocacy by the Numbers 2012-2016</a:t>
            </a:r>
            <a:r>
              <a:rPr lang="en-AU" sz="3200" dirty="0" smtClean="0"/>
              <a:t> </a:t>
            </a:r>
          </a:p>
          <a:p>
            <a:pPr lvl="1"/>
            <a:r>
              <a:rPr lang="en-AU" sz="3200" i="1" dirty="0" smtClean="0"/>
              <a:t>Data Integrity Supplementary Report</a:t>
            </a:r>
          </a:p>
          <a:p>
            <a:r>
              <a:rPr lang="en-AU" sz="3200" dirty="0" smtClean="0">
                <a:solidFill>
                  <a:prstClr val="black"/>
                </a:solidFill>
              </a:rPr>
              <a:t>From </a:t>
            </a:r>
            <a:r>
              <a:rPr lang="en-AU" sz="3200" dirty="0" smtClean="0"/>
              <a:t>Quarterly Data Collection, aggregated and de-identified</a:t>
            </a:r>
          </a:p>
          <a:p>
            <a:r>
              <a:rPr lang="en-AU" sz="3200" dirty="0" smtClean="0"/>
              <a:t>Presents data, and links to UNCRPD and State Disability Plan</a:t>
            </a:r>
          </a:p>
          <a:p>
            <a:r>
              <a:rPr lang="en-AU" sz="3200" dirty="0" smtClean="0"/>
              <a:t>Supplementary report examines inconsistencies and gaps in the data, and QDC form, with options for consideration to improve data collection.</a:t>
            </a:r>
            <a:endParaRPr lang="en-AU" sz="3200" i="1" dirty="0" smtClean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67" y="217340"/>
            <a:ext cx="2347163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65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4638" y="365126"/>
            <a:ext cx="8539162" cy="1263649"/>
          </a:xfrm>
        </p:spPr>
        <p:txBody>
          <a:bodyPr>
            <a:normAutofit fontScale="90000"/>
          </a:bodyPr>
          <a:lstStyle/>
          <a:p>
            <a:r>
              <a:rPr lang="en-AU" b="1" i="1" dirty="0" smtClean="0"/>
              <a:t>Disability Advocacy By the Numbers 2012-2016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693" y="1825624"/>
            <a:ext cx="11493920" cy="47180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sz="3200" dirty="0" smtClean="0"/>
              <a:t>Key findings:</a:t>
            </a:r>
          </a:p>
          <a:p>
            <a:pPr marL="457200" lvl="1" indent="0">
              <a:buNone/>
            </a:pPr>
            <a:endParaRPr lang="en-AU" sz="3200" dirty="0"/>
          </a:p>
          <a:p>
            <a:pPr lvl="1"/>
            <a:r>
              <a:rPr lang="en-AU" sz="3200" dirty="0" smtClean="0"/>
              <a:t>Over 800 people receiving services </a:t>
            </a:r>
            <a:r>
              <a:rPr lang="en-AU" sz="3200" dirty="0"/>
              <a:t>in any given 3-month </a:t>
            </a:r>
            <a:r>
              <a:rPr lang="en-AU" sz="3200" dirty="0" smtClean="0"/>
              <a:t>period</a:t>
            </a:r>
          </a:p>
          <a:p>
            <a:pPr lvl="1"/>
            <a:r>
              <a:rPr lang="en-AU" sz="3200" dirty="0" smtClean="0"/>
              <a:t>Around half were new clients</a:t>
            </a:r>
            <a:endParaRPr lang="en-AU" sz="3200" dirty="0"/>
          </a:p>
          <a:p>
            <a:pPr lvl="1"/>
            <a:r>
              <a:rPr lang="en-AU" sz="3200" dirty="0"/>
              <a:t>Slightly more men and boys than women and </a:t>
            </a:r>
            <a:r>
              <a:rPr lang="en-AU" sz="3200" dirty="0" smtClean="0"/>
              <a:t>girls</a:t>
            </a:r>
            <a:endParaRPr lang="en-AU" sz="3200" dirty="0"/>
          </a:p>
          <a:p>
            <a:pPr lvl="1"/>
            <a:r>
              <a:rPr lang="en-AU" sz="3200" dirty="0"/>
              <a:t>Rising numbers of young people with </a:t>
            </a:r>
            <a:r>
              <a:rPr lang="en-AU" sz="3200" dirty="0" smtClean="0"/>
              <a:t>disability</a:t>
            </a:r>
            <a:endParaRPr lang="en-AU" sz="3200" dirty="0"/>
          </a:p>
          <a:p>
            <a:pPr lvl="1"/>
            <a:r>
              <a:rPr lang="en-AU" sz="3200" dirty="0" smtClean="0"/>
              <a:t>Around 4% </a:t>
            </a:r>
            <a:r>
              <a:rPr lang="en-AU" sz="3200" dirty="0"/>
              <a:t>were from an Aboriginal or Torres Strait Islander </a:t>
            </a:r>
            <a:r>
              <a:rPr lang="en-AU" sz="3200" dirty="0" smtClean="0"/>
              <a:t>background</a:t>
            </a:r>
          </a:p>
          <a:p>
            <a:pPr lvl="1"/>
            <a:r>
              <a:rPr lang="en-AU" sz="3200" dirty="0"/>
              <a:t>A</a:t>
            </a:r>
            <a:r>
              <a:rPr lang="en-AU" sz="3200" dirty="0" smtClean="0"/>
              <a:t>round 10% </a:t>
            </a:r>
            <a:r>
              <a:rPr lang="en-AU" sz="3200" dirty="0"/>
              <a:t>were from a </a:t>
            </a:r>
            <a:r>
              <a:rPr lang="en-AU" sz="3200" dirty="0" smtClean="0"/>
              <a:t>Culturally and Linguistically </a:t>
            </a:r>
            <a:r>
              <a:rPr lang="en-AU" sz="3200" dirty="0"/>
              <a:t>diverse background.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93" y="203541"/>
            <a:ext cx="2347163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0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AU" b="1" i="1" dirty="0" smtClean="0"/>
              <a:t>Disability Advocacy By the </a:t>
            </a:r>
            <a:br>
              <a:rPr lang="en-AU" b="1" i="1" dirty="0" smtClean="0"/>
            </a:br>
            <a:r>
              <a:rPr lang="en-AU" b="1" i="1" dirty="0" smtClean="0"/>
              <a:t>Numbers 2012-2016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0876005" cy="4550462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AU" dirty="0" smtClean="0"/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AU" sz="3200" dirty="0">
                <a:ea typeface="Calibri" panose="020F0502020204030204" pitchFamily="34" charset="0"/>
                <a:cs typeface="Times New Roman" panose="02020603050405020304" pitchFamily="18" charset="0"/>
              </a:rPr>
              <a:t>The most common advocacy topics reported were around disability services and the NDIS, education, accommodation, legal issues and health, in order of frequency</a:t>
            </a: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AU" sz="3200" dirty="0">
                <a:ea typeface="Calibri" panose="020F0502020204030204" pitchFamily="34" charset="0"/>
                <a:cs typeface="Times New Roman" panose="02020603050405020304" pitchFamily="18" charset="0"/>
              </a:rPr>
              <a:t>Requests for assistance with legal issues have more than doubled over the four year period</a:t>
            </a: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AU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There </a:t>
            </a:r>
            <a:r>
              <a:rPr lang="en-AU" sz="3200" dirty="0">
                <a:ea typeface="Calibri" panose="020F0502020204030204" pitchFamily="34" charset="0"/>
                <a:cs typeface="Times New Roman" panose="02020603050405020304" pitchFamily="18" charset="0"/>
              </a:rPr>
              <a:t>are rising numbers of young people between the ages of 15-24 seeking advocacy support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93" y="203541"/>
            <a:ext cx="2347163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6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4638" y="365126"/>
            <a:ext cx="8539162" cy="1263649"/>
          </a:xfrm>
        </p:spPr>
        <p:txBody>
          <a:bodyPr>
            <a:normAutofit fontScale="90000"/>
          </a:bodyPr>
          <a:lstStyle/>
          <a:p>
            <a:r>
              <a:rPr lang="en-AU" b="1" i="1" dirty="0" smtClean="0"/>
              <a:t>Disability Advocacy By the Numbers 2012-2016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018" y="1885950"/>
            <a:ext cx="11122445" cy="470058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AU" dirty="0"/>
          </a:p>
          <a:p>
            <a:pPr lvl="2"/>
            <a:endParaRPr lang="en-AU" dirty="0" smtClean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93" y="203541"/>
            <a:ext cx="2347163" cy="15546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18" y="1958170"/>
            <a:ext cx="10139296" cy="455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5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4848" y="365125"/>
            <a:ext cx="4273296" cy="864303"/>
          </a:xfrm>
        </p:spPr>
        <p:txBody>
          <a:bodyPr/>
          <a:lstStyle/>
          <a:p>
            <a:r>
              <a:rPr lang="en-AU" b="1" i="1" dirty="0" smtClean="0"/>
              <a:t>Accommodation</a:t>
            </a:r>
            <a:endParaRPr lang="en-AU" b="1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24" y="1229428"/>
            <a:ext cx="7350676" cy="4058912"/>
          </a:xfrm>
        </p:spPr>
      </p:pic>
      <p:sp>
        <p:nvSpPr>
          <p:cNvPr id="5" name="TextBox 4"/>
          <p:cNvSpPr txBox="1"/>
          <p:nvPr/>
        </p:nvSpPr>
        <p:spPr>
          <a:xfrm>
            <a:off x="838200" y="5288340"/>
            <a:ext cx="5178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 smtClean="0"/>
          </a:p>
          <a:p>
            <a:r>
              <a:rPr lang="en-AU" sz="2000" b="1" u="sng" dirty="0" smtClean="0"/>
              <a:t>Number</a:t>
            </a:r>
            <a:r>
              <a:rPr lang="en-AU" sz="2000" dirty="0" smtClean="0"/>
              <a:t>: 77 People on average per quarter</a:t>
            </a:r>
          </a:p>
          <a:p>
            <a:endParaRPr lang="en-AU" sz="2000" dirty="0" smtClean="0"/>
          </a:p>
          <a:p>
            <a:r>
              <a:rPr lang="en-AU" sz="2000" b="1" u="sng" dirty="0" smtClean="0"/>
              <a:t>Trend: </a:t>
            </a:r>
            <a:r>
              <a:rPr lang="en-AU" sz="2000" dirty="0" smtClean="0"/>
              <a:t>Generally Stable</a:t>
            </a:r>
          </a:p>
          <a:p>
            <a:pPr marL="285750" indent="-285750">
              <a:buFontTx/>
              <a:buChar char="-"/>
            </a:pP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7970520" y="426686"/>
            <a:ext cx="422148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u="sng" dirty="0"/>
              <a:t>Commentary: </a:t>
            </a:r>
            <a:endParaRPr lang="en-AU" sz="2000" b="1" u="sng" dirty="0" smtClean="0"/>
          </a:p>
          <a:p>
            <a:r>
              <a:rPr lang="en-AU" sz="2000" dirty="0" smtClean="0"/>
              <a:t>The </a:t>
            </a:r>
            <a:r>
              <a:rPr lang="en-AU" sz="2000" dirty="0"/>
              <a:t>number of people </a:t>
            </a:r>
            <a:r>
              <a:rPr lang="en-AU" sz="2000" dirty="0" smtClean="0"/>
              <a:t>recorded </a:t>
            </a:r>
            <a:r>
              <a:rPr lang="en-AU" sz="2000" dirty="0"/>
              <a:t>as seeking assistance with accommodation issues </a:t>
            </a:r>
            <a:r>
              <a:rPr lang="en-AU" sz="2000" dirty="0" smtClean="0"/>
              <a:t>appears </a:t>
            </a:r>
            <a:r>
              <a:rPr lang="en-AU" sz="2000" dirty="0"/>
              <a:t>to be relatively stable. The recent peak in the June 2016 quarter is notable but requires further data to see </a:t>
            </a:r>
            <a:r>
              <a:rPr lang="en-AU" sz="2000" dirty="0" smtClean="0"/>
              <a:t>whether </a:t>
            </a:r>
            <a:r>
              <a:rPr lang="en-AU" sz="2000" dirty="0"/>
              <a:t>this is the beginning of an increase in demand for this type of </a:t>
            </a:r>
            <a:r>
              <a:rPr lang="en-AU" sz="2000" dirty="0" smtClean="0"/>
              <a:t>advocacy.</a:t>
            </a:r>
          </a:p>
          <a:p>
            <a:endParaRPr lang="en-AU" sz="2000" dirty="0"/>
          </a:p>
          <a:p>
            <a:r>
              <a:rPr lang="en-AU" sz="2000" dirty="0"/>
              <a:t>The NDIS completed its Specialist Disability Accommodation Framework and Pricing structure in 2016. This will fund accommodation for some NDIS recipients. However it is estimated only about 6 percent of participants will be eligible for this funding. Other NDIS participants will continue to have unmet housing needs, including unaffordable or inappropriate housing.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24" y="138707"/>
            <a:ext cx="1191768" cy="78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90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4638" y="365126"/>
            <a:ext cx="8539162" cy="1263649"/>
          </a:xfrm>
        </p:spPr>
        <p:txBody>
          <a:bodyPr>
            <a:normAutofit fontScale="90000"/>
          </a:bodyPr>
          <a:lstStyle/>
          <a:p>
            <a:r>
              <a:rPr lang="en-AU" b="1" i="1" dirty="0" smtClean="0"/>
              <a:t>Disability Advocacy By the Numbers 2012-2016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018" y="1885950"/>
            <a:ext cx="11122445" cy="470058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AU" dirty="0"/>
          </a:p>
          <a:p>
            <a:pPr lvl="2"/>
            <a:endParaRPr lang="en-AU" dirty="0" smtClean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93" y="203541"/>
            <a:ext cx="2347163" cy="1554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5" y="2425878"/>
            <a:ext cx="5048091" cy="33900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062" y="1134102"/>
            <a:ext cx="3955645" cy="564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8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4638" y="365126"/>
            <a:ext cx="9086850" cy="1460499"/>
          </a:xfrm>
        </p:spPr>
        <p:txBody>
          <a:bodyPr>
            <a:normAutofit fontScale="90000"/>
          </a:bodyPr>
          <a:lstStyle/>
          <a:p>
            <a:r>
              <a:rPr lang="en-AU" b="1" i="1" dirty="0" smtClean="0"/>
              <a:t>Disability Advocacy By the Numbers 2012-2016: Data Integrity Supplementary Report</a:t>
            </a:r>
            <a:r>
              <a:rPr lang="en-AU" i="1" dirty="0" smtClean="0"/>
              <a:t/>
            </a:r>
            <a:br>
              <a:rPr lang="en-AU" i="1" dirty="0" smtClean="0"/>
            </a:b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693" y="1825625"/>
            <a:ext cx="11436770" cy="4718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dirty="0" smtClean="0"/>
              <a:t>We have produced a second report looking in more detail at the quality of the data being collected.</a:t>
            </a:r>
          </a:p>
          <a:p>
            <a:pPr marL="0" indent="0">
              <a:buNone/>
            </a:pPr>
            <a:endParaRPr lang="en-AU" sz="3200" dirty="0" smtClean="0"/>
          </a:p>
          <a:p>
            <a:pPr marL="0" indent="0">
              <a:buNone/>
            </a:pPr>
            <a:r>
              <a:rPr lang="en-AU" sz="3200" dirty="0" smtClean="0"/>
              <a:t>The review of the Disability Advocacy Program and the Government response to the Abuse and Neglect inquiry both identify better data collection as important directions for disability advocacy in Victoria.</a:t>
            </a:r>
          </a:p>
          <a:p>
            <a:pPr marL="0" indent="0">
              <a:buNone/>
            </a:pPr>
            <a:endParaRPr lang="en-AU" sz="3200" dirty="0"/>
          </a:p>
          <a:p>
            <a:pPr marL="0" indent="0">
              <a:buNone/>
            </a:pPr>
            <a:r>
              <a:rPr lang="en-AU" sz="3200" dirty="0" smtClean="0"/>
              <a:t>We have an opportunity to change the process to generate better information about disability advocacy and simplify reporting</a:t>
            </a:r>
          </a:p>
          <a:p>
            <a:pPr marL="0" indent="0">
              <a:buNone/>
            </a:pPr>
            <a:endParaRPr lang="en-AU" sz="3200" dirty="0" smtClean="0"/>
          </a:p>
          <a:p>
            <a:pPr lvl="1"/>
            <a:endParaRPr lang="en-AU" dirty="0" smtClean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93" y="203541"/>
            <a:ext cx="2347163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5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4638" y="365126"/>
            <a:ext cx="9086850" cy="1460499"/>
          </a:xfrm>
        </p:spPr>
        <p:txBody>
          <a:bodyPr>
            <a:normAutofit fontScale="90000"/>
          </a:bodyPr>
          <a:lstStyle/>
          <a:p>
            <a:r>
              <a:rPr lang="en-AU" b="1" i="1" dirty="0" smtClean="0"/>
              <a:t>Disability Advocacy By the Numbers 2012-2016: Data Integrity Supplementary Report</a:t>
            </a:r>
            <a:r>
              <a:rPr lang="en-AU" i="1" dirty="0" smtClean="0"/>
              <a:t/>
            </a:r>
            <a:br>
              <a:rPr lang="en-AU" i="1" dirty="0" smtClean="0"/>
            </a:b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693" y="1825625"/>
            <a:ext cx="11436770" cy="4718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dirty="0" smtClean="0"/>
              <a:t>Key data integrity issues:</a:t>
            </a:r>
          </a:p>
          <a:p>
            <a:pPr lvl="1"/>
            <a:r>
              <a:rPr lang="en-AU" sz="3200" dirty="0" smtClean="0"/>
              <a:t>There is a lot of missing data, for example, we don’t have the </a:t>
            </a:r>
            <a:r>
              <a:rPr lang="en-AU" sz="3200" dirty="0"/>
              <a:t>gender of 44 per cent </a:t>
            </a:r>
            <a:r>
              <a:rPr lang="en-AU" sz="3200" dirty="0" smtClean="0"/>
              <a:t>of clients, or the age </a:t>
            </a:r>
            <a:r>
              <a:rPr lang="en-AU" sz="3200" dirty="0"/>
              <a:t>of 40 per cent of </a:t>
            </a:r>
            <a:r>
              <a:rPr lang="en-AU" sz="3200" dirty="0" smtClean="0"/>
              <a:t>clients</a:t>
            </a:r>
          </a:p>
          <a:p>
            <a:pPr lvl="1"/>
            <a:r>
              <a:rPr lang="en-AU" sz="3200" dirty="0" smtClean="0"/>
              <a:t>We are collecting data on the same people over and over again, which makes the data difficult to analyse</a:t>
            </a:r>
          </a:p>
          <a:p>
            <a:pPr lvl="1"/>
            <a:r>
              <a:rPr lang="en-AU" sz="3200" dirty="0" smtClean="0"/>
              <a:t>Some of the questions are difficult to provide good data for</a:t>
            </a:r>
          </a:p>
          <a:p>
            <a:pPr lvl="1"/>
            <a:r>
              <a:rPr lang="en-AU" sz="3200" dirty="0" smtClean="0"/>
              <a:t>We don’t know if organisations are interpreting the questions in the same way</a:t>
            </a:r>
          </a:p>
          <a:p>
            <a:pPr lvl="1"/>
            <a:endParaRPr lang="en-AU" dirty="0" smtClean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93" y="203541"/>
            <a:ext cx="2347163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72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721</Words>
  <Application>Microsoft Office PowerPoint</Application>
  <PresentationFormat>Widescreen</PresentationFormat>
  <Paragraphs>74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Disability Advocacy by the Numbers 2012-16</vt:lpstr>
      <vt:lpstr>About the Reports</vt:lpstr>
      <vt:lpstr>Disability Advocacy By the Numbers 2012-2016</vt:lpstr>
      <vt:lpstr>Disability Advocacy By the  Numbers 2012-2016</vt:lpstr>
      <vt:lpstr>Disability Advocacy By the Numbers 2012-2016</vt:lpstr>
      <vt:lpstr>Accommodation</vt:lpstr>
      <vt:lpstr>Disability Advocacy By the Numbers 2012-2016</vt:lpstr>
      <vt:lpstr>Disability Advocacy By the Numbers 2012-2016: Data Integrity Supplementary Report </vt:lpstr>
      <vt:lpstr>Disability Advocacy By the Numbers 2012-2016: Data Integrity Supplementary Report </vt:lpstr>
      <vt:lpstr>Disability Advocacy By the Numbers 2012-2016: Data Integrity Supplementary Report </vt:lpstr>
      <vt:lpstr>Disability Advocacy By the Numbers 2012-2016: Data Integrity Supplementary Report </vt:lpstr>
      <vt:lpstr>Next Steps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Disability Advocacy by the Numbers 2012-16</dc:title>
  <dc:creator>Melissa Coe</dc:creator>
  <cp:lastModifiedBy>Melissa Coe</cp:lastModifiedBy>
  <cp:revision>14</cp:revision>
  <dcterms:created xsi:type="dcterms:W3CDTF">2017-05-10T01:49:30Z</dcterms:created>
  <dcterms:modified xsi:type="dcterms:W3CDTF">2017-11-12T22:37:49Z</dcterms:modified>
</cp:coreProperties>
</file>