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58" r:id="rId3"/>
    <p:sldId id="259" r:id="rId4"/>
    <p:sldId id="286" r:id="rId5"/>
    <p:sldId id="287" r:id="rId6"/>
    <p:sldId id="300" r:id="rId7"/>
    <p:sldId id="288" r:id="rId8"/>
    <p:sldId id="281" r:id="rId9"/>
    <p:sldId id="296" r:id="rId10"/>
    <p:sldId id="282" r:id="rId11"/>
    <p:sldId id="260" r:id="rId12"/>
    <p:sldId id="279" r:id="rId13"/>
    <p:sldId id="301" r:id="rId14"/>
    <p:sldId id="289" r:id="rId15"/>
    <p:sldId id="297" r:id="rId16"/>
    <p:sldId id="298" r:id="rId17"/>
    <p:sldId id="302" r:id="rId18"/>
    <p:sldId id="303" r:id="rId19"/>
    <p:sldId id="305" r:id="rId20"/>
    <p:sldId id="293" r:id="rId21"/>
    <p:sldId id="291" r:id="rId22"/>
    <p:sldId id="292" r:id="rId23"/>
    <p:sldId id="290" r:id="rId24"/>
    <p:sldId id="294" r:id="rId25"/>
    <p:sldId id="295" r:id="rId26"/>
    <p:sldId id="306" r:id="rId27"/>
    <p:sldId id="280" r:id="rId28"/>
  </p:sldIdLst>
  <p:sldSz cx="12192000" cy="6858000"/>
  <p:notesSz cx="666273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49551" autoAdjust="0"/>
  </p:normalViewPr>
  <p:slideViewPr>
    <p:cSldViewPr snapToGrid="0">
      <p:cViewPr varScale="1">
        <p:scale>
          <a:sx n="37" d="100"/>
          <a:sy n="37" d="100"/>
        </p:scale>
        <p:origin x="1392" y="54"/>
      </p:cViewPr>
      <p:guideLst>
        <p:guide orient="horz" pos="2160"/>
        <p:guide pos="3840"/>
      </p:guideLst>
    </p:cSldViewPr>
  </p:slid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4010" y="0"/>
            <a:ext cx="2887186" cy="498056"/>
          </a:xfrm>
          <a:prstGeom prst="rect">
            <a:avLst/>
          </a:prstGeom>
        </p:spPr>
        <p:txBody>
          <a:bodyPr vert="horz" lIns="91440" tIns="45720" rIns="91440" bIns="45720" rtlCol="0"/>
          <a:lstStyle>
            <a:lvl1pPr algn="r">
              <a:defRPr sz="1200"/>
            </a:lvl1pPr>
          </a:lstStyle>
          <a:p>
            <a:fld id="{4DDF011D-0E8E-4435-B20E-D47AED30B37A}" type="datetimeFigureOut">
              <a:rPr lang="en-US" smtClean="0"/>
              <a:t>17-May-17</a:t>
            </a:fld>
            <a:endParaRPr lang="en-US"/>
          </a:p>
        </p:txBody>
      </p:sp>
      <p:sp>
        <p:nvSpPr>
          <p:cNvPr id="4" name="Slide Image Placeholder 3"/>
          <p:cNvSpPr>
            <a:spLocks noGrp="1" noRot="1" noChangeAspect="1"/>
          </p:cNvSpPr>
          <p:nvPr>
            <p:ph type="sldImg" idx="2"/>
          </p:nvPr>
        </p:nvSpPr>
        <p:spPr>
          <a:xfrm>
            <a:off x="354013" y="1241425"/>
            <a:ext cx="5954712"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274" y="4777194"/>
            <a:ext cx="533019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4"/>
            <a:ext cx="2887186"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4010" y="9428584"/>
            <a:ext cx="2887186" cy="498055"/>
          </a:xfrm>
          <a:prstGeom prst="rect">
            <a:avLst/>
          </a:prstGeom>
        </p:spPr>
        <p:txBody>
          <a:bodyPr vert="horz" lIns="91440" tIns="45720" rIns="91440" bIns="45720" rtlCol="0" anchor="b"/>
          <a:lstStyle>
            <a:lvl1pPr algn="r">
              <a:defRPr sz="1200"/>
            </a:lvl1pPr>
          </a:lstStyle>
          <a:p>
            <a:fld id="{7F557908-1760-4595-96D7-B9C66B6FFCBC}" type="slidenum">
              <a:rPr lang="en-US" smtClean="0"/>
              <a:t>‹#›</a:t>
            </a:fld>
            <a:endParaRPr lang="en-US"/>
          </a:p>
        </p:txBody>
      </p:sp>
    </p:spTree>
    <p:extLst>
      <p:ext uri="{BB962C8B-B14F-4D97-AF65-F5344CB8AC3E}">
        <p14:creationId xmlns:p14="http://schemas.microsoft.com/office/powerpoint/2010/main" val="500647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9B1A00-4E63-4918-BE2D-CFE726D62336}" type="slidenum">
              <a:rPr lang="en-US" smtClean="0"/>
              <a:t>1</a:t>
            </a:fld>
            <a:endParaRPr lang="en-US"/>
          </a:p>
        </p:txBody>
      </p:sp>
    </p:spTree>
    <p:extLst>
      <p:ext uri="{BB962C8B-B14F-4D97-AF65-F5344CB8AC3E}">
        <p14:creationId xmlns:p14="http://schemas.microsoft.com/office/powerpoint/2010/main" val="539653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557908-1760-4595-96D7-B9C66B6FFCBC}" type="slidenum">
              <a:rPr lang="en-US" smtClean="0"/>
              <a:t>10</a:t>
            </a:fld>
            <a:endParaRPr lang="en-US"/>
          </a:p>
        </p:txBody>
      </p:sp>
    </p:spTree>
    <p:extLst>
      <p:ext uri="{BB962C8B-B14F-4D97-AF65-F5344CB8AC3E}">
        <p14:creationId xmlns:p14="http://schemas.microsoft.com/office/powerpoint/2010/main" val="3559630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Ten year plan released</a:t>
            </a:r>
            <a:r>
              <a:rPr lang="en-AU" baseline="0" dirty="0" smtClean="0"/>
              <a:t> late last year – outlines how the Victorian Government is going to implement the RCFV reforms over the coming decade. </a:t>
            </a:r>
          </a:p>
          <a:p>
            <a:endParaRPr lang="en-AU" baseline="0" dirty="0" smtClean="0"/>
          </a:p>
          <a:p>
            <a:r>
              <a:rPr lang="en-AU" baseline="0" dirty="0" smtClean="0"/>
              <a:t>The three year rolling action plans will be the implementation plans – outlining actions and investment required to enact what the ten year plan commits to. The first one hasn’t been released yet but we believe that it’s due out around budget day – next Tuesday. They are working on an outcomes framework – against which all programs and investment in the system will be measured. </a:t>
            </a:r>
          </a:p>
          <a:p>
            <a:endParaRPr lang="en-AU" baseline="0" dirty="0" smtClean="0"/>
          </a:p>
          <a:p>
            <a:r>
              <a:rPr lang="en-AU" baseline="0" dirty="0" smtClean="0"/>
              <a:t>Role of DPC </a:t>
            </a:r>
          </a:p>
          <a:p>
            <a:endParaRPr lang="en-AU" baseline="0" dirty="0" smtClean="0"/>
          </a:p>
          <a:p>
            <a:r>
              <a:rPr lang="en-AU" baseline="0" dirty="0" smtClean="0"/>
              <a:t>DPC site – keep track of the where the implementation of each rec is up to </a:t>
            </a:r>
          </a:p>
          <a:p>
            <a:endParaRPr lang="en-AU" baseline="0" dirty="0" smtClean="0"/>
          </a:p>
          <a:p>
            <a:r>
              <a:rPr lang="en-AU" baseline="0" dirty="0" smtClean="0"/>
              <a:t>Note – that in response to lots of people feeling like they’re not across the progress of reforms, DPC is setting up a rolling calendar of consultations and engagement opportunities etc... </a:t>
            </a:r>
          </a:p>
          <a:p>
            <a:endParaRPr lang="en-AU" baseline="0" dirty="0" smtClean="0"/>
          </a:p>
          <a:p>
            <a:endParaRPr lang="en-AU" baseline="0" dirty="0" smtClean="0"/>
          </a:p>
          <a:p>
            <a:endParaRPr lang="en-US" dirty="0"/>
          </a:p>
        </p:txBody>
      </p:sp>
      <p:sp>
        <p:nvSpPr>
          <p:cNvPr id="4" name="Slide Number Placeholder 3"/>
          <p:cNvSpPr>
            <a:spLocks noGrp="1"/>
          </p:cNvSpPr>
          <p:nvPr>
            <p:ph type="sldNum" sz="quarter" idx="10"/>
          </p:nvPr>
        </p:nvSpPr>
        <p:spPr/>
        <p:txBody>
          <a:bodyPr/>
          <a:lstStyle/>
          <a:p>
            <a:fld id="{829B1A00-4E63-4918-BE2D-CFE726D62336}" type="slidenum">
              <a:rPr lang="en-US" smtClean="0"/>
              <a:t>11</a:t>
            </a:fld>
            <a:endParaRPr lang="en-US"/>
          </a:p>
        </p:txBody>
      </p:sp>
    </p:spTree>
    <p:extLst>
      <p:ext uri="{BB962C8B-B14F-4D97-AF65-F5344CB8AC3E}">
        <p14:creationId xmlns:p14="http://schemas.microsoft.com/office/powerpoint/2010/main" val="1463980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Again  -</a:t>
            </a:r>
            <a:r>
              <a:rPr lang="en-AU" baseline="0" dirty="0" smtClean="0"/>
              <a:t> this focus doesn’t just relate to one recommendation – it’s a theme that’s reflected throughout the report and the recommendations </a:t>
            </a:r>
          </a:p>
          <a:p>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The </a:t>
            </a:r>
            <a:r>
              <a:rPr lang="en-AU" sz="1200" dirty="0" smtClean="0">
                <a:solidFill>
                  <a:srgbClr val="636373"/>
                </a:solidFill>
                <a:latin typeface="Calibri Light" panose="020F0302020204030204" pitchFamily="34" charset="0"/>
              </a:rPr>
              <a:t>Diverse Communities and </a:t>
            </a:r>
            <a:r>
              <a:rPr lang="en-AU" sz="1200" dirty="0" err="1" smtClean="0">
                <a:solidFill>
                  <a:srgbClr val="636373"/>
                </a:solidFill>
                <a:latin typeface="Calibri Light" panose="020F0302020204030204" pitchFamily="34" charset="0"/>
              </a:rPr>
              <a:t>Intersectionality</a:t>
            </a:r>
            <a:r>
              <a:rPr lang="en-AU" sz="1200" dirty="0" smtClean="0">
                <a:solidFill>
                  <a:srgbClr val="636373"/>
                </a:solidFill>
                <a:latin typeface="Calibri Light" panose="020F0302020204030204" pitchFamily="34" charset="0"/>
              </a:rPr>
              <a:t> Working Group has as its remit </a:t>
            </a:r>
            <a:r>
              <a:rPr lang="en-AU" sz="1200" dirty="0" err="1" smtClean="0">
                <a:solidFill>
                  <a:srgbClr val="636373"/>
                </a:solidFill>
                <a:latin typeface="Calibri Light" panose="020F0302020204030204" pitchFamily="34" charset="0"/>
              </a:rPr>
              <a:t>proviiding</a:t>
            </a:r>
            <a:r>
              <a:rPr lang="en-AU" sz="1200" dirty="0" smtClean="0">
                <a:solidFill>
                  <a:srgbClr val="636373"/>
                </a:solidFill>
                <a:latin typeface="Calibri Light" panose="020F0302020204030204" pitchFamily="34" charset="0"/>
              </a:rPr>
              <a:t> guidance and</a:t>
            </a:r>
            <a:r>
              <a:rPr lang="en-AU" sz="1200" baseline="0" dirty="0" smtClean="0">
                <a:solidFill>
                  <a:srgbClr val="636373"/>
                </a:solidFill>
                <a:latin typeface="Calibri Light" panose="020F0302020204030204" pitchFamily="34" charset="0"/>
              </a:rPr>
              <a:t> expert advice on intersectional needs of diverse communities across the breadth of the reforms  </a:t>
            </a:r>
            <a:endParaRPr lang="en-AU" sz="1200" dirty="0" smtClean="0">
              <a:solidFill>
                <a:srgbClr val="636373"/>
              </a:solidFill>
              <a:latin typeface="Calibri Light" panose="020F0302020204030204" pitchFamily="34" charset="0"/>
            </a:endParaRPr>
          </a:p>
          <a:p>
            <a:endParaRPr lang="en-AU" baseline="0" dirty="0" smtClean="0"/>
          </a:p>
          <a:p>
            <a:endParaRPr lang="en-AU" baseline="0" dirty="0" smtClean="0"/>
          </a:p>
          <a:p>
            <a:endParaRPr lang="en-US" dirty="0"/>
          </a:p>
        </p:txBody>
      </p:sp>
      <p:sp>
        <p:nvSpPr>
          <p:cNvPr id="4" name="Slide Number Placeholder 3"/>
          <p:cNvSpPr>
            <a:spLocks noGrp="1"/>
          </p:cNvSpPr>
          <p:nvPr>
            <p:ph type="sldNum" sz="quarter" idx="10"/>
          </p:nvPr>
        </p:nvSpPr>
        <p:spPr/>
        <p:txBody>
          <a:bodyPr/>
          <a:lstStyle/>
          <a:p>
            <a:fld id="{829B1A00-4E63-4918-BE2D-CFE726D62336}" type="slidenum">
              <a:rPr lang="en-US" smtClean="0"/>
              <a:t>12</a:t>
            </a:fld>
            <a:endParaRPr lang="en-US"/>
          </a:p>
        </p:txBody>
      </p:sp>
    </p:spTree>
    <p:extLst>
      <p:ext uri="{BB962C8B-B14F-4D97-AF65-F5344CB8AC3E}">
        <p14:creationId xmlns:p14="http://schemas.microsoft.com/office/powerpoint/2010/main" val="3881318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557908-1760-4595-96D7-B9C66B6FFCBC}" type="slidenum">
              <a:rPr lang="en-US" smtClean="0"/>
              <a:t>13</a:t>
            </a:fld>
            <a:endParaRPr lang="en-US"/>
          </a:p>
        </p:txBody>
      </p:sp>
    </p:spTree>
    <p:extLst>
      <p:ext uri="{BB962C8B-B14F-4D97-AF65-F5344CB8AC3E}">
        <p14:creationId xmlns:p14="http://schemas.microsoft.com/office/powerpoint/2010/main" val="256743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Ove</a:t>
            </a:r>
            <a:r>
              <a:rPr lang="en-AU" baseline="0" dirty="0" smtClean="0"/>
              <a:t>r the next few slides – I’ve summarised the themes that the RC found – which largely confirms the evidence base as we currently understand it. </a:t>
            </a:r>
            <a:endParaRPr lang="en-AU" dirty="0" smtClean="0"/>
          </a:p>
          <a:p>
            <a:endParaRPr lang="en-AU" dirty="0" smtClean="0"/>
          </a:p>
          <a:p>
            <a:r>
              <a:rPr lang="en-AU" dirty="0" smtClean="0"/>
              <a:t>Despite </a:t>
            </a:r>
            <a:r>
              <a:rPr lang="en-AU" dirty="0" smtClean="0"/>
              <a:t>the lack of data, the evidence before the Commission was that women with disabilities experience all kinds of violence at higher rates than women who do not have disabilities and that this violence is more severe and lasts longer than for other women</a:t>
            </a:r>
          </a:p>
          <a:p>
            <a:endParaRPr lang="en-AU" dirty="0" smtClean="0"/>
          </a:p>
          <a:p>
            <a:r>
              <a:rPr lang="en-AU" dirty="0" smtClean="0"/>
              <a:t>In relation to family violence, the Commission was told that women with disabilities experience many of the same kinds of family violence as women without disabilities, including that perpetrated by male intimate partners and sexual </a:t>
            </a:r>
            <a:r>
              <a:rPr lang="en-AU" dirty="0" smtClean="0"/>
              <a:t>violence.</a:t>
            </a:r>
          </a:p>
          <a:p>
            <a:endParaRPr lang="en-AU" dirty="0" smtClean="0"/>
          </a:p>
          <a:p>
            <a:r>
              <a:rPr lang="en-AU" dirty="0" smtClean="0"/>
              <a:t> </a:t>
            </a:r>
            <a:r>
              <a:rPr lang="en-AU" dirty="0" smtClean="0"/>
              <a:t>Women with intellectual disabilities are at a ‘considerably heightened risk’ of experiencing sexual assault compared with other women with </a:t>
            </a:r>
            <a:r>
              <a:rPr lang="en-AU" dirty="0" smtClean="0"/>
              <a:t>disabilities</a:t>
            </a:r>
          </a:p>
          <a:p>
            <a:endParaRPr lang="en-AU" dirty="0" smtClean="0"/>
          </a:p>
          <a:p>
            <a:r>
              <a:rPr lang="en-AU" dirty="0" smtClean="0"/>
              <a:t>Women </a:t>
            </a:r>
            <a:r>
              <a:rPr lang="en-AU" dirty="0" smtClean="0"/>
              <a:t>with disabilities may also experience ‘disability-based violence’; that is, violence which is unique to their disability, for example, the withholding of a mobility aide or </a:t>
            </a:r>
            <a:r>
              <a:rPr lang="en-AU" dirty="0" smtClean="0"/>
              <a:t>medication.</a:t>
            </a:r>
          </a:p>
          <a:p>
            <a:endParaRPr lang="en-AU" dirty="0" smtClean="0"/>
          </a:p>
          <a:p>
            <a:r>
              <a:rPr lang="en-AU" dirty="0" smtClean="0"/>
              <a:t>international </a:t>
            </a:r>
            <a:r>
              <a:rPr lang="en-AU" dirty="0" smtClean="0"/>
              <a:t>research shows that acquired brain injuries can be a risk factor for being a victim of family violence. A victim may also experience an ABI as a consequence of family violence</a:t>
            </a:r>
          </a:p>
          <a:p>
            <a:endParaRPr lang="en-AU" dirty="0" smtClean="0"/>
          </a:p>
          <a:p>
            <a:r>
              <a:rPr lang="en-AU" dirty="0" smtClean="0"/>
              <a:t>Disability may also overlap with other forms of identity to place women at even greater risk of experiencing family violence, or of not being able to access appropriate </a:t>
            </a:r>
            <a:r>
              <a:rPr lang="en-AU" dirty="0" smtClean="0"/>
              <a:t>services</a:t>
            </a:r>
            <a:r>
              <a:rPr lang="en-AU" baseline="0" dirty="0" smtClean="0"/>
              <a:t> (being Aboriginal or CALD for example) </a:t>
            </a:r>
            <a:endParaRPr lang="en-AU" dirty="0" smtClean="0"/>
          </a:p>
          <a:p>
            <a:endParaRPr lang="en-AU" dirty="0" smtClean="0"/>
          </a:p>
          <a:p>
            <a:r>
              <a:rPr lang="en-AU" dirty="0" smtClean="0"/>
              <a:t>The research shows that women with disabilities who live in rural, regional and remote communities are particularly vulnerable: </a:t>
            </a:r>
          </a:p>
          <a:p>
            <a:endParaRPr lang="en-AU" dirty="0" smtClean="0"/>
          </a:p>
          <a:p>
            <a:endParaRPr lang="en-US" dirty="0"/>
          </a:p>
        </p:txBody>
      </p:sp>
      <p:sp>
        <p:nvSpPr>
          <p:cNvPr id="4" name="Slide Number Placeholder 3"/>
          <p:cNvSpPr>
            <a:spLocks noGrp="1"/>
          </p:cNvSpPr>
          <p:nvPr>
            <p:ph type="sldNum" sz="quarter" idx="10"/>
          </p:nvPr>
        </p:nvSpPr>
        <p:spPr/>
        <p:txBody>
          <a:bodyPr/>
          <a:lstStyle/>
          <a:p>
            <a:fld id="{7F557908-1760-4595-96D7-B9C66B6FFCBC}" type="slidenum">
              <a:rPr lang="en-US" smtClean="0"/>
              <a:t>14</a:t>
            </a:fld>
            <a:endParaRPr lang="en-US"/>
          </a:p>
        </p:txBody>
      </p:sp>
    </p:spTree>
    <p:extLst>
      <p:ext uri="{BB962C8B-B14F-4D97-AF65-F5344CB8AC3E}">
        <p14:creationId xmlns:p14="http://schemas.microsoft.com/office/powerpoint/2010/main" val="2463032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Settings: may live in own home; with family members or in residential facilities (supported </a:t>
            </a:r>
            <a:r>
              <a:rPr lang="en-AU" baseline="0" dirty="0" err="1" smtClean="0"/>
              <a:t>accom</a:t>
            </a:r>
            <a:r>
              <a:rPr lang="en-AU" baseline="0" dirty="0" smtClean="0"/>
              <a:t>, day care services, aged care services, psychiatric </a:t>
            </a:r>
            <a:r>
              <a:rPr lang="en-AU" baseline="0" dirty="0" smtClean="0"/>
              <a:t>services, boarding houses </a:t>
            </a:r>
            <a:r>
              <a:rPr lang="en-AU" baseline="0" dirty="0" smtClean="0"/>
              <a:t>etc...) </a:t>
            </a:r>
            <a:r>
              <a:rPr lang="en-AU" dirty="0" smtClean="0"/>
              <a:t>People with disabilities who live in supported accommodation, such as group homes or supported residential services, may live with other residents for extended periods of time in a home-like environment and come to regard each other as ‘family’. Once again, under the Family Violence Protection Act, co-residents can commit family violence if they are in a ‘family-like’ relationship with the victim. </a:t>
            </a:r>
          </a:p>
          <a:p>
            <a:endParaRPr lang="en-AU" baseline="0" dirty="0" smtClean="0"/>
          </a:p>
          <a:p>
            <a:endParaRPr lang="en-AU" baseline="0" dirty="0" smtClean="0"/>
          </a:p>
          <a:p>
            <a:r>
              <a:rPr lang="en-AU" baseline="0" dirty="0" smtClean="0"/>
              <a:t>Commission refers to </a:t>
            </a:r>
            <a:r>
              <a:rPr lang="en-AU" dirty="0" smtClean="0"/>
              <a:t>The 2012 Voices against Violence study, which was a joint research project undertaken by Women with Disabilities Victoria, the Victorian Office for the Public Advocate and Domestic Violence Resource Centre Victoria, </a:t>
            </a:r>
            <a:r>
              <a:rPr lang="en-AU" b="1" dirty="0" smtClean="0"/>
              <a:t>found that, although intimate partners were the most common perpetrators of violence against women with disabilities, other potential perpetrators are personal carers, support staff, service providers, medical and transport staff (such as taxi drivers) and male co-residents. Once again, it also found that women may be subjected to violence by multiple perpetrators, often over a period of many years</a:t>
            </a:r>
            <a:r>
              <a:rPr lang="en-AU" dirty="0" smtClean="0"/>
              <a:t>.</a:t>
            </a:r>
          </a:p>
          <a:p>
            <a:endParaRPr lang="en-AU" baseline="0" dirty="0" smtClean="0"/>
          </a:p>
          <a:p>
            <a:endParaRPr lang="en-AU" baseline="0" dirty="0" smtClean="0"/>
          </a:p>
          <a:p>
            <a:r>
              <a:rPr lang="en-AU" baseline="0" dirty="0" smtClean="0"/>
              <a:t>Commission heard from the OPA re concern about perpetrators with ABIs for example who are subject to IVOs. </a:t>
            </a:r>
          </a:p>
          <a:p>
            <a:endParaRPr lang="en-AU" baseline="0" dirty="0" smtClean="0"/>
          </a:p>
          <a:p>
            <a:endParaRPr lang="en-AU" baseline="0" dirty="0" smtClean="0"/>
          </a:p>
          <a:p>
            <a:endParaRPr lang="en-AU" baseline="0" dirty="0" smtClean="0"/>
          </a:p>
          <a:p>
            <a:endParaRPr lang="en-AU" baseline="0" dirty="0" smtClean="0"/>
          </a:p>
          <a:p>
            <a:endParaRPr lang="en-AU" baseline="0" dirty="0" smtClean="0"/>
          </a:p>
          <a:p>
            <a:endParaRPr lang="en-AU" baseline="0" dirty="0" smtClean="0"/>
          </a:p>
          <a:p>
            <a:endParaRPr lang="en-AU" baseline="0" dirty="0" smtClean="0"/>
          </a:p>
          <a:p>
            <a:endParaRPr lang="en-AU" baseline="0" dirty="0" smtClean="0"/>
          </a:p>
          <a:p>
            <a:endParaRPr lang="en-AU" baseline="0" dirty="0" smtClean="0"/>
          </a:p>
          <a:p>
            <a:endParaRPr lang="en-AU" baseline="0" dirty="0" smtClean="0"/>
          </a:p>
          <a:p>
            <a:endParaRPr lang="en-US" dirty="0"/>
          </a:p>
        </p:txBody>
      </p:sp>
      <p:sp>
        <p:nvSpPr>
          <p:cNvPr id="4" name="Slide Number Placeholder 3"/>
          <p:cNvSpPr>
            <a:spLocks noGrp="1"/>
          </p:cNvSpPr>
          <p:nvPr>
            <p:ph type="sldNum" sz="quarter" idx="10"/>
          </p:nvPr>
        </p:nvSpPr>
        <p:spPr/>
        <p:txBody>
          <a:bodyPr/>
          <a:lstStyle/>
          <a:p>
            <a:fld id="{7F557908-1760-4595-96D7-B9C66B6FFCBC}" type="slidenum">
              <a:rPr lang="en-US" smtClean="0"/>
              <a:t>15</a:t>
            </a:fld>
            <a:endParaRPr lang="en-US"/>
          </a:p>
        </p:txBody>
      </p:sp>
    </p:spTree>
    <p:extLst>
      <p:ext uri="{BB962C8B-B14F-4D97-AF65-F5344CB8AC3E}">
        <p14:creationId xmlns:p14="http://schemas.microsoft.com/office/powerpoint/2010/main" val="36435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lack of data and knowledge – Found that in </a:t>
            </a:r>
            <a:r>
              <a:rPr lang="en-AU" baseline="0" dirty="0" err="1" smtClean="0"/>
              <a:t>Aust</a:t>
            </a:r>
            <a:r>
              <a:rPr lang="en-AU" baseline="0" dirty="0" smtClean="0"/>
              <a:t> there is not systematic approach to data collection on the prevalence of FV and people with disabilities </a:t>
            </a:r>
          </a:p>
          <a:p>
            <a:endParaRPr lang="en-AU" baseline="0" dirty="0" smtClean="0"/>
          </a:p>
          <a:p>
            <a:r>
              <a:rPr lang="en-AU" baseline="0" dirty="0" smtClean="0"/>
              <a:t>No reliable national data on gender and disability; the ABS has no standard collection regarding the experiences of violence among adults with disabilities (although its working on it) </a:t>
            </a:r>
          </a:p>
          <a:p>
            <a:endParaRPr lang="en-AU" baseline="0" dirty="0" smtClean="0"/>
          </a:p>
          <a:p>
            <a:r>
              <a:rPr lang="en-AU" baseline="0" dirty="0" smtClean="0"/>
              <a:t>Commission particularly looked at lack of data on ABIs  - both as a consequence of FV and as a risk factor for it. </a:t>
            </a:r>
          </a:p>
          <a:p>
            <a:endParaRPr lang="en-AU" dirty="0" smtClean="0"/>
          </a:p>
          <a:p>
            <a:r>
              <a:rPr lang="en-AU" dirty="0" smtClean="0"/>
              <a:t>The Commission heard that there are a number of reasons why people with disabilities do not report family violence. Fear of retribution or a loss of support can prevent people with disabilities from reporting family violence: </a:t>
            </a:r>
          </a:p>
          <a:p>
            <a:endParaRPr lang="en-AU" dirty="0" smtClean="0"/>
          </a:p>
          <a:p>
            <a:r>
              <a:rPr lang="en-AU" dirty="0" smtClean="0"/>
              <a:t>For someone with a disability, the fear of reporting violence may be compounded if the perpetrator is a carer or someone on whom the person is dependent. For some the choice is between enduring the violence or the indignity of being left without assistance for personal things such as showering and toileting. And talk about Melissa Brown’s testimony</a:t>
            </a:r>
            <a:r>
              <a:rPr lang="en-AU" baseline="0" dirty="0" smtClean="0"/>
              <a:t> </a:t>
            </a:r>
          </a:p>
          <a:p>
            <a:endParaRPr lang="en-AU" baseline="0" dirty="0" smtClean="0"/>
          </a:p>
          <a:p>
            <a:r>
              <a:rPr lang="en-AU" dirty="0" smtClean="0"/>
              <a:t>The witness recounted that after her husband was ultimately removed from the house by police due to his violence she was physically unable to shower for weeks and wanted him to come home because she felt she could not care for herself.134 For people with disabilities in residential accommodation, there can be a culture of acceptance of abuse and an atmosphere of fear that can be a barrier to people reporting violence.135 The Ombudsman noted that there are fewer safeguards for people living at home to report abuse by their paid carers as they do not receive visits by community visitors and may not have contact with other support workers.136 The Commission also heard that women with disabilities fear losing custody of their children if Child Protection is notified of the violence. While many women have this fear, evidence suggested that it has special relevance for mothers with disabilities, because of the prevailing stereotypes about their capability as parents and, perhaps, because removal of children from parents with disabilities happens at a much higher rate than for parents without disabilities.1</a:t>
            </a:r>
          </a:p>
          <a:p>
            <a:endParaRPr lang="en-AU" dirty="0" smtClean="0"/>
          </a:p>
          <a:p>
            <a:r>
              <a:rPr lang="en-AU" dirty="0" smtClean="0"/>
              <a:t>The Voices against Violence research study found that some women with disabilities may not perceive that what is occurring is violence: Experiencing discrimination day-to-day can also lead victims to blame themselves, which itself creates a barrier to reporting. </a:t>
            </a:r>
          </a:p>
          <a:p>
            <a:endParaRPr lang="en-AU" dirty="0" smtClean="0"/>
          </a:p>
          <a:p>
            <a:r>
              <a:rPr lang="en-AU" dirty="0" smtClean="0"/>
              <a:t>Finally, the Commission heard that people with disabilities may not report family violence because they do not think they will be believed. People with disabilities may be the subject of negative stereotypes about disabilities—including mental health disabilities—that can cause family, friends, carers and police not to believe them when they report violence</a:t>
            </a:r>
          </a:p>
          <a:p>
            <a:endParaRPr lang="en-AU" dirty="0" smtClean="0"/>
          </a:p>
          <a:p>
            <a:r>
              <a:rPr lang="en-AU" dirty="0" smtClean="0"/>
              <a:t>The Ombudsman’s investigation into the disability sector recently identified a ‘systemic failure by those working in the system to report abuse’.148 Some reasons given for this reluctance to report abuse include: intimidation fear of reprisal against the reporting staff member, the client and/or their family concern about the reputation of the service provider unease about the impact on the subject of the allegation frustration with the significant paperwork associated with reporting.149 This lack of a positive reporting culture may in part be due to an acceptance of violence against people with disabilities.</a:t>
            </a:r>
          </a:p>
          <a:p>
            <a:endParaRPr lang="en-AU" dirty="0" smtClean="0"/>
          </a:p>
          <a:p>
            <a:endParaRPr lang="en-AU" dirty="0" smtClean="0"/>
          </a:p>
          <a:p>
            <a:endParaRPr lang="en-AU" dirty="0" smtClean="0"/>
          </a:p>
          <a:p>
            <a:endParaRPr lang="en-AU" dirty="0" smtClean="0"/>
          </a:p>
          <a:p>
            <a:endParaRPr lang="en-US" dirty="0"/>
          </a:p>
        </p:txBody>
      </p:sp>
      <p:sp>
        <p:nvSpPr>
          <p:cNvPr id="4" name="Slide Number Placeholder 3"/>
          <p:cNvSpPr>
            <a:spLocks noGrp="1"/>
          </p:cNvSpPr>
          <p:nvPr>
            <p:ph type="sldNum" sz="quarter" idx="10"/>
          </p:nvPr>
        </p:nvSpPr>
        <p:spPr/>
        <p:txBody>
          <a:bodyPr/>
          <a:lstStyle/>
          <a:p>
            <a:fld id="{7F557908-1760-4595-96D7-B9C66B6FFCBC}" type="slidenum">
              <a:rPr lang="en-US" smtClean="0"/>
              <a:t>16</a:t>
            </a:fld>
            <a:endParaRPr lang="en-US"/>
          </a:p>
        </p:txBody>
      </p:sp>
    </p:spTree>
    <p:extLst>
      <p:ext uri="{BB962C8B-B14F-4D97-AF65-F5344CB8AC3E}">
        <p14:creationId xmlns:p14="http://schemas.microsoft.com/office/powerpoint/2010/main" val="75463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557908-1760-4595-96D7-B9C66B6FFCBC}" type="slidenum">
              <a:rPr lang="en-US" smtClean="0"/>
              <a:t>17</a:t>
            </a:fld>
            <a:endParaRPr lang="en-US"/>
          </a:p>
        </p:txBody>
      </p:sp>
    </p:spTree>
    <p:extLst>
      <p:ext uri="{BB962C8B-B14F-4D97-AF65-F5344CB8AC3E}">
        <p14:creationId xmlns:p14="http://schemas.microsoft.com/office/powerpoint/2010/main" val="20647595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557908-1760-4595-96D7-B9C66B6FFCBC}" type="slidenum">
              <a:rPr lang="en-US" smtClean="0"/>
              <a:t>18</a:t>
            </a:fld>
            <a:endParaRPr lang="en-US"/>
          </a:p>
        </p:txBody>
      </p:sp>
    </p:spTree>
    <p:extLst>
      <p:ext uri="{BB962C8B-B14F-4D97-AF65-F5344CB8AC3E}">
        <p14:creationId xmlns:p14="http://schemas.microsoft.com/office/powerpoint/2010/main" val="27511611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557908-1760-4595-96D7-B9C66B6FFCBC}" type="slidenum">
              <a:rPr lang="en-US" smtClean="0"/>
              <a:t>19</a:t>
            </a:fld>
            <a:endParaRPr lang="en-US"/>
          </a:p>
        </p:txBody>
      </p:sp>
    </p:spTree>
    <p:extLst>
      <p:ext uri="{BB962C8B-B14F-4D97-AF65-F5344CB8AC3E}">
        <p14:creationId xmlns:p14="http://schemas.microsoft.com/office/powerpoint/2010/main" val="528433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9B1A00-4E63-4918-BE2D-CFE726D62336}" type="slidenum">
              <a:rPr lang="en-US" smtClean="0"/>
              <a:t>2</a:t>
            </a:fld>
            <a:endParaRPr lang="en-US"/>
          </a:p>
        </p:txBody>
      </p:sp>
    </p:spTree>
    <p:extLst>
      <p:ext uri="{BB962C8B-B14F-4D97-AF65-F5344CB8AC3E}">
        <p14:creationId xmlns:p14="http://schemas.microsoft.com/office/powerpoint/2010/main" val="1209073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AU" sz="1200" b="0" i="0" kern="1200" dirty="0" smtClean="0">
                <a:solidFill>
                  <a:schemeClr val="tx1"/>
                </a:solidFill>
                <a:effectLst/>
                <a:latin typeface="+mn-lt"/>
                <a:ea typeface="+mn-ea"/>
                <a:cs typeface="+mn-cs"/>
              </a:rPr>
              <a:t>Recommendation 001 - In Progress </a:t>
            </a:r>
          </a:p>
          <a:p>
            <a:pPr fontAlgn="base"/>
            <a:r>
              <a:rPr lang="en-AU" sz="1200" b="0" i="0" kern="1200" dirty="0" smtClean="0">
                <a:solidFill>
                  <a:schemeClr val="tx1"/>
                </a:solidFill>
                <a:effectLst/>
                <a:latin typeface="+mn-lt"/>
                <a:ea typeface="+mn-ea"/>
                <a:cs typeface="+mn-cs"/>
              </a:rPr>
              <a:t>The Victorian Government review and begin implementing the revised Family Violence Risk Assessment and Risk Management Framework (known as the Common Risk Assessment Framework, or the CRAF) [by 31 December 2017] in order to deliver a comprehensive framework that sets minimum standards and roles and responsibilities for screening, risk assessment, risk management, information sharing and referral throughout Victorian agencies. The revised framework should incorporate:</a:t>
            </a:r>
          </a:p>
          <a:p>
            <a:pPr marL="171450" indent="-171450" fontAlgn="base">
              <a:buFont typeface="Arial" panose="020B0604020202020204" pitchFamily="34" charset="0"/>
              <a:buChar char="•"/>
            </a:pPr>
            <a:r>
              <a:rPr lang="en-AU" sz="1200" b="0" i="0" kern="1200" dirty="0" smtClean="0">
                <a:solidFill>
                  <a:schemeClr val="tx1"/>
                </a:solidFill>
                <a:effectLst/>
                <a:latin typeface="+mn-lt"/>
                <a:ea typeface="+mn-ea"/>
                <a:cs typeface="+mn-cs"/>
              </a:rPr>
              <a:t>a rating and/or weighting of risk factors to identify the risk of family violence as low, medium or high</a:t>
            </a:r>
          </a:p>
          <a:p>
            <a:pPr marL="171450" indent="-171450" fontAlgn="base">
              <a:buFont typeface="Arial" panose="020B0604020202020204" pitchFamily="34" charset="0"/>
              <a:buChar char="•"/>
            </a:pPr>
            <a:r>
              <a:rPr lang="en-AU" sz="1200" b="0" i="0" kern="1200" dirty="0" smtClean="0">
                <a:solidFill>
                  <a:schemeClr val="tx1"/>
                </a:solidFill>
                <a:effectLst/>
                <a:latin typeface="+mn-lt"/>
                <a:ea typeface="+mn-ea"/>
                <a:cs typeface="+mn-cs"/>
              </a:rPr>
              <a:t>evidence-based risk indicators that are specific to children</a:t>
            </a:r>
          </a:p>
          <a:p>
            <a:pPr marL="171450" indent="-171450" fontAlgn="base">
              <a:buFont typeface="Arial" panose="020B0604020202020204" pitchFamily="34" charset="0"/>
              <a:buChar char="•"/>
            </a:pPr>
            <a:r>
              <a:rPr lang="en-AU" sz="1200" b="0" i="0" kern="1200" dirty="0" smtClean="0">
                <a:solidFill>
                  <a:schemeClr val="tx1"/>
                </a:solidFill>
                <a:effectLst/>
                <a:latin typeface="+mn-lt"/>
                <a:ea typeface="+mn-ea"/>
                <a:cs typeface="+mn-cs"/>
              </a:rPr>
              <a:t>comprehensive practice guidance.</a:t>
            </a:r>
          </a:p>
          <a:p>
            <a:pPr fontAlgn="base"/>
            <a:r>
              <a:rPr lang="en-AU" sz="1200" b="0" i="0" kern="1200" dirty="0" smtClean="0">
                <a:solidFill>
                  <a:schemeClr val="tx1"/>
                </a:solidFill>
                <a:effectLst/>
                <a:latin typeface="+mn-lt"/>
                <a:ea typeface="+mn-ea"/>
                <a:cs typeface="+mn-cs"/>
              </a:rPr>
              <a:t>The framework should also reflect the needs of the diverse range of family violence victims and perpetrators, among them older people, people with disabilities, and people from Aboriginal and Torres Strait Islander, culturally and linguistically diverse and lesbian, gay, bisexual, transgender and intersex communities.</a:t>
            </a:r>
          </a:p>
          <a:p>
            <a:pPr fontAlgn="base"/>
            <a:endParaRPr lang="en-AU" sz="1200" b="0" i="0" kern="1200" dirty="0" smtClean="0">
              <a:solidFill>
                <a:schemeClr val="tx1"/>
              </a:solidFill>
              <a:effectLst/>
              <a:latin typeface="+mn-lt"/>
              <a:ea typeface="+mn-ea"/>
              <a:cs typeface="+mn-cs"/>
            </a:endParaRPr>
          </a:p>
          <a:p>
            <a:pPr fontAlgn="base"/>
            <a:endParaRPr lang="en-AU" sz="1200" b="0" i="0" kern="1200" dirty="0" smtClean="0">
              <a:solidFill>
                <a:schemeClr val="tx1"/>
              </a:solidFill>
              <a:effectLst/>
              <a:latin typeface="+mn-lt"/>
              <a:ea typeface="+mn-ea"/>
              <a:cs typeface="+mn-cs"/>
            </a:endParaRPr>
          </a:p>
          <a:p>
            <a:pPr fontAlgn="base"/>
            <a:r>
              <a:rPr lang="en-AU" sz="1200" b="0" i="0" kern="1200" dirty="0" smtClean="0">
                <a:solidFill>
                  <a:schemeClr val="tx1"/>
                </a:solidFill>
                <a:effectLst/>
                <a:latin typeface="+mn-lt"/>
                <a:ea typeface="+mn-ea"/>
                <a:cs typeface="+mn-cs"/>
              </a:rPr>
              <a:t>Recommendation 003 - In Progress</a:t>
            </a:r>
          </a:p>
          <a:p>
            <a:pPr fontAlgn="base"/>
            <a:r>
              <a:rPr lang="en-AU" sz="1200" b="0" i="0" kern="1200" dirty="0" smtClean="0">
                <a:solidFill>
                  <a:schemeClr val="tx1"/>
                </a:solidFill>
                <a:effectLst/>
                <a:latin typeface="+mn-lt"/>
                <a:ea typeface="+mn-ea"/>
                <a:cs typeface="+mn-cs"/>
              </a:rPr>
              <a:t> </a:t>
            </a:r>
          </a:p>
          <a:p>
            <a:pPr fontAlgn="base"/>
            <a:r>
              <a:rPr lang="en-AU" sz="1200" b="0" i="0" kern="1200" dirty="0" smtClean="0">
                <a:solidFill>
                  <a:schemeClr val="tx1"/>
                </a:solidFill>
                <a:effectLst/>
                <a:latin typeface="+mn-lt"/>
                <a:ea typeface="+mn-ea"/>
                <a:cs typeface="+mn-cs"/>
              </a:rPr>
              <a:t>The Victorian Government implement the revised Family Violence Risk Assessment and Risk Management Framework and develop a sustained workforce development and training strategy as part of the recommended family violence industry plan [from 1 January 2018]. The framework should provide for:</a:t>
            </a:r>
          </a:p>
          <a:p>
            <a:pPr fontAlgn="base"/>
            <a:endParaRPr lang="en-AU" sz="1200" b="0" i="0" kern="1200" dirty="0" smtClean="0">
              <a:solidFill>
                <a:schemeClr val="tx1"/>
              </a:solidFill>
              <a:effectLst/>
              <a:latin typeface="+mn-lt"/>
              <a:ea typeface="+mn-ea"/>
              <a:cs typeface="+mn-cs"/>
            </a:endParaRPr>
          </a:p>
          <a:p>
            <a:pPr marL="171450" indent="-171450" fontAlgn="base">
              <a:buFont typeface="Arial" panose="020B0604020202020204" pitchFamily="34" charset="0"/>
              <a:buChar char="•"/>
            </a:pPr>
            <a:r>
              <a:rPr lang="en-AU" sz="1200" b="0" i="0" kern="1200" dirty="0" smtClean="0">
                <a:solidFill>
                  <a:schemeClr val="tx1"/>
                </a:solidFill>
                <a:effectLst/>
                <a:latin typeface="+mn-lt"/>
                <a:ea typeface="+mn-ea"/>
                <a:cs typeface="+mn-cs"/>
              </a:rPr>
              <a:t>minimum standards and core competencies to guide identifying, risk assessment and risk management practice in family violence specialist services, mainstream services and universal services</a:t>
            </a:r>
          </a:p>
          <a:p>
            <a:pPr marL="171450" indent="-171450" fontAlgn="base">
              <a:buFont typeface="Arial" panose="020B0604020202020204" pitchFamily="34" charset="0"/>
              <a:buChar char="•"/>
            </a:pPr>
            <a:r>
              <a:rPr lang="en-AU" sz="1200" b="0" i="0" kern="1200" dirty="0" smtClean="0">
                <a:solidFill>
                  <a:schemeClr val="tx1"/>
                </a:solidFill>
                <a:effectLst/>
                <a:latin typeface="+mn-lt"/>
                <a:ea typeface="+mn-ea"/>
                <a:cs typeface="+mn-cs"/>
              </a:rPr>
              <a:t>whole-of-workforce training for priority sectors—including general practitioners and hospital, mental health, drug and alcohol, child protection, aged care and disability workers—that takes into account and aligns with their roles and standards of practice.</a:t>
            </a:r>
          </a:p>
          <a:p>
            <a:endParaRPr lang="en-AU" dirty="0" smtClean="0"/>
          </a:p>
          <a:p>
            <a:pPr fontAlgn="base"/>
            <a:r>
              <a:rPr lang="en-AU" sz="1200" b="0" i="0" kern="1200" dirty="0" smtClean="0">
                <a:solidFill>
                  <a:schemeClr val="tx1"/>
                </a:solidFill>
                <a:effectLst/>
                <a:latin typeface="+mn-lt"/>
                <a:ea typeface="+mn-ea"/>
                <a:cs typeface="+mn-cs"/>
              </a:rPr>
              <a:t>Following the redevelopment of the Family Violence Risk Assessment and Risk Management Framework (the framework) we will work to implement the revised framework across the sector.</a:t>
            </a:r>
          </a:p>
          <a:p>
            <a:pPr fontAlgn="base"/>
            <a:r>
              <a:rPr lang="en-AU" sz="1200" b="0" i="0" kern="1200" dirty="0" smtClean="0">
                <a:solidFill>
                  <a:schemeClr val="tx1"/>
                </a:solidFill>
                <a:effectLst/>
                <a:latin typeface="+mn-lt"/>
                <a:ea typeface="+mn-ea"/>
                <a:cs typeface="+mn-cs"/>
              </a:rPr>
              <a:t>This will include an assessment of the sector’s capacity to utilise the redeveloped framework, that will contribute to a comprehensive workforce development strategy encompassing related family violence reforms.</a:t>
            </a:r>
          </a:p>
          <a:p>
            <a:pPr fontAlgn="base"/>
            <a:r>
              <a:rPr lang="en-AU" sz="1200" b="0" i="0" kern="1200" dirty="0" smtClean="0">
                <a:solidFill>
                  <a:schemeClr val="tx1"/>
                </a:solidFill>
                <a:effectLst/>
                <a:latin typeface="+mn-lt"/>
                <a:ea typeface="+mn-ea"/>
                <a:cs typeface="+mn-cs"/>
              </a:rPr>
              <a:t>The workforce development and training strategy will be a core component of the 10-Year Industry Plan, as outlined in Recommendation 207. An Industry Taskforce has been established to guide the development of the 10-Industry Plan. The taskforce is chaired by the Special Minister of State and has broad representation across government, social service and justice organisations, universities and training providers, unions and professional and industry bodies.</a:t>
            </a:r>
          </a:p>
          <a:p>
            <a:pPr fontAlgn="base"/>
            <a:r>
              <a:rPr lang="en-AU" sz="1200" b="0" i="0" kern="1200" dirty="0" smtClean="0">
                <a:solidFill>
                  <a:schemeClr val="tx1"/>
                </a:solidFill>
                <a:effectLst/>
                <a:latin typeface="+mn-lt"/>
                <a:ea typeface="+mn-ea"/>
                <a:cs typeface="+mn-cs"/>
              </a:rPr>
              <a:t>The revised framework will include operational practice guidance for all key sectors, including minimum standards, core competencies, and roles and responsibilities for identifying, assessing and managing the risk of family violence (including in multi-agency arrangements across the spectrum of risk).</a:t>
            </a:r>
          </a:p>
          <a:p>
            <a:pPr fontAlgn="base"/>
            <a:r>
              <a:rPr lang="en-AU" sz="1200" b="0" i="0" kern="1200" dirty="0" smtClean="0">
                <a:solidFill>
                  <a:schemeClr val="tx1"/>
                </a:solidFill>
                <a:effectLst/>
                <a:latin typeface="+mn-lt"/>
                <a:ea typeface="+mn-ea"/>
                <a:cs typeface="+mn-cs"/>
              </a:rPr>
              <a:t>The amendments to the Family Violence Protection Act 2008 (Vic), under Recommendation 2, will prescribe organisations with tiered responsibilities according to the specific development roles and responsibilities and needs of each sector.</a:t>
            </a:r>
          </a:p>
          <a:p>
            <a:endParaRPr lang="en-US" dirty="0"/>
          </a:p>
        </p:txBody>
      </p:sp>
      <p:sp>
        <p:nvSpPr>
          <p:cNvPr id="4" name="Slide Number Placeholder 3"/>
          <p:cNvSpPr>
            <a:spLocks noGrp="1"/>
          </p:cNvSpPr>
          <p:nvPr>
            <p:ph type="sldNum" sz="quarter" idx="10"/>
          </p:nvPr>
        </p:nvSpPr>
        <p:spPr/>
        <p:txBody>
          <a:bodyPr/>
          <a:lstStyle/>
          <a:p>
            <a:fld id="{7F557908-1760-4595-96D7-B9C66B6FFCBC}" type="slidenum">
              <a:rPr lang="en-US" smtClean="0"/>
              <a:t>20</a:t>
            </a:fld>
            <a:endParaRPr lang="en-US"/>
          </a:p>
        </p:txBody>
      </p:sp>
    </p:spTree>
    <p:extLst>
      <p:ext uri="{BB962C8B-B14F-4D97-AF65-F5344CB8AC3E}">
        <p14:creationId xmlns:p14="http://schemas.microsoft.com/office/powerpoint/2010/main" val="39591733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557908-1760-4595-96D7-B9C66B6FFCBC}" type="slidenum">
              <a:rPr lang="en-US" smtClean="0"/>
              <a:t>21</a:t>
            </a:fld>
            <a:endParaRPr lang="en-US"/>
          </a:p>
        </p:txBody>
      </p:sp>
    </p:spTree>
    <p:extLst>
      <p:ext uri="{BB962C8B-B14F-4D97-AF65-F5344CB8AC3E}">
        <p14:creationId xmlns:p14="http://schemas.microsoft.com/office/powerpoint/2010/main" val="35417243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AU" sz="1200" b="0" i="0" kern="1200" dirty="0" smtClean="0">
                <a:solidFill>
                  <a:schemeClr val="tx1"/>
                </a:solidFill>
                <a:effectLst/>
                <a:latin typeface="+mn-lt"/>
                <a:ea typeface="+mn-ea"/>
                <a:cs typeface="+mn-cs"/>
              </a:rPr>
              <a:t>The Victorian Government fund Seniors Rights Victoria, </a:t>
            </a:r>
            <a:r>
              <a:rPr lang="en-AU" sz="1200" b="0" i="0" kern="1200" dirty="0" err="1" smtClean="0">
                <a:solidFill>
                  <a:schemeClr val="tx1"/>
                </a:solidFill>
                <a:effectLst/>
                <a:latin typeface="+mn-lt"/>
                <a:ea typeface="+mn-ea"/>
                <a:cs typeface="+mn-cs"/>
              </a:rPr>
              <a:t>InTouch</a:t>
            </a:r>
            <a:r>
              <a:rPr lang="en-AU" sz="1200" b="0" i="0" kern="1200" dirty="0" smtClean="0">
                <a:solidFill>
                  <a:schemeClr val="tx1"/>
                </a:solidFill>
                <a:effectLst/>
                <a:latin typeface="+mn-lt"/>
                <a:ea typeface="+mn-ea"/>
                <a:cs typeface="+mn-cs"/>
              </a:rPr>
              <a:t> Multicultural Centre Against Family Violence and Women with Disabilities Victoria [within 12 months] to:</a:t>
            </a:r>
          </a:p>
          <a:p>
            <a:pPr fontAlgn="base"/>
            <a:endParaRPr lang="en-AU" sz="1200" b="0" i="0" kern="1200" dirty="0" smtClean="0">
              <a:solidFill>
                <a:schemeClr val="tx1"/>
              </a:solidFill>
              <a:effectLst/>
              <a:latin typeface="+mn-lt"/>
              <a:ea typeface="+mn-ea"/>
              <a:cs typeface="+mn-cs"/>
            </a:endParaRPr>
          </a:p>
          <a:p>
            <a:pPr marL="171450" indent="-171450" fontAlgn="base">
              <a:buFont typeface="Arial" panose="020B0604020202020204" pitchFamily="34" charset="0"/>
              <a:buChar char="•"/>
            </a:pPr>
            <a:r>
              <a:rPr lang="en-AU" sz="1200" b="0" i="0" kern="1200" dirty="0" smtClean="0">
                <a:solidFill>
                  <a:schemeClr val="tx1"/>
                </a:solidFill>
                <a:effectLst/>
                <a:latin typeface="+mn-lt"/>
                <a:ea typeface="+mn-ea"/>
                <a:cs typeface="+mn-cs"/>
              </a:rPr>
              <a:t>provide training to equip specialist family violence service providers and providers of universal services to recognise and provide appropriate services to older Victorians, people from culturally and linguistically diverse communities and people with disabilities who experience family violence</a:t>
            </a:r>
          </a:p>
          <a:p>
            <a:pPr marL="171450" indent="-171450" fontAlgn="base">
              <a:buFont typeface="Arial" panose="020B0604020202020204" pitchFamily="34" charset="0"/>
              <a:buChar char="•"/>
            </a:pPr>
            <a:endParaRPr lang="en-AU" sz="1200" b="0" i="0" kern="1200" dirty="0" smtClean="0">
              <a:solidFill>
                <a:schemeClr val="tx1"/>
              </a:solidFill>
              <a:effectLst/>
              <a:latin typeface="+mn-lt"/>
              <a:ea typeface="+mn-ea"/>
              <a:cs typeface="+mn-cs"/>
            </a:endParaRPr>
          </a:p>
          <a:p>
            <a:pPr marL="171450" indent="-171450" fontAlgn="base">
              <a:buFont typeface="Arial" panose="020B0604020202020204" pitchFamily="34" charset="0"/>
              <a:buChar char="•"/>
            </a:pPr>
            <a:r>
              <a:rPr lang="en-AU" sz="1200" b="0" i="0" kern="1200" dirty="0" smtClean="0">
                <a:solidFill>
                  <a:schemeClr val="tx1"/>
                </a:solidFill>
                <a:effectLst/>
                <a:latin typeface="+mn-lt"/>
                <a:ea typeface="+mn-ea"/>
                <a:cs typeface="+mn-cs"/>
              </a:rPr>
              <a:t>build partnerships with and provide advice to specialist family violence service providers and providers of universal services to enable them to respond effectively to the needs of people in these communities.</a:t>
            </a:r>
          </a:p>
          <a:p>
            <a:pPr marL="0" indent="0" fontAlgn="base">
              <a:buFont typeface="Arial" panose="020B0604020202020204" pitchFamily="34" charset="0"/>
              <a:buNone/>
            </a:pPr>
            <a:endParaRPr lang="en-AU"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b="0" i="0" kern="1200" dirty="0" smtClean="0">
                <a:solidFill>
                  <a:schemeClr val="tx1"/>
                </a:solidFill>
                <a:effectLst/>
                <a:latin typeface="+mn-lt"/>
                <a:ea typeface="+mn-ea"/>
                <a:cs typeface="+mn-cs"/>
              </a:rPr>
              <a:t>We are also considering options for supporting Women with Disabilities Victoria, in the context of the overall program for training and development of specialist family violence services and more detailed planning will follow shortly. Women with Disabilities Victoria has been allocated $80,000 for 2016–17 and a further $80,000 in 2017–18 to commence response to Recommendation 139.</a:t>
            </a:r>
          </a:p>
          <a:p>
            <a:endParaRPr lang="en-AU" dirty="0" smtClean="0"/>
          </a:p>
          <a:p>
            <a:pPr fontAlgn="base"/>
            <a:r>
              <a:rPr lang="en-AU" sz="1200" b="0" i="0" kern="1200" dirty="0" smtClean="0">
                <a:solidFill>
                  <a:schemeClr val="tx1"/>
                </a:solidFill>
                <a:effectLst/>
                <a:latin typeface="+mn-lt"/>
                <a:ea typeface="+mn-ea"/>
                <a:cs typeface="+mn-cs"/>
              </a:rPr>
              <a:t>Recommendation 175 - In Progress </a:t>
            </a:r>
          </a:p>
          <a:p>
            <a:pPr fontAlgn="base"/>
            <a:r>
              <a:rPr lang="en-AU" sz="1200" b="0" i="0" kern="1200" dirty="0" smtClean="0">
                <a:solidFill>
                  <a:schemeClr val="tx1"/>
                </a:solidFill>
                <a:effectLst/>
                <a:latin typeface="+mn-lt"/>
                <a:ea typeface="+mn-ea"/>
                <a:cs typeface="+mn-cs"/>
              </a:rPr>
              <a:t>The Judicial College of Victoria provide training to judicial officers in order to raise awareness and encourage consistent application of section 31 of the Evidence Act 2008 (Vic), which allows courts to make adjustments to the way people with disabilities may be questioned and give evidence [within 12 months].</a:t>
            </a:r>
          </a:p>
          <a:p>
            <a:pPr fontAlgn="base"/>
            <a:endParaRPr lang="en-AU" sz="1200" b="0" i="0" kern="1200" dirty="0" smtClean="0">
              <a:solidFill>
                <a:schemeClr val="tx1"/>
              </a:solidFill>
              <a:effectLst/>
              <a:latin typeface="+mn-lt"/>
              <a:ea typeface="+mn-ea"/>
              <a:cs typeface="+mn-cs"/>
            </a:endParaRPr>
          </a:p>
          <a:p>
            <a:pPr fontAlgn="base"/>
            <a:r>
              <a:rPr lang="en-AU" sz="1200" b="0" i="0" kern="1200" dirty="0" smtClean="0">
                <a:solidFill>
                  <a:schemeClr val="tx1"/>
                </a:solidFill>
                <a:effectLst/>
                <a:latin typeface="+mn-lt"/>
                <a:ea typeface="+mn-ea"/>
                <a:cs typeface="+mn-cs"/>
              </a:rPr>
              <a:t>To ensure judicial officers receive appropriate professional development and are aware of  the courts’ ability to make adjustments to the way people with disabilities may be questioned and give evidence through the consistent application of section 31 of the Evidence Act 2008 (Vic), the Judicial College of Victoria is working with the Victorian Equal Opportunity and Human Rights Commission to develop a Disability Bench Book. Bench books are used as reference and educative tools by judicial officers within the legal sector, and are important and effective mechanisms to deliver training and raise awareness on the application of legislative instruments and legal procedures.</a:t>
            </a:r>
          </a:p>
          <a:p>
            <a:pPr fontAlgn="base"/>
            <a:endParaRPr lang="en-AU" sz="1200" b="0" i="0" kern="1200" dirty="0" smtClean="0">
              <a:solidFill>
                <a:schemeClr val="tx1"/>
              </a:solidFill>
              <a:effectLst/>
              <a:latin typeface="+mn-lt"/>
              <a:ea typeface="+mn-ea"/>
              <a:cs typeface="+mn-cs"/>
            </a:endParaRPr>
          </a:p>
          <a:p>
            <a:pPr fontAlgn="base"/>
            <a:r>
              <a:rPr lang="en-AU" sz="1200" b="0" i="0" kern="1200" dirty="0" smtClean="0">
                <a:solidFill>
                  <a:schemeClr val="tx1"/>
                </a:solidFill>
                <a:effectLst/>
                <a:latin typeface="+mn-lt"/>
                <a:ea typeface="+mn-ea"/>
                <a:cs typeface="+mn-cs"/>
              </a:rPr>
              <a:t>The Judicial College of Victoria is set to publish the Disability Bench Book on 1 December 2016. Court Services Victoria will support the promotion of this important resource, which will form the basis of training required by the recommendation.</a:t>
            </a:r>
          </a:p>
          <a:p>
            <a:pPr fontAlgn="base"/>
            <a:endParaRPr lang="en-AU" sz="1200" b="0" i="0" kern="1200" dirty="0" smtClean="0">
              <a:solidFill>
                <a:schemeClr val="tx1"/>
              </a:solidFill>
              <a:effectLst/>
              <a:latin typeface="+mn-lt"/>
              <a:ea typeface="+mn-ea"/>
              <a:cs typeface="+mn-cs"/>
            </a:endParaRPr>
          </a:p>
          <a:p>
            <a:pPr fontAlgn="base"/>
            <a:endParaRPr lang="en-AU" sz="1200" b="0" i="0" kern="1200" dirty="0" smtClean="0">
              <a:solidFill>
                <a:schemeClr val="tx1"/>
              </a:solidFill>
              <a:effectLst/>
              <a:latin typeface="+mn-lt"/>
              <a:ea typeface="+mn-ea"/>
              <a:cs typeface="+mn-cs"/>
            </a:endParaRPr>
          </a:p>
          <a:p>
            <a:endParaRPr lang="en-AU" dirty="0" smtClean="0"/>
          </a:p>
          <a:p>
            <a:endParaRPr lang="en-US" dirty="0"/>
          </a:p>
        </p:txBody>
      </p:sp>
      <p:sp>
        <p:nvSpPr>
          <p:cNvPr id="4" name="Slide Number Placeholder 3"/>
          <p:cNvSpPr>
            <a:spLocks noGrp="1"/>
          </p:cNvSpPr>
          <p:nvPr>
            <p:ph type="sldNum" sz="quarter" idx="10"/>
          </p:nvPr>
        </p:nvSpPr>
        <p:spPr/>
        <p:txBody>
          <a:bodyPr/>
          <a:lstStyle/>
          <a:p>
            <a:fld id="{7F557908-1760-4595-96D7-B9C66B6FFCBC}" type="slidenum">
              <a:rPr lang="en-US" smtClean="0"/>
              <a:t>22</a:t>
            </a:fld>
            <a:endParaRPr lang="en-US"/>
          </a:p>
        </p:txBody>
      </p:sp>
    </p:spTree>
    <p:extLst>
      <p:ext uri="{BB962C8B-B14F-4D97-AF65-F5344CB8AC3E}">
        <p14:creationId xmlns:p14="http://schemas.microsoft.com/office/powerpoint/2010/main" val="4277994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AU" sz="1200" b="0" i="0" kern="1200" dirty="0" smtClean="0">
                <a:solidFill>
                  <a:schemeClr val="tx1"/>
                </a:solidFill>
                <a:effectLst/>
                <a:latin typeface="+mn-lt"/>
                <a:ea typeface="+mn-ea"/>
                <a:cs typeface="+mn-cs"/>
              </a:rPr>
              <a:t>Recommendation 178 - In Progress </a:t>
            </a:r>
          </a:p>
          <a:p>
            <a:pPr fontAlgn="base"/>
            <a:r>
              <a:rPr lang="en-AU" sz="1200" b="0" i="0" kern="1200" dirty="0" smtClean="0">
                <a:solidFill>
                  <a:schemeClr val="tx1"/>
                </a:solidFill>
                <a:effectLst/>
                <a:latin typeface="+mn-lt"/>
                <a:ea typeface="+mn-ea"/>
                <a:cs typeface="+mn-cs"/>
              </a:rPr>
              <a:t>The Victorian Government extend eligibility for the Victorian Disability Family Violence Crisis Response to assist people with disabilities who are victims of family violence and are not eligible for services under the Disability Act 2006 (Vic) but who nevertheless require assistance. Such eligibility should apply when these individuals do not have access to alternative supports [within 12 months].</a:t>
            </a:r>
          </a:p>
          <a:p>
            <a:endParaRPr lang="en-AU" dirty="0" smtClean="0"/>
          </a:p>
          <a:p>
            <a:pPr fontAlgn="base"/>
            <a:r>
              <a:rPr lang="en-AU" sz="1200" b="0" i="0" kern="1200" dirty="0" smtClean="0">
                <a:solidFill>
                  <a:schemeClr val="tx1"/>
                </a:solidFill>
                <a:effectLst/>
                <a:latin typeface="+mn-lt"/>
                <a:ea typeface="+mn-ea"/>
                <a:cs typeface="+mn-cs"/>
              </a:rPr>
              <a:t>Update on disability packages -</a:t>
            </a:r>
            <a:r>
              <a:rPr lang="en-AU" sz="1200" b="0" i="0" kern="1200" baseline="0" dirty="0" smtClean="0">
                <a:solidFill>
                  <a:schemeClr val="tx1"/>
                </a:solidFill>
                <a:effectLst/>
                <a:latin typeface="+mn-lt"/>
                <a:ea typeface="+mn-ea"/>
                <a:cs typeface="+mn-cs"/>
              </a:rPr>
              <a:t> </a:t>
            </a:r>
            <a:endParaRPr lang="en-AU" sz="1200" b="0" i="0" kern="1200" dirty="0" smtClean="0">
              <a:solidFill>
                <a:schemeClr val="tx1"/>
              </a:solidFill>
              <a:effectLst/>
              <a:latin typeface="+mn-lt"/>
              <a:ea typeface="+mn-ea"/>
              <a:cs typeface="+mn-cs"/>
            </a:endParaRPr>
          </a:p>
          <a:p>
            <a:pPr fontAlgn="base"/>
            <a:endParaRPr lang="en-AU" sz="1200" b="0" i="0" kern="1200" dirty="0" smtClean="0">
              <a:solidFill>
                <a:schemeClr val="tx1"/>
              </a:solidFill>
              <a:effectLst/>
              <a:latin typeface="+mn-lt"/>
              <a:ea typeface="+mn-ea"/>
              <a:cs typeface="+mn-cs"/>
            </a:endParaRPr>
          </a:p>
          <a:p>
            <a:pPr fontAlgn="base"/>
            <a:r>
              <a:rPr lang="en-AU" sz="1200" b="0" i="0" kern="1200" dirty="0" smtClean="0">
                <a:solidFill>
                  <a:schemeClr val="tx1"/>
                </a:solidFill>
                <a:effectLst/>
                <a:latin typeface="+mn-lt"/>
                <a:ea typeface="+mn-ea"/>
                <a:cs typeface="+mn-cs"/>
              </a:rPr>
              <a:t>What we are doing</a:t>
            </a:r>
          </a:p>
          <a:p>
            <a:pPr fontAlgn="base"/>
            <a:r>
              <a:rPr lang="en-AU" sz="1200" b="0" i="0" kern="1200" dirty="0" smtClean="0">
                <a:solidFill>
                  <a:schemeClr val="tx1"/>
                </a:solidFill>
                <a:effectLst/>
                <a:latin typeface="+mn-lt"/>
                <a:ea typeface="+mn-ea"/>
                <a:cs typeface="+mn-cs"/>
              </a:rPr>
              <a:t>The significant expansion of our Flexible Support Packages program provides capacity to better meet the needs of people with disabilities who are victim survivors of family violence. This work will be aligned with the National Disability Insurance Scheme.</a:t>
            </a:r>
          </a:p>
          <a:p>
            <a:pPr fontAlgn="base"/>
            <a:r>
              <a:rPr lang="en-AU" sz="1200" b="0" i="0" kern="1200" dirty="0" smtClean="0">
                <a:solidFill>
                  <a:schemeClr val="tx1"/>
                </a:solidFill>
                <a:effectLst/>
                <a:latin typeface="+mn-lt"/>
                <a:ea typeface="+mn-ea"/>
                <a:cs typeface="+mn-cs"/>
              </a:rPr>
              <a:t>Flexible Support Packages allow victim survivors to access a range of tailored supports, including:</a:t>
            </a:r>
          </a:p>
          <a:p>
            <a:pPr marL="171450" indent="-171450" fontAlgn="base">
              <a:buFont typeface="Arial" panose="020B0604020202020204" pitchFamily="34" charset="0"/>
              <a:buChar char="•"/>
            </a:pPr>
            <a:r>
              <a:rPr lang="en-AU" sz="1200" b="0" i="0" kern="1200" dirty="0" smtClean="0">
                <a:solidFill>
                  <a:schemeClr val="tx1"/>
                </a:solidFill>
                <a:effectLst/>
                <a:latin typeface="+mn-lt"/>
                <a:ea typeface="+mn-ea"/>
                <a:cs typeface="+mn-cs"/>
              </a:rPr>
              <a:t>financial stability, including basic material needs</a:t>
            </a:r>
          </a:p>
          <a:p>
            <a:pPr marL="171450" indent="-171450" fontAlgn="base">
              <a:buFont typeface="Arial" panose="020B0604020202020204" pitchFamily="34" charset="0"/>
              <a:buChar char="•"/>
            </a:pPr>
            <a:r>
              <a:rPr lang="en-AU" sz="1200" b="0" i="0" kern="1200" dirty="0" smtClean="0">
                <a:solidFill>
                  <a:schemeClr val="tx1"/>
                </a:solidFill>
                <a:effectLst/>
                <a:latin typeface="+mn-lt"/>
                <a:ea typeface="+mn-ea"/>
                <a:cs typeface="+mn-cs"/>
              </a:rPr>
              <a:t>technological safety support</a:t>
            </a:r>
          </a:p>
          <a:p>
            <a:pPr marL="171450" indent="-171450" fontAlgn="base">
              <a:buFont typeface="Arial" panose="020B0604020202020204" pitchFamily="34" charset="0"/>
              <a:buChar char="•"/>
            </a:pPr>
            <a:r>
              <a:rPr lang="en-AU" sz="1200" b="0" i="0" kern="1200" dirty="0" smtClean="0">
                <a:solidFill>
                  <a:schemeClr val="tx1"/>
                </a:solidFill>
                <a:effectLst/>
                <a:latin typeface="+mn-lt"/>
                <a:ea typeface="+mn-ea"/>
                <a:cs typeface="+mn-cs"/>
              </a:rPr>
              <a:t>health and wellbeing support, such as disability aids, equipment, medical or pharmaceutical costs</a:t>
            </a:r>
          </a:p>
          <a:p>
            <a:pPr marL="171450" indent="-171450" fontAlgn="base">
              <a:buFont typeface="Arial" panose="020B0604020202020204" pitchFamily="34" charset="0"/>
              <a:buChar char="•"/>
            </a:pPr>
            <a:r>
              <a:rPr lang="en-AU" sz="1200" b="0" i="0" kern="1200" dirty="0" smtClean="0">
                <a:solidFill>
                  <a:schemeClr val="tx1"/>
                </a:solidFill>
                <a:effectLst/>
                <a:latin typeface="+mn-lt"/>
                <a:ea typeface="+mn-ea"/>
                <a:cs typeface="+mn-cs"/>
              </a:rPr>
              <a:t>safe and stable housing support</a:t>
            </a:r>
          </a:p>
          <a:p>
            <a:pPr marL="171450" indent="-171450" fontAlgn="base">
              <a:buFont typeface="Arial" panose="020B0604020202020204" pitchFamily="34" charset="0"/>
              <a:buChar char="•"/>
            </a:pPr>
            <a:r>
              <a:rPr lang="en-AU" sz="1200" b="0" i="0" kern="1200" dirty="0" smtClean="0">
                <a:solidFill>
                  <a:schemeClr val="tx1"/>
                </a:solidFill>
                <a:effectLst/>
                <a:latin typeface="+mn-lt"/>
                <a:ea typeface="+mn-ea"/>
                <a:cs typeface="+mn-cs"/>
              </a:rPr>
              <a:t>schooling and educational costs.</a:t>
            </a:r>
          </a:p>
          <a:p>
            <a:pPr marL="171450" indent="-171450" fontAlgn="base">
              <a:buFont typeface="Arial" panose="020B0604020202020204" pitchFamily="34" charset="0"/>
              <a:buChar char="•"/>
            </a:pPr>
            <a:endParaRPr lang="en-AU" sz="1200" b="0" i="0" kern="1200" dirty="0" smtClean="0">
              <a:solidFill>
                <a:schemeClr val="tx1"/>
              </a:solidFill>
              <a:effectLst/>
              <a:latin typeface="+mn-lt"/>
              <a:ea typeface="+mn-ea"/>
              <a:cs typeface="+mn-cs"/>
            </a:endParaRPr>
          </a:p>
          <a:p>
            <a:pPr marL="171450" indent="-171450" fontAlgn="base">
              <a:buFont typeface="Arial" panose="020B0604020202020204" pitchFamily="34" charset="0"/>
              <a:buChar char="•"/>
            </a:pPr>
            <a:endParaRPr lang="en-AU"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F557908-1760-4595-96D7-B9C66B6FFCBC}" type="slidenum">
              <a:rPr lang="en-US" smtClean="0"/>
              <a:t>23</a:t>
            </a:fld>
            <a:endParaRPr lang="en-US"/>
          </a:p>
        </p:txBody>
      </p:sp>
    </p:spTree>
    <p:extLst>
      <p:ext uri="{BB962C8B-B14F-4D97-AF65-F5344CB8AC3E}">
        <p14:creationId xmlns:p14="http://schemas.microsoft.com/office/powerpoint/2010/main" val="41637215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AU" sz="1200" b="0" i="0" kern="1200" dirty="0" smtClean="0">
                <a:solidFill>
                  <a:schemeClr val="tx1"/>
                </a:solidFill>
                <a:effectLst/>
                <a:latin typeface="+mn-lt"/>
                <a:ea typeface="+mn-ea"/>
                <a:cs typeface="+mn-cs"/>
              </a:rPr>
              <a:t>Recommendation 172 - In Progress </a:t>
            </a:r>
          </a:p>
          <a:p>
            <a:pPr fontAlgn="base"/>
            <a:r>
              <a:rPr lang="en-AU" sz="1200" b="0" i="0" kern="1200" dirty="0" smtClean="0">
                <a:solidFill>
                  <a:schemeClr val="tx1"/>
                </a:solidFill>
                <a:effectLst/>
                <a:latin typeface="+mn-lt"/>
                <a:ea typeface="+mn-ea"/>
                <a:cs typeface="+mn-cs"/>
              </a:rPr>
              <a:t>The Victorian Government fund training and education programs for disability workers—including residential workers, home and community care workers, interpreters and communication assistants and attendant carers—to encourage identification and reporting of family violence among people with disabilities [within two years].</a:t>
            </a:r>
          </a:p>
          <a:p>
            <a:pPr fontAlgn="base"/>
            <a:endParaRPr lang="en-AU" sz="1200" b="0" i="0" kern="1200" dirty="0" smtClean="0">
              <a:solidFill>
                <a:schemeClr val="tx1"/>
              </a:solidFill>
              <a:effectLst/>
              <a:latin typeface="+mn-lt"/>
              <a:ea typeface="+mn-ea"/>
              <a:cs typeface="+mn-cs"/>
            </a:endParaRPr>
          </a:p>
          <a:p>
            <a:pPr fontAlgn="base"/>
            <a:r>
              <a:rPr lang="en-AU" sz="1200" b="0" i="0" kern="1200" dirty="0" smtClean="0">
                <a:solidFill>
                  <a:schemeClr val="tx1"/>
                </a:solidFill>
                <a:effectLst/>
                <a:latin typeface="+mn-lt"/>
                <a:ea typeface="+mn-ea"/>
                <a:cs typeface="+mn-cs"/>
              </a:rPr>
              <a:t>What we are doing</a:t>
            </a:r>
          </a:p>
          <a:p>
            <a:pPr fontAlgn="base"/>
            <a:r>
              <a:rPr lang="en-AU" sz="1200" b="0" i="0" kern="1200" dirty="0" smtClean="0">
                <a:solidFill>
                  <a:schemeClr val="tx1"/>
                </a:solidFill>
                <a:effectLst/>
                <a:latin typeface="+mn-lt"/>
                <a:ea typeface="+mn-ea"/>
                <a:cs typeface="+mn-cs"/>
              </a:rPr>
              <a:t>Rollout of the revised Family Violence Risk Assessment and Risk Management Framework will likely result in accredited family violence training for the disability workforce through the Vocational Education and Training system.</a:t>
            </a:r>
          </a:p>
          <a:p>
            <a:pPr fontAlgn="base"/>
            <a:r>
              <a:rPr lang="en-AU" sz="1200" b="0" i="0" kern="1200" dirty="0" smtClean="0">
                <a:solidFill>
                  <a:schemeClr val="tx1"/>
                </a:solidFill>
                <a:effectLst/>
                <a:latin typeface="+mn-lt"/>
                <a:ea typeface="+mn-ea"/>
                <a:cs typeface="+mn-cs"/>
              </a:rPr>
              <a:t>In the revised framework, a number of new approaches to workforce training are being considered to ensure training is contextualised. This will be particularly important for the disability workforce, as outlined by Recommendations 1 and Recommendation 3, to ensure people with a disability who experience family violence receive the support and assistance they need</a:t>
            </a:r>
          </a:p>
          <a:p>
            <a:pPr fontAlgn="base"/>
            <a:endParaRPr lang="en-AU" sz="1200" b="0" i="0" kern="1200" dirty="0" smtClean="0">
              <a:solidFill>
                <a:schemeClr val="tx1"/>
              </a:solidFill>
              <a:effectLst/>
              <a:latin typeface="+mn-lt"/>
              <a:ea typeface="+mn-ea"/>
              <a:cs typeface="+mn-cs"/>
            </a:endParaRPr>
          </a:p>
          <a:p>
            <a:pPr fontAlgn="base"/>
            <a:r>
              <a:rPr lang="en-AU" sz="1200" b="0" i="0" kern="1200" dirty="0" smtClean="0">
                <a:solidFill>
                  <a:schemeClr val="tx1"/>
                </a:solidFill>
                <a:effectLst/>
                <a:latin typeface="+mn-lt"/>
                <a:ea typeface="+mn-ea"/>
                <a:cs typeface="+mn-cs"/>
              </a:rPr>
              <a:t>Disability, family violence and workforce training experts across departments have commenced work on the design of the revised framework. They are looking at suitable tools, delivery modes and the scope and prioritisation for disability workforce training.</a:t>
            </a:r>
          </a:p>
          <a:p>
            <a:pPr fontAlgn="base"/>
            <a:endParaRPr lang="en-AU" sz="1200" b="0" i="0" kern="1200" dirty="0" smtClean="0">
              <a:solidFill>
                <a:schemeClr val="tx1"/>
              </a:solidFill>
              <a:effectLst/>
              <a:latin typeface="+mn-lt"/>
              <a:ea typeface="+mn-ea"/>
              <a:cs typeface="+mn-cs"/>
            </a:endParaRPr>
          </a:p>
          <a:p>
            <a:pPr fontAlgn="base"/>
            <a:r>
              <a:rPr lang="en-AU" sz="1200" b="0" i="0" kern="1200" dirty="0" smtClean="0">
                <a:solidFill>
                  <a:schemeClr val="tx1"/>
                </a:solidFill>
                <a:effectLst/>
                <a:latin typeface="+mn-lt"/>
                <a:ea typeface="+mn-ea"/>
                <a:cs typeface="+mn-cs"/>
              </a:rPr>
              <a:t>Recommendation 173 - In Progress </a:t>
            </a:r>
          </a:p>
          <a:p>
            <a:pPr fontAlgn="base"/>
            <a:r>
              <a:rPr lang="en-AU" sz="1200" b="0" i="0" kern="1200" dirty="0" smtClean="0">
                <a:solidFill>
                  <a:schemeClr val="tx1"/>
                </a:solidFill>
                <a:effectLst/>
                <a:latin typeface="+mn-lt"/>
                <a:ea typeface="+mn-ea"/>
                <a:cs typeface="+mn-cs"/>
              </a:rPr>
              <a:t>The Victorian Government, through the Council of Australian Governments Disability Reform Council, encourage the Commonwealth Government and the National Disability Insurance Agency to ensure that all disability services workers involved in assessing needs and delivering services have successfully completed certified training in identifying family violence and responding to it. This could include further developing and mandating the units on family violence and responding to suspected abuse in the Community Service Training Package [within five years]</a:t>
            </a:r>
          </a:p>
          <a:p>
            <a:pPr fontAlgn="base"/>
            <a:endParaRPr lang="en-AU" sz="1200" b="0" i="0" kern="1200" dirty="0" smtClean="0">
              <a:solidFill>
                <a:schemeClr val="tx1"/>
              </a:solidFill>
              <a:effectLst/>
              <a:latin typeface="+mn-lt"/>
              <a:ea typeface="+mn-ea"/>
              <a:cs typeface="+mn-cs"/>
            </a:endParaRPr>
          </a:p>
          <a:p>
            <a:pPr fontAlgn="base"/>
            <a:r>
              <a:rPr lang="en-AU" sz="1200" b="0" i="0" kern="1200" dirty="0" smtClean="0">
                <a:solidFill>
                  <a:schemeClr val="tx1"/>
                </a:solidFill>
                <a:effectLst/>
                <a:latin typeface="+mn-lt"/>
                <a:ea typeface="+mn-ea"/>
                <a:cs typeface="+mn-cs"/>
              </a:rPr>
              <a:t>We will continue to prosecute the case with both the Commonwealth and other state jurisdictions to have family violence education as a component of training and induction requirements for disability service workers funded by the National Disability Insurance Scheme (NDIS).</a:t>
            </a:r>
          </a:p>
          <a:p>
            <a:pPr fontAlgn="base"/>
            <a:endParaRPr lang="en-AU" sz="1200" b="0" i="0" kern="1200" dirty="0" smtClean="0">
              <a:solidFill>
                <a:schemeClr val="tx1"/>
              </a:solidFill>
              <a:effectLst/>
              <a:latin typeface="+mn-lt"/>
              <a:ea typeface="+mn-ea"/>
              <a:cs typeface="+mn-cs"/>
            </a:endParaRPr>
          </a:p>
          <a:p>
            <a:pPr fontAlgn="base"/>
            <a:r>
              <a:rPr lang="en-AU" sz="1200" b="0" i="0" kern="1200" dirty="0" smtClean="0">
                <a:solidFill>
                  <a:schemeClr val="tx1"/>
                </a:solidFill>
                <a:effectLst/>
                <a:latin typeface="+mn-lt"/>
                <a:ea typeface="+mn-ea"/>
                <a:cs typeface="+mn-cs"/>
              </a:rPr>
              <a:t>Where we are up to</a:t>
            </a:r>
          </a:p>
          <a:p>
            <a:pPr fontAlgn="base"/>
            <a:endParaRPr lang="en-AU" sz="1200" b="0" i="0" kern="1200" dirty="0" smtClean="0">
              <a:solidFill>
                <a:schemeClr val="tx1"/>
              </a:solidFill>
              <a:effectLst/>
              <a:latin typeface="+mn-lt"/>
              <a:ea typeface="+mn-ea"/>
              <a:cs typeface="+mn-cs"/>
            </a:endParaRPr>
          </a:p>
          <a:p>
            <a:pPr fontAlgn="base"/>
            <a:r>
              <a:rPr lang="en-AU" sz="1200" b="0" i="0" kern="1200" dirty="0" smtClean="0">
                <a:solidFill>
                  <a:schemeClr val="tx1"/>
                </a:solidFill>
                <a:effectLst/>
                <a:latin typeface="+mn-lt"/>
                <a:ea typeface="+mn-ea"/>
                <a:cs typeface="+mn-cs"/>
              </a:rPr>
              <a:t>As part of the transition to the NDIS full scheme, we have established as a key consultation mechanism the Industry Taskforce Forum and its sub-working group comprising of the National Disability Insurance Agency, industry peaks, client advocacy representatives, unions and the Disability Commissioner. The Industry Taskforce Forum subgroups will be considering training and expertise in family violence for disability workers and providers.</a:t>
            </a:r>
          </a:p>
          <a:p>
            <a:pPr fontAlgn="base"/>
            <a:endParaRPr lang="en-AU" sz="1200" b="0" i="0" kern="1200" dirty="0" smtClean="0">
              <a:solidFill>
                <a:schemeClr val="tx1"/>
              </a:solidFill>
              <a:effectLst/>
              <a:latin typeface="+mn-lt"/>
              <a:ea typeface="+mn-ea"/>
              <a:cs typeface="+mn-cs"/>
            </a:endParaRPr>
          </a:p>
          <a:p>
            <a:pPr fontAlgn="base"/>
            <a:r>
              <a:rPr lang="en-AU" sz="1200" b="0" i="0" kern="1200" dirty="0" smtClean="0">
                <a:solidFill>
                  <a:schemeClr val="tx1"/>
                </a:solidFill>
                <a:effectLst/>
                <a:latin typeface="+mn-lt"/>
                <a:ea typeface="+mn-ea"/>
                <a:cs typeface="+mn-cs"/>
              </a:rPr>
              <a:t>In addition, in August 2016, the Premier wrote to the Prime Minister proposing to raise recommendations from the Royal Commission into Family Violence at the forthcoming Council of Australian Governments (COAG) meeting, including this recommendation.  </a:t>
            </a:r>
          </a:p>
          <a:p>
            <a:pPr fontAlgn="base"/>
            <a:r>
              <a:rPr lang="en-AU" sz="1200" b="0" i="0" kern="1200" dirty="0" smtClean="0">
                <a:solidFill>
                  <a:schemeClr val="tx1"/>
                </a:solidFill>
                <a:effectLst/>
                <a:latin typeface="+mn-lt"/>
                <a:ea typeface="+mn-ea"/>
                <a:cs typeface="+mn-cs"/>
              </a:rPr>
              <a:t>The Premier advocated the need for a strong, coordinated effort through COAG to drive the level of national reform needed to ensure that women and children are kept safe.</a:t>
            </a:r>
          </a:p>
          <a:p>
            <a:pPr fontAlgn="base"/>
            <a:endParaRPr lang="en-AU" sz="1200" b="0" i="0" kern="1200" dirty="0" smtClean="0">
              <a:solidFill>
                <a:schemeClr val="tx1"/>
              </a:solidFill>
              <a:effectLst/>
              <a:latin typeface="+mn-lt"/>
              <a:ea typeface="+mn-ea"/>
              <a:cs typeface="+mn-cs"/>
            </a:endParaRPr>
          </a:p>
          <a:p>
            <a:pPr fontAlgn="base"/>
            <a:endParaRPr lang="en-AU"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F557908-1760-4595-96D7-B9C66B6FFCBC}" type="slidenum">
              <a:rPr lang="en-US" smtClean="0"/>
              <a:t>24</a:t>
            </a:fld>
            <a:endParaRPr lang="en-US"/>
          </a:p>
        </p:txBody>
      </p:sp>
    </p:spTree>
    <p:extLst>
      <p:ext uri="{BB962C8B-B14F-4D97-AF65-F5344CB8AC3E}">
        <p14:creationId xmlns:p14="http://schemas.microsoft.com/office/powerpoint/2010/main" val="3643484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AU" sz="1200" b="0" i="0" kern="1200" dirty="0" smtClean="0">
                <a:solidFill>
                  <a:schemeClr val="tx1"/>
                </a:solidFill>
                <a:effectLst/>
                <a:latin typeface="+mn-lt"/>
                <a:ea typeface="+mn-ea"/>
                <a:cs typeface="+mn-cs"/>
              </a:rPr>
              <a:t>Recommendation 170 - In Progress </a:t>
            </a:r>
          </a:p>
          <a:p>
            <a:pPr fontAlgn="base"/>
            <a:r>
              <a:rPr lang="en-AU" sz="1200" b="0" i="0" kern="1200" dirty="0" smtClean="0">
                <a:solidFill>
                  <a:schemeClr val="tx1"/>
                </a:solidFill>
                <a:effectLst/>
                <a:latin typeface="+mn-lt"/>
                <a:ea typeface="+mn-ea"/>
                <a:cs typeface="+mn-cs"/>
              </a:rPr>
              <a:t>The Victorian Government adopt a consistent and comprehensive approach to the collection of data on people with disabilities who experience or perpetrate family violence. This should include collecting data from relevant services—for example, incident reports made to the Department of Health and Human Services by disability services when family violence has occurred [within two years].</a:t>
            </a:r>
          </a:p>
          <a:p>
            <a:endParaRPr lang="en-AU" dirty="0" smtClean="0"/>
          </a:p>
          <a:p>
            <a:pPr fontAlgn="base"/>
            <a:r>
              <a:rPr lang="en-AU" sz="1200" b="0" i="0" kern="1200" dirty="0" smtClean="0">
                <a:solidFill>
                  <a:schemeClr val="tx1"/>
                </a:solidFill>
                <a:effectLst/>
                <a:latin typeface="+mn-lt"/>
                <a:ea typeface="+mn-ea"/>
                <a:cs typeface="+mn-cs"/>
              </a:rPr>
              <a:t>What we are doing</a:t>
            </a:r>
          </a:p>
          <a:p>
            <a:pPr fontAlgn="base"/>
            <a:r>
              <a:rPr lang="en-AU" sz="1200" b="0" i="0" kern="1200" dirty="0" smtClean="0">
                <a:solidFill>
                  <a:schemeClr val="tx1"/>
                </a:solidFill>
                <a:effectLst/>
                <a:latin typeface="+mn-lt"/>
                <a:ea typeface="+mn-ea"/>
                <a:cs typeface="+mn-cs"/>
              </a:rPr>
              <a:t>To improve data collection across the family violence response, a Victorian Family Violence Data Framework is being developed for use across the Victorian Government and by collaborating agencies.</a:t>
            </a:r>
          </a:p>
          <a:p>
            <a:pPr fontAlgn="base"/>
            <a:endParaRPr lang="en-AU" sz="1200" b="0" i="0" kern="1200" dirty="0" smtClean="0">
              <a:solidFill>
                <a:schemeClr val="tx1"/>
              </a:solidFill>
              <a:effectLst/>
              <a:latin typeface="+mn-lt"/>
              <a:ea typeface="+mn-ea"/>
              <a:cs typeface="+mn-cs"/>
            </a:endParaRPr>
          </a:p>
          <a:p>
            <a:pPr fontAlgn="base"/>
            <a:r>
              <a:rPr lang="en-AU" sz="1200" b="0" i="0" kern="1200" dirty="0" smtClean="0">
                <a:solidFill>
                  <a:schemeClr val="tx1"/>
                </a:solidFill>
                <a:effectLst/>
                <a:latin typeface="+mn-lt"/>
                <a:ea typeface="+mn-ea"/>
                <a:cs typeface="+mn-cs"/>
              </a:rPr>
              <a:t>This framework will provide the consistent data definitions, standards and recording practices needed to be able to improve the collection of family violence information, including the collection of data on people with disabilities experiencing or perpetrating family violence.</a:t>
            </a:r>
          </a:p>
          <a:p>
            <a:pPr fontAlgn="base"/>
            <a:endParaRPr lang="en-AU" sz="1200" b="0" i="0" kern="1200" dirty="0" smtClean="0">
              <a:solidFill>
                <a:schemeClr val="tx1"/>
              </a:solidFill>
              <a:effectLst/>
              <a:latin typeface="+mn-lt"/>
              <a:ea typeface="+mn-ea"/>
              <a:cs typeface="+mn-cs"/>
            </a:endParaRPr>
          </a:p>
          <a:p>
            <a:pPr fontAlgn="base"/>
            <a:r>
              <a:rPr lang="en-AU" sz="1200" b="0" i="0" kern="1200" dirty="0" smtClean="0">
                <a:solidFill>
                  <a:schemeClr val="tx1"/>
                </a:solidFill>
                <a:effectLst/>
                <a:latin typeface="+mn-lt"/>
                <a:ea typeface="+mn-ea"/>
                <a:cs typeface="+mn-cs"/>
              </a:rPr>
              <a:t>The framework will standardise the collection and output of family violence information. It will include:</a:t>
            </a:r>
          </a:p>
          <a:p>
            <a:pPr marL="171450" indent="-171450" fontAlgn="base">
              <a:buFont typeface="Arial" panose="020B0604020202020204" pitchFamily="34" charset="0"/>
              <a:buChar char="•"/>
            </a:pPr>
            <a:r>
              <a:rPr lang="en-AU" sz="1200" b="0" i="0" kern="1200" dirty="0" smtClean="0">
                <a:solidFill>
                  <a:schemeClr val="tx1"/>
                </a:solidFill>
                <a:effectLst/>
                <a:latin typeface="+mn-lt"/>
                <a:ea typeface="+mn-ea"/>
                <a:cs typeface="+mn-cs"/>
              </a:rPr>
              <a:t>a common set of agreed data definitions and standards</a:t>
            </a:r>
          </a:p>
          <a:p>
            <a:pPr marL="171450" indent="-171450" fontAlgn="base">
              <a:buFont typeface="Arial" panose="020B0604020202020204" pitchFamily="34" charset="0"/>
              <a:buChar char="•"/>
            </a:pPr>
            <a:r>
              <a:rPr lang="en-AU" sz="1200" b="0" i="0" kern="1200" dirty="0" smtClean="0">
                <a:solidFill>
                  <a:schemeClr val="tx1"/>
                </a:solidFill>
                <a:effectLst/>
                <a:latin typeface="+mn-lt"/>
                <a:ea typeface="+mn-ea"/>
                <a:cs typeface="+mn-cs"/>
              </a:rPr>
              <a:t>a common set of recording practices for collecting demographic information across agencies who capture family violence data</a:t>
            </a:r>
          </a:p>
          <a:p>
            <a:pPr marL="171450" indent="-171450" fontAlgn="base">
              <a:buFont typeface="Arial" panose="020B0604020202020204" pitchFamily="34" charset="0"/>
              <a:buChar char="•"/>
            </a:pPr>
            <a:r>
              <a:rPr lang="en-AU" sz="1200" b="0" i="0" kern="1200" dirty="0" smtClean="0">
                <a:solidFill>
                  <a:schemeClr val="tx1"/>
                </a:solidFill>
                <a:effectLst/>
                <a:latin typeface="+mn-lt"/>
                <a:ea typeface="+mn-ea"/>
                <a:cs typeface="+mn-cs"/>
              </a:rPr>
              <a:t>a set of performance indicators.</a:t>
            </a:r>
          </a:p>
          <a:p>
            <a:pPr marL="171450" indent="-171450" fontAlgn="base">
              <a:buFont typeface="Arial" panose="020B0604020202020204" pitchFamily="34" charset="0"/>
              <a:buChar char="•"/>
            </a:pPr>
            <a:r>
              <a:rPr lang="en-AU" sz="1200" b="0" i="0" kern="1200" dirty="0" smtClean="0">
                <a:solidFill>
                  <a:schemeClr val="tx1"/>
                </a:solidFill>
                <a:effectLst/>
                <a:latin typeface="+mn-lt"/>
                <a:ea typeface="+mn-ea"/>
                <a:cs typeface="+mn-cs"/>
              </a:rPr>
              <a:t>It will also have a specific focus on the improvement of data collection in relation to:</a:t>
            </a:r>
          </a:p>
          <a:p>
            <a:pPr marL="171450" indent="-171450" fontAlgn="base">
              <a:buFont typeface="Arial" panose="020B0604020202020204" pitchFamily="34" charset="0"/>
              <a:buChar char="•"/>
            </a:pPr>
            <a:r>
              <a:rPr lang="en-AU" sz="1200" b="0" i="0" kern="1200" dirty="0" smtClean="0">
                <a:solidFill>
                  <a:schemeClr val="tx1"/>
                </a:solidFill>
                <a:effectLst/>
                <a:latin typeface="+mn-lt"/>
                <a:ea typeface="+mn-ea"/>
                <a:cs typeface="+mn-cs"/>
              </a:rPr>
              <a:t>older people</a:t>
            </a:r>
          </a:p>
          <a:p>
            <a:pPr marL="171450" indent="-171450" fontAlgn="base">
              <a:buFont typeface="Arial" panose="020B0604020202020204" pitchFamily="34" charset="0"/>
              <a:buChar char="•"/>
            </a:pPr>
            <a:r>
              <a:rPr lang="en-AU" sz="1200" b="0" i="0" kern="1200" dirty="0" smtClean="0">
                <a:solidFill>
                  <a:schemeClr val="tx1"/>
                </a:solidFill>
                <a:effectLst/>
                <a:latin typeface="+mn-lt"/>
                <a:ea typeface="+mn-ea"/>
                <a:cs typeface="+mn-cs"/>
              </a:rPr>
              <a:t>people with disabilities</a:t>
            </a:r>
          </a:p>
          <a:p>
            <a:pPr marL="171450" indent="-171450" fontAlgn="base">
              <a:buFont typeface="Arial" panose="020B0604020202020204" pitchFamily="34" charset="0"/>
              <a:buChar char="•"/>
            </a:pPr>
            <a:r>
              <a:rPr lang="en-AU" sz="1200" b="0" i="0" kern="1200" dirty="0" smtClean="0">
                <a:solidFill>
                  <a:schemeClr val="tx1"/>
                </a:solidFill>
                <a:effectLst/>
                <a:latin typeface="+mn-lt"/>
                <a:ea typeface="+mn-ea"/>
                <a:cs typeface="+mn-cs"/>
              </a:rPr>
              <a:t>Aboriginal people</a:t>
            </a:r>
          </a:p>
          <a:p>
            <a:pPr marL="171450" indent="-171450" fontAlgn="base">
              <a:buFont typeface="Arial" panose="020B0604020202020204" pitchFamily="34" charset="0"/>
              <a:buChar char="•"/>
            </a:pPr>
            <a:r>
              <a:rPr lang="en-AU" sz="1200" b="0" i="0" kern="1200" dirty="0" smtClean="0">
                <a:solidFill>
                  <a:schemeClr val="tx1"/>
                </a:solidFill>
                <a:effectLst/>
                <a:latin typeface="+mn-lt"/>
                <a:ea typeface="+mn-ea"/>
                <a:cs typeface="+mn-cs"/>
              </a:rPr>
              <a:t>people from culturally and linguistically diverse communities</a:t>
            </a:r>
          </a:p>
          <a:p>
            <a:pPr marL="171450" indent="-171450" fontAlgn="base">
              <a:buFont typeface="Arial" panose="020B0604020202020204" pitchFamily="34" charset="0"/>
              <a:buChar char="•"/>
            </a:pPr>
            <a:r>
              <a:rPr lang="en-AU" sz="1200" b="0" i="0" kern="1200" dirty="0" smtClean="0">
                <a:solidFill>
                  <a:schemeClr val="tx1"/>
                </a:solidFill>
                <a:effectLst/>
                <a:latin typeface="+mn-lt"/>
                <a:ea typeface="+mn-ea"/>
                <a:cs typeface="+mn-cs"/>
              </a:rPr>
              <a:t>lesbian, gay, bisexual, trans, gender diverse and intersex people.</a:t>
            </a:r>
          </a:p>
          <a:p>
            <a:pPr fontAlgn="base"/>
            <a:endParaRPr lang="en-AU" sz="1200" b="0" i="0" kern="1200" dirty="0" smtClean="0">
              <a:solidFill>
                <a:schemeClr val="tx1"/>
              </a:solidFill>
              <a:effectLst/>
              <a:latin typeface="+mn-lt"/>
              <a:ea typeface="+mn-ea"/>
              <a:cs typeface="+mn-cs"/>
            </a:endParaRPr>
          </a:p>
          <a:p>
            <a:pPr fontAlgn="base"/>
            <a:r>
              <a:rPr lang="en-AU" sz="1200" b="0" i="0" kern="1200" dirty="0" smtClean="0">
                <a:solidFill>
                  <a:schemeClr val="tx1"/>
                </a:solidFill>
                <a:effectLst/>
                <a:latin typeface="+mn-lt"/>
                <a:ea typeface="+mn-ea"/>
                <a:cs typeface="+mn-cs"/>
              </a:rPr>
              <a:t>Where possible, the definitions and standards in the framework will align with national standards and classifications so data can be compared.</a:t>
            </a:r>
          </a:p>
          <a:p>
            <a:pPr fontAlgn="base"/>
            <a:endParaRPr lang="en-AU" sz="1200" b="0" i="0" kern="1200" dirty="0" smtClean="0">
              <a:solidFill>
                <a:schemeClr val="tx1"/>
              </a:solidFill>
              <a:effectLst/>
              <a:latin typeface="+mn-lt"/>
              <a:ea typeface="+mn-ea"/>
              <a:cs typeface="+mn-cs"/>
            </a:endParaRPr>
          </a:p>
          <a:p>
            <a:pPr fontAlgn="base"/>
            <a:r>
              <a:rPr lang="en-AU" sz="1200" b="0" i="0" kern="1200" dirty="0" smtClean="0">
                <a:solidFill>
                  <a:schemeClr val="tx1"/>
                </a:solidFill>
                <a:effectLst/>
                <a:latin typeface="+mn-lt"/>
                <a:ea typeface="+mn-ea"/>
                <a:cs typeface="+mn-cs"/>
              </a:rPr>
              <a:t>In delivering the framework, an evaluation of Victoria’s current family violence data holdings and data gaps will also be conducted. This analysis will identify the improvements required in the collection of data relating to family violence, including data specific to people with disabilities who experience or perpetrate family violence.</a:t>
            </a:r>
          </a:p>
          <a:p>
            <a:pPr fontAlgn="base"/>
            <a:r>
              <a:rPr lang="en-AU" sz="1200" b="0" i="0" kern="1200" dirty="0" smtClean="0">
                <a:solidFill>
                  <a:schemeClr val="tx1"/>
                </a:solidFill>
                <a:effectLst/>
                <a:latin typeface="+mn-lt"/>
                <a:ea typeface="+mn-ea"/>
                <a:cs typeface="+mn-cs"/>
              </a:rPr>
              <a:t>A plan will then be developed to address the identified gaps. This will include:</a:t>
            </a:r>
          </a:p>
          <a:p>
            <a:pPr marL="171450" indent="-171450" fontAlgn="base">
              <a:buFont typeface="Arial" panose="020B0604020202020204" pitchFamily="34" charset="0"/>
              <a:buChar char="•"/>
            </a:pPr>
            <a:r>
              <a:rPr lang="en-AU" sz="1200" b="0" i="0" kern="1200" dirty="0" smtClean="0">
                <a:solidFill>
                  <a:schemeClr val="tx1"/>
                </a:solidFill>
                <a:effectLst/>
                <a:latin typeface="+mn-lt"/>
                <a:ea typeface="+mn-ea"/>
                <a:cs typeface="+mn-cs"/>
              </a:rPr>
              <a:t>examining the administrative data systems of relevant departments to determine the extent and feasibility of potential changes to be able to collect the required data</a:t>
            </a:r>
          </a:p>
          <a:p>
            <a:pPr marL="171450" indent="-171450" fontAlgn="base">
              <a:buFont typeface="Arial" panose="020B0604020202020204" pitchFamily="34" charset="0"/>
              <a:buChar char="•"/>
            </a:pPr>
            <a:r>
              <a:rPr lang="en-AU" sz="1200" b="0" i="0" kern="1200" dirty="0" smtClean="0">
                <a:solidFill>
                  <a:schemeClr val="tx1"/>
                </a:solidFill>
                <a:effectLst/>
                <a:latin typeface="+mn-lt"/>
                <a:ea typeface="+mn-ea"/>
                <a:cs typeface="+mn-cs"/>
              </a:rPr>
              <a:t>developing a capability building plan that addresses the training of workers to capture and record data correctly in administrative data systems.</a:t>
            </a:r>
          </a:p>
          <a:p>
            <a:pPr marL="171450" indent="-171450" fontAlgn="base">
              <a:buFont typeface="Arial" panose="020B0604020202020204" pitchFamily="34" charset="0"/>
              <a:buChar char="•"/>
            </a:pPr>
            <a:endParaRPr lang="en-AU" sz="1200" b="0" i="0" kern="1200" dirty="0" smtClean="0">
              <a:solidFill>
                <a:schemeClr val="tx1"/>
              </a:solidFill>
              <a:effectLst/>
              <a:latin typeface="+mn-lt"/>
              <a:ea typeface="+mn-ea"/>
              <a:cs typeface="+mn-cs"/>
            </a:endParaRPr>
          </a:p>
          <a:p>
            <a:pPr fontAlgn="base"/>
            <a:r>
              <a:rPr lang="en-AU" sz="1200" b="0" i="0" kern="1200" dirty="0" smtClean="0">
                <a:solidFill>
                  <a:schemeClr val="tx1"/>
                </a:solidFill>
                <a:effectLst/>
                <a:latin typeface="+mn-lt"/>
                <a:ea typeface="+mn-ea"/>
                <a:cs typeface="+mn-cs"/>
              </a:rPr>
              <a:t>DHHS is reviewing Disability Services critical incident reporting, including the current family violence data collection process.</a:t>
            </a:r>
          </a:p>
          <a:p>
            <a:pPr fontAlgn="base"/>
            <a:endParaRPr lang="en-AU" sz="1200" b="0" i="0" kern="1200" dirty="0" smtClean="0">
              <a:solidFill>
                <a:schemeClr val="tx1"/>
              </a:solidFill>
              <a:effectLst/>
              <a:latin typeface="+mn-lt"/>
              <a:ea typeface="+mn-ea"/>
              <a:cs typeface="+mn-cs"/>
            </a:endParaRPr>
          </a:p>
          <a:p>
            <a:pPr fontAlgn="base"/>
            <a:r>
              <a:rPr lang="en-AU" sz="1200" b="0" i="0" kern="1200" dirty="0" smtClean="0">
                <a:solidFill>
                  <a:schemeClr val="tx1"/>
                </a:solidFill>
                <a:effectLst/>
                <a:latin typeface="+mn-lt"/>
                <a:ea typeface="+mn-ea"/>
                <a:cs typeface="+mn-cs"/>
              </a:rPr>
              <a:t>This review will help inform both the development of the framework and the plan to address any identified data collection gaps.</a:t>
            </a:r>
          </a:p>
          <a:p>
            <a:pPr fontAlgn="base"/>
            <a:endParaRPr lang="en-AU" sz="1200" b="0" i="0" kern="1200" dirty="0" smtClean="0">
              <a:solidFill>
                <a:schemeClr val="tx1"/>
              </a:solidFill>
              <a:effectLst/>
              <a:latin typeface="+mn-lt"/>
              <a:ea typeface="+mn-ea"/>
              <a:cs typeface="+mn-cs"/>
            </a:endParaRPr>
          </a:p>
          <a:p>
            <a:pPr fontAlgn="base"/>
            <a:r>
              <a:rPr lang="en-AU" sz="1200" b="0" kern="1200" dirty="0" smtClean="0">
                <a:solidFill>
                  <a:schemeClr val="tx1"/>
                </a:solidFill>
                <a:effectLst/>
                <a:latin typeface="+mn-lt"/>
                <a:ea typeface="+mn-ea"/>
                <a:cs typeface="+mn-cs"/>
              </a:rPr>
              <a:t>Recommendation 174 - Not Started </a:t>
            </a:r>
          </a:p>
          <a:p>
            <a:pPr fontAlgn="base"/>
            <a:r>
              <a:rPr lang="en-AU" sz="1200" kern="1200" dirty="0" smtClean="0">
                <a:solidFill>
                  <a:schemeClr val="tx1"/>
                </a:solidFill>
                <a:effectLst/>
                <a:latin typeface="+mn-lt"/>
                <a:ea typeface="+mn-ea"/>
                <a:cs typeface="+mn-cs"/>
              </a:rPr>
              <a:t>Victoria Police, in the redesign of the police referral (L17) form, ensure that disability data is collected, including on the type of disability and the support required. Training should be provided to help police members identify how and when to make adjustments for people with disabilities [within 12 months].</a:t>
            </a:r>
          </a:p>
          <a:p>
            <a:pPr fontAlgn="base"/>
            <a:endParaRPr lang="en-AU" sz="1200" kern="1200" dirty="0" smtClean="0">
              <a:solidFill>
                <a:schemeClr val="tx1"/>
              </a:solidFill>
              <a:effectLst/>
              <a:latin typeface="+mn-lt"/>
              <a:ea typeface="+mn-ea"/>
              <a:cs typeface="+mn-cs"/>
            </a:endParaRPr>
          </a:p>
          <a:p>
            <a:pPr fontAlgn="base"/>
            <a:r>
              <a:rPr lang="en-AU" sz="1200" b="0" kern="1200" dirty="0" smtClean="0">
                <a:solidFill>
                  <a:schemeClr val="tx1"/>
                </a:solidFill>
                <a:effectLst/>
                <a:latin typeface="+mn-lt"/>
                <a:ea typeface="+mn-ea"/>
                <a:cs typeface="+mn-cs"/>
              </a:rPr>
              <a:t>What we are doing</a:t>
            </a:r>
          </a:p>
          <a:p>
            <a:pPr fontAlgn="base"/>
            <a:r>
              <a:rPr lang="en-AU" sz="1200" kern="1200" dirty="0" smtClean="0">
                <a:solidFill>
                  <a:schemeClr val="tx1"/>
                </a:solidFill>
                <a:effectLst/>
                <a:latin typeface="+mn-lt"/>
                <a:ea typeface="+mn-ea"/>
                <a:cs typeface="+mn-cs"/>
              </a:rPr>
              <a:t>The Family Violence Risk Assessment and Risk Management Framework has been reviewed  by the Department of Health and Human Services in response to Recommendation 1. This review called for a best-practice framework that reflects the needs of the diverse range of family violence victim survivors and perpetrators, which supported the considerations of the Royal Commission into Family Violence. </a:t>
            </a:r>
          </a:p>
          <a:p>
            <a:pPr fontAlgn="base"/>
            <a:endParaRPr lang="en-AU" sz="1200" b="0" i="0" kern="1200" dirty="0" smtClean="0">
              <a:solidFill>
                <a:schemeClr val="tx1"/>
              </a:solidFill>
              <a:effectLst/>
              <a:latin typeface="+mn-lt"/>
              <a:ea typeface="+mn-ea"/>
              <a:cs typeface="+mn-cs"/>
            </a:endParaRPr>
          </a:p>
          <a:p>
            <a:pPr fontAlgn="base"/>
            <a:r>
              <a:rPr lang="en-AU" sz="1200" b="0" kern="1200" dirty="0" smtClean="0">
                <a:solidFill>
                  <a:schemeClr val="tx1"/>
                </a:solidFill>
                <a:effectLst/>
                <a:latin typeface="+mn-lt"/>
                <a:ea typeface="+mn-ea"/>
                <a:cs typeface="+mn-cs"/>
              </a:rPr>
              <a:t>Recommendation 171 - In Progress </a:t>
            </a:r>
          </a:p>
          <a:p>
            <a:pPr fontAlgn="base"/>
            <a:r>
              <a:rPr lang="en-AU" sz="1200" kern="1200" dirty="0" smtClean="0">
                <a:solidFill>
                  <a:schemeClr val="tx1"/>
                </a:solidFill>
                <a:effectLst/>
                <a:latin typeface="+mn-lt"/>
                <a:ea typeface="+mn-ea"/>
                <a:cs typeface="+mn-cs"/>
              </a:rPr>
              <a:t>The Victorian Government fund research into the prevalence of acquired brain injury among family violence victims and perpetrators [within two years].</a:t>
            </a:r>
          </a:p>
          <a:p>
            <a:pPr fontAlgn="base"/>
            <a:endParaRPr lang="en-AU" sz="1200" kern="1200" dirty="0" smtClean="0">
              <a:solidFill>
                <a:schemeClr val="tx1"/>
              </a:solidFill>
              <a:effectLst/>
              <a:latin typeface="+mn-lt"/>
              <a:ea typeface="+mn-ea"/>
              <a:cs typeface="+mn-cs"/>
            </a:endParaRPr>
          </a:p>
          <a:p>
            <a:pPr fontAlgn="base"/>
            <a:r>
              <a:rPr lang="en-AU" sz="1200" b="0" kern="1200" dirty="0" smtClean="0">
                <a:solidFill>
                  <a:schemeClr val="tx1"/>
                </a:solidFill>
                <a:effectLst/>
                <a:latin typeface="+mn-lt"/>
                <a:ea typeface="+mn-ea"/>
                <a:cs typeface="+mn-cs"/>
              </a:rPr>
              <a:t>What we are doing</a:t>
            </a:r>
          </a:p>
          <a:p>
            <a:pPr fontAlgn="base"/>
            <a:r>
              <a:rPr lang="en-AU" sz="1200" kern="1200" dirty="0" smtClean="0">
                <a:solidFill>
                  <a:schemeClr val="tx1"/>
                </a:solidFill>
                <a:effectLst/>
                <a:latin typeface="+mn-lt"/>
                <a:ea typeface="+mn-ea"/>
                <a:cs typeface="+mn-cs"/>
              </a:rPr>
              <a:t>As part of our approach, we are consulting with a range of stakeholders who may have an interest in, or could contribute to, this field of research, such as Brain Injury Australia.</a:t>
            </a:r>
          </a:p>
          <a:p>
            <a:pPr fontAlgn="base"/>
            <a:endParaRPr lang="en-AU" sz="1200" kern="1200" dirty="0" smtClean="0">
              <a:solidFill>
                <a:schemeClr val="tx1"/>
              </a:solidFill>
              <a:effectLst/>
              <a:latin typeface="+mn-lt"/>
              <a:ea typeface="+mn-ea"/>
              <a:cs typeface="+mn-cs"/>
            </a:endParaRPr>
          </a:p>
          <a:p>
            <a:pPr fontAlgn="base"/>
            <a:r>
              <a:rPr lang="en-AU" sz="1200" kern="1200" dirty="0" smtClean="0">
                <a:solidFill>
                  <a:schemeClr val="tx1"/>
                </a:solidFill>
                <a:effectLst/>
                <a:latin typeface="+mn-lt"/>
                <a:ea typeface="+mn-ea"/>
                <a:cs typeface="+mn-cs"/>
              </a:rPr>
              <a:t>Steps in pursuit of this research involve:</a:t>
            </a:r>
          </a:p>
          <a:p>
            <a:pPr marL="171450" indent="-171450" fontAlgn="base">
              <a:buFont typeface="Arial" panose="020B0604020202020204" pitchFamily="34" charset="0"/>
              <a:buChar char="•"/>
            </a:pPr>
            <a:r>
              <a:rPr lang="en-AU" sz="1200" kern="1200" dirty="0" smtClean="0">
                <a:solidFill>
                  <a:schemeClr val="tx1"/>
                </a:solidFill>
                <a:effectLst/>
                <a:latin typeface="+mn-lt"/>
                <a:ea typeface="+mn-ea"/>
                <a:cs typeface="+mn-cs"/>
              </a:rPr>
              <a:t>development of an appropriate governance structure to oversee the research</a:t>
            </a:r>
          </a:p>
          <a:p>
            <a:pPr marL="171450" indent="-171450" fontAlgn="base">
              <a:buFont typeface="Arial" panose="020B0604020202020204" pitchFamily="34" charset="0"/>
              <a:buChar char="•"/>
            </a:pPr>
            <a:r>
              <a:rPr lang="en-AU" sz="1200" kern="1200" dirty="0" smtClean="0">
                <a:solidFill>
                  <a:schemeClr val="tx1"/>
                </a:solidFill>
                <a:effectLst/>
                <a:latin typeface="+mn-lt"/>
                <a:ea typeface="+mn-ea"/>
                <a:cs typeface="+mn-cs"/>
              </a:rPr>
              <a:t>consultation with relevant stakeholders and experts to design a research proposal that captures the intent of this recommendation</a:t>
            </a:r>
          </a:p>
          <a:p>
            <a:pPr marL="171450" indent="-171450" fontAlgn="base">
              <a:buFont typeface="Arial" panose="020B0604020202020204" pitchFamily="34" charset="0"/>
              <a:buChar char="•"/>
            </a:pPr>
            <a:r>
              <a:rPr lang="en-AU" sz="1200" kern="1200" dirty="0" smtClean="0">
                <a:solidFill>
                  <a:schemeClr val="tx1"/>
                </a:solidFill>
                <a:effectLst/>
                <a:latin typeface="+mn-lt"/>
                <a:ea typeface="+mn-ea"/>
                <a:cs typeface="+mn-cs"/>
              </a:rPr>
              <a:t>putting the research proposal out to market for quote and select a preferred supplier</a:t>
            </a:r>
          </a:p>
          <a:p>
            <a:pPr marL="171450" indent="-171450" fontAlgn="base">
              <a:buFont typeface="Arial" panose="020B0604020202020204" pitchFamily="34" charset="0"/>
              <a:buChar char="•"/>
            </a:pPr>
            <a:r>
              <a:rPr lang="en-AU" sz="1200" kern="1200" dirty="0" smtClean="0">
                <a:solidFill>
                  <a:schemeClr val="tx1"/>
                </a:solidFill>
                <a:effectLst/>
                <a:latin typeface="+mn-lt"/>
                <a:ea typeface="+mn-ea"/>
                <a:cs typeface="+mn-cs"/>
              </a:rPr>
              <a:t>contracting the preferred supplier to undertake the research</a:t>
            </a:r>
          </a:p>
          <a:p>
            <a:pPr marL="171450" indent="-171450" fontAlgn="base">
              <a:buFont typeface="Arial" panose="020B0604020202020204" pitchFamily="34" charset="0"/>
              <a:buChar char="•"/>
            </a:pPr>
            <a:r>
              <a:rPr lang="en-AU" sz="1200" kern="1200" dirty="0" smtClean="0">
                <a:solidFill>
                  <a:schemeClr val="tx1"/>
                </a:solidFill>
                <a:effectLst/>
                <a:latin typeface="+mn-lt"/>
                <a:ea typeface="+mn-ea"/>
                <a:cs typeface="+mn-cs"/>
              </a:rPr>
              <a:t>better understanding of the injuries and symptoms patients face will aid in proper management and better neurological outcomes.</a:t>
            </a:r>
          </a:p>
          <a:p>
            <a:endParaRPr lang="en-AU" dirty="0" smtClean="0"/>
          </a:p>
          <a:p>
            <a:endParaRPr lang="en-US" dirty="0"/>
          </a:p>
        </p:txBody>
      </p:sp>
      <p:sp>
        <p:nvSpPr>
          <p:cNvPr id="4" name="Slide Number Placeholder 3"/>
          <p:cNvSpPr>
            <a:spLocks noGrp="1"/>
          </p:cNvSpPr>
          <p:nvPr>
            <p:ph type="sldNum" sz="quarter" idx="10"/>
          </p:nvPr>
        </p:nvSpPr>
        <p:spPr/>
        <p:txBody>
          <a:bodyPr/>
          <a:lstStyle/>
          <a:p>
            <a:fld id="{7F557908-1760-4595-96D7-B9C66B6FFCBC}" type="slidenum">
              <a:rPr lang="en-US" smtClean="0"/>
              <a:t>25</a:t>
            </a:fld>
            <a:endParaRPr lang="en-US"/>
          </a:p>
        </p:txBody>
      </p:sp>
    </p:spTree>
    <p:extLst>
      <p:ext uri="{BB962C8B-B14F-4D97-AF65-F5344CB8AC3E}">
        <p14:creationId xmlns:p14="http://schemas.microsoft.com/office/powerpoint/2010/main" val="27584289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Local out reach agencies </a:t>
            </a:r>
          </a:p>
          <a:p>
            <a:endParaRPr lang="en-AU" dirty="0" smtClean="0"/>
          </a:p>
          <a:p>
            <a:r>
              <a:rPr lang="en-AU" dirty="0" smtClean="0"/>
              <a:t>Safety planning and risk assessment </a:t>
            </a:r>
          </a:p>
          <a:p>
            <a:endParaRPr lang="en-AU" dirty="0" smtClean="0"/>
          </a:p>
          <a:p>
            <a:r>
              <a:rPr lang="en-AU" dirty="0" smtClean="0"/>
              <a:t>Help with packages </a:t>
            </a:r>
          </a:p>
          <a:p>
            <a:endParaRPr lang="en-AU" dirty="0" smtClean="0"/>
          </a:p>
          <a:p>
            <a:r>
              <a:rPr lang="en-AU" dirty="0" smtClean="0"/>
              <a:t>Hubs </a:t>
            </a:r>
          </a:p>
          <a:p>
            <a:endParaRPr lang="en-AU" dirty="0" smtClean="0"/>
          </a:p>
          <a:p>
            <a:r>
              <a:rPr lang="en-AU" dirty="0" smtClean="0"/>
              <a:t>Service</a:t>
            </a:r>
            <a:r>
              <a:rPr lang="en-AU" baseline="0" dirty="0" smtClean="0"/>
              <a:t> directory </a:t>
            </a:r>
          </a:p>
          <a:p>
            <a:endParaRPr lang="en-AU" baseline="0" dirty="0" smtClean="0"/>
          </a:p>
          <a:p>
            <a:r>
              <a:rPr lang="en-AU" baseline="0" dirty="0" smtClean="0"/>
              <a:t>DVRCV – useful help </a:t>
            </a:r>
            <a:endParaRPr lang="en-US" dirty="0"/>
          </a:p>
        </p:txBody>
      </p:sp>
      <p:sp>
        <p:nvSpPr>
          <p:cNvPr id="4" name="Slide Number Placeholder 3"/>
          <p:cNvSpPr>
            <a:spLocks noGrp="1"/>
          </p:cNvSpPr>
          <p:nvPr>
            <p:ph type="sldNum" sz="quarter" idx="10"/>
          </p:nvPr>
        </p:nvSpPr>
        <p:spPr/>
        <p:txBody>
          <a:bodyPr/>
          <a:lstStyle/>
          <a:p>
            <a:fld id="{7F557908-1760-4595-96D7-B9C66B6FFCBC}" type="slidenum">
              <a:rPr lang="en-US" smtClean="0"/>
              <a:t>26</a:t>
            </a:fld>
            <a:endParaRPr lang="en-US"/>
          </a:p>
        </p:txBody>
      </p:sp>
    </p:spTree>
    <p:extLst>
      <p:ext uri="{BB962C8B-B14F-4D97-AF65-F5344CB8AC3E}">
        <p14:creationId xmlns:p14="http://schemas.microsoft.com/office/powerpoint/2010/main" val="28159201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9B1A00-4E63-4918-BE2D-CFE726D62336}" type="slidenum">
              <a:rPr lang="en-US" smtClean="0"/>
              <a:t>27</a:t>
            </a:fld>
            <a:endParaRPr lang="en-US"/>
          </a:p>
        </p:txBody>
      </p:sp>
    </p:spTree>
    <p:extLst>
      <p:ext uri="{BB962C8B-B14F-4D97-AF65-F5344CB8AC3E}">
        <p14:creationId xmlns:p14="http://schemas.microsoft.com/office/powerpoint/2010/main" val="3115055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Note that we work</a:t>
            </a:r>
            <a:r>
              <a:rPr lang="en-AU" baseline="0" dirty="0" smtClean="0"/>
              <a:t> closely with WDV (reciprocal membership of each other’s orgs) and have partnered on many law reform and advocacy campaigns. </a:t>
            </a:r>
            <a:endParaRPr lang="en-AU" baseline="0" dirty="0" smtClean="0"/>
          </a:p>
          <a:p>
            <a:endParaRPr lang="en-AU" baseline="0" dirty="0" smtClean="0"/>
          </a:p>
          <a:p>
            <a:r>
              <a:rPr lang="en-AU" baseline="0" dirty="0" smtClean="0"/>
              <a:t>Talk through overview of this presentation </a:t>
            </a:r>
          </a:p>
          <a:p>
            <a:endParaRPr lang="en-AU" baseline="0" dirty="0" smtClean="0"/>
          </a:p>
          <a:p>
            <a:endParaRPr lang="en-US" dirty="0"/>
          </a:p>
        </p:txBody>
      </p:sp>
      <p:sp>
        <p:nvSpPr>
          <p:cNvPr id="4" name="Slide Number Placeholder 3"/>
          <p:cNvSpPr>
            <a:spLocks noGrp="1"/>
          </p:cNvSpPr>
          <p:nvPr>
            <p:ph type="sldNum" sz="quarter" idx="10"/>
          </p:nvPr>
        </p:nvSpPr>
        <p:spPr/>
        <p:txBody>
          <a:bodyPr/>
          <a:lstStyle/>
          <a:p>
            <a:fld id="{829B1A00-4E63-4918-BE2D-CFE726D62336}" type="slidenum">
              <a:rPr lang="en-US" smtClean="0"/>
              <a:t>3</a:t>
            </a:fld>
            <a:endParaRPr lang="en-US"/>
          </a:p>
        </p:txBody>
      </p:sp>
    </p:spTree>
    <p:extLst>
      <p:ext uri="{BB962C8B-B14F-4D97-AF65-F5344CB8AC3E}">
        <p14:creationId xmlns:p14="http://schemas.microsoft.com/office/powerpoint/2010/main" val="775434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Family violence includes violent or threatening behaviour, or any other form of behaviour that coerces or controls a family member or causes that family member to be fearful</a:t>
            </a:r>
          </a:p>
          <a:p>
            <a:r>
              <a:rPr lang="en-US" sz="1200" kern="1200" dirty="0" smtClean="0">
                <a:solidFill>
                  <a:schemeClr val="tx1"/>
                </a:solidFill>
                <a:effectLst/>
                <a:latin typeface="+mn-lt"/>
                <a:ea typeface="+mn-ea"/>
                <a:cs typeface="+mn-cs"/>
              </a:rPr>
              <a:t>In Victoria family violence is legislated under the Family Violence Protection Act 2008 </a:t>
            </a:r>
          </a:p>
          <a:p>
            <a:endParaRPr lang="en-US" dirty="0"/>
          </a:p>
        </p:txBody>
      </p:sp>
      <p:sp>
        <p:nvSpPr>
          <p:cNvPr id="4" name="Slide Number Placeholder 3"/>
          <p:cNvSpPr>
            <a:spLocks noGrp="1"/>
          </p:cNvSpPr>
          <p:nvPr>
            <p:ph type="sldNum" sz="quarter" idx="10"/>
          </p:nvPr>
        </p:nvSpPr>
        <p:spPr/>
        <p:txBody>
          <a:bodyPr/>
          <a:lstStyle/>
          <a:p>
            <a:fld id="{7F557908-1760-4595-96D7-B9C66B6FFCBC}" type="slidenum">
              <a:rPr lang="en-US" smtClean="0"/>
              <a:t>4</a:t>
            </a:fld>
            <a:endParaRPr lang="en-US"/>
          </a:p>
        </p:txBody>
      </p:sp>
    </p:spTree>
    <p:extLst>
      <p:ext uri="{BB962C8B-B14F-4D97-AF65-F5344CB8AC3E}">
        <p14:creationId xmlns:p14="http://schemas.microsoft.com/office/powerpoint/2010/main" val="410757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meaning of ‘family member’ </a:t>
            </a:r>
            <a:r>
              <a:rPr lang="en-US" sz="1200" kern="1200" dirty="0" smtClean="0">
                <a:solidFill>
                  <a:schemeClr val="tx1"/>
                </a:solidFill>
                <a:effectLst/>
                <a:latin typeface="+mn-lt"/>
                <a:ea typeface="+mn-ea"/>
                <a:cs typeface="+mn-cs"/>
              </a:rPr>
              <a:t>in</a:t>
            </a:r>
            <a:r>
              <a:rPr lang="en-US" sz="1200" kern="1200" baseline="0" dirty="0" smtClean="0">
                <a:solidFill>
                  <a:schemeClr val="tx1"/>
                </a:solidFill>
                <a:effectLst/>
                <a:latin typeface="+mn-lt"/>
                <a:ea typeface="+mn-ea"/>
                <a:cs typeface="+mn-cs"/>
              </a:rPr>
              <a:t> the Act </a:t>
            </a:r>
            <a:r>
              <a:rPr lang="en-US" sz="1200" kern="1200" dirty="0" smtClean="0">
                <a:solidFill>
                  <a:schemeClr val="tx1"/>
                </a:solidFill>
                <a:effectLst/>
                <a:latin typeface="+mn-lt"/>
                <a:ea typeface="+mn-ea"/>
                <a:cs typeface="+mn-cs"/>
              </a:rPr>
              <a:t>is </a:t>
            </a:r>
            <a:r>
              <a:rPr lang="en-US" sz="1200" kern="1200" dirty="0" smtClean="0">
                <a:solidFill>
                  <a:schemeClr val="tx1"/>
                </a:solidFill>
                <a:effectLst/>
                <a:latin typeface="+mn-lt"/>
                <a:ea typeface="+mn-ea"/>
                <a:cs typeface="+mn-cs"/>
              </a:rPr>
              <a:t>broad. It covers both biological relationships and relationships arising from marriage, a de facto partnership or an ‘intimate personal relationship’. It also includes a child who regularly resides with the other person or has previously done so (for example, a foster child) and a child of a person who has or has had an intimate family relationship with the relevant person. </a:t>
            </a:r>
          </a:p>
          <a:p>
            <a:r>
              <a:rPr lang="en-US" sz="1200" kern="1200" dirty="0" smtClean="0">
                <a:solidFill>
                  <a:schemeClr val="tx1"/>
                </a:solidFill>
                <a:effectLst/>
                <a:latin typeface="+mn-lt"/>
                <a:ea typeface="+mn-ea"/>
                <a:cs typeface="+mn-cs"/>
              </a:rPr>
              <a:t>It covers current and former relationships.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Under the Act an </a:t>
            </a:r>
            <a:r>
              <a:rPr lang="en-US" sz="1200" kern="1200" dirty="0" smtClean="0">
                <a:solidFill>
                  <a:schemeClr val="tx1"/>
                </a:solidFill>
                <a:effectLst/>
                <a:latin typeface="+mn-lt"/>
                <a:ea typeface="+mn-ea"/>
                <a:cs typeface="+mn-cs"/>
              </a:rPr>
              <a:t>intimate relationship can exist regardless of whether the relationship involves or has involved a sexual relationship and regardless of the sex or gender identity of the people in the relationship. </a:t>
            </a:r>
          </a:p>
          <a:p>
            <a:r>
              <a:rPr lang="en-US" sz="1200" kern="1200" dirty="0" smtClean="0">
                <a:solidFill>
                  <a:schemeClr val="tx1"/>
                </a:solidFill>
                <a:effectLst/>
                <a:latin typeface="+mn-lt"/>
                <a:ea typeface="+mn-ea"/>
                <a:cs typeface="+mn-cs"/>
              </a:rPr>
              <a:t>People living in the same house, people living in the same residential facility and people reliant on care can also be covered. The Act expands the definition of family member to include a person whom the victim regards or regarded as being ‘like a family member’ if it was reasonable for the victim to hold that view, given the circumstances of the relationship. </a:t>
            </a:r>
          </a:p>
          <a:p>
            <a:r>
              <a:rPr lang="en-US" sz="1200" kern="1200" dirty="0" smtClean="0">
                <a:solidFill>
                  <a:schemeClr val="tx1"/>
                </a:solidFill>
                <a:effectLst/>
                <a:latin typeface="+mn-lt"/>
                <a:ea typeface="+mn-ea"/>
                <a:cs typeface="+mn-cs"/>
              </a:rPr>
              <a:t>For example, this could cover the </a:t>
            </a:r>
            <a:r>
              <a:rPr lang="en-US" sz="1200" kern="1200" dirty="0" err="1" smtClean="0">
                <a:solidFill>
                  <a:schemeClr val="tx1"/>
                </a:solidFill>
                <a:effectLst/>
                <a:latin typeface="+mn-lt"/>
                <a:ea typeface="+mn-ea"/>
                <a:cs typeface="+mn-cs"/>
              </a:rPr>
              <a:t>carer</a:t>
            </a:r>
            <a:r>
              <a:rPr lang="en-US" sz="1200" kern="1200" dirty="0" smtClean="0">
                <a:solidFill>
                  <a:schemeClr val="tx1"/>
                </a:solidFill>
                <a:effectLst/>
                <a:latin typeface="+mn-lt"/>
                <a:ea typeface="+mn-ea"/>
                <a:cs typeface="+mn-cs"/>
              </a:rPr>
              <a:t> of a person with a disability if the person regards the </a:t>
            </a:r>
            <a:r>
              <a:rPr lang="en-US" sz="1200" kern="1200" dirty="0" err="1" smtClean="0">
                <a:solidFill>
                  <a:schemeClr val="tx1"/>
                </a:solidFill>
                <a:effectLst/>
                <a:latin typeface="+mn-lt"/>
                <a:ea typeface="+mn-ea"/>
                <a:cs typeface="+mn-cs"/>
              </a:rPr>
              <a:t>carer</a:t>
            </a:r>
            <a:r>
              <a:rPr lang="en-US" sz="1200" kern="1200" dirty="0" smtClean="0">
                <a:solidFill>
                  <a:schemeClr val="tx1"/>
                </a:solidFill>
                <a:effectLst/>
                <a:latin typeface="+mn-lt"/>
                <a:ea typeface="+mn-ea"/>
                <a:cs typeface="+mn-cs"/>
              </a:rPr>
              <a:t> as a family member. It could also include the relationships between residents in aged care or disability accommodation where there are social or emotional ties between them.</a:t>
            </a:r>
          </a:p>
          <a:p>
            <a:endParaRPr lang="en-US" dirty="0"/>
          </a:p>
        </p:txBody>
      </p:sp>
      <p:sp>
        <p:nvSpPr>
          <p:cNvPr id="4" name="Slide Number Placeholder 3"/>
          <p:cNvSpPr>
            <a:spLocks noGrp="1"/>
          </p:cNvSpPr>
          <p:nvPr>
            <p:ph type="sldNum" sz="quarter" idx="10"/>
          </p:nvPr>
        </p:nvSpPr>
        <p:spPr/>
        <p:txBody>
          <a:bodyPr/>
          <a:lstStyle/>
          <a:p>
            <a:fld id="{7F557908-1760-4595-96D7-B9C66B6FFCBC}" type="slidenum">
              <a:rPr lang="en-US" smtClean="0"/>
              <a:t>5</a:t>
            </a:fld>
            <a:endParaRPr lang="en-US"/>
          </a:p>
        </p:txBody>
      </p:sp>
    </p:spTree>
    <p:extLst>
      <p:ext uri="{BB962C8B-B14F-4D97-AF65-F5344CB8AC3E}">
        <p14:creationId xmlns:p14="http://schemas.microsoft.com/office/powerpoint/2010/main" val="2617617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FV is overwhelmingly gendered – this means that women and their children are overwhelming the victim/survivors of FV and men are overwhelmingly the perpetrators.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Victoria three-quarters of victims in family violence incidents attended by police are female and 77 per cent of perpetrators recorded by police are male.</a:t>
            </a:r>
          </a:p>
          <a:p>
            <a:r>
              <a:rPr lang="en-US" sz="1200" kern="1200" dirty="0" smtClean="0">
                <a:solidFill>
                  <a:schemeClr val="tx1"/>
                </a:solidFill>
                <a:effectLst/>
                <a:latin typeface="+mn-lt"/>
                <a:ea typeface="+mn-ea"/>
                <a:cs typeface="+mn-cs"/>
              </a:rPr>
              <a:t>We know from international evidence that the major cause of family violence is inequality between women and men – that is, the unequal distribution of power, resources and opportunities. Stereotypical ideas about the roles of women and men in society and the way they should behave fosters an environment for violence against women to occur.</a:t>
            </a:r>
          </a:p>
          <a:p>
            <a:r>
              <a:rPr lang="en-US" sz="1200" kern="1200" dirty="0" smtClean="0">
                <a:solidFill>
                  <a:schemeClr val="tx1"/>
                </a:solidFill>
                <a:effectLst/>
                <a:latin typeface="+mn-lt"/>
                <a:ea typeface="+mn-ea"/>
                <a:cs typeface="+mn-cs"/>
              </a:rPr>
              <a:t>In individual relationships, this inequality plays out in the belief that a man is entitled to exercise power and control over his partner and children. Individuals – both women and men – are more likely to condone, tolerate or excuse violence against women when they don’t believe women and men are equal, or see them as having firmly set roles or characteristics.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Gender inequality is itself influenced by other forms of inequality such as race, disability, socio-economic status, geography and the impacts of </a:t>
            </a:r>
            <a:r>
              <a:rPr lang="en-US" sz="1200" kern="1200" dirty="0" err="1" smtClean="0">
                <a:solidFill>
                  <a:schemeClr val="tx1"/>
                </a:solidFill>
                <a:effectLst/>
                <a:latin typeface="+mn-lt"/>
                <a:ea typeface="+mn-ea"/>
                <a:cs typeface="+mn-cs"/>
              </a:rPr>
              <a:t>colonisation</a:t>
            </a:r>
            <a:r>
              <a:rPr lang="en-US"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Women with disability experience family violence in a range of ways,</a:t>
            </a:r>
            <a:r>
              <a:rPr lang="en-AU" sz="1200" kern="1200" baseline="0" dirty="0" smtClean="0">
                <a:solidFill>
                  <a:schemeClr val="tx1"/>
                </a:solidFill>
                <a:effectLst/>
                <a:latin typeface="+mn-lt"/>
                <a:ea typeface="+mn-ea"/>
                <a:cs typeface="+mn-cs"/>
              </a:rPr>
              <a:t> however the issues of abuse of power and control </a:t>
            </a:r>
            <a:r>
              <a:rPr lang="en-AU" sz="1200" kern="1200" baseline="0" dirty="0" err="1" smtClean="0">
                <a:solidFill>
                  <a:schemeClr val="tx1"/>
                </a:solidFill>
                <a:effectLst/>
                <a:latin typeface="+mn-lt"/>
                <a:ea typeface="+mn-ea"/>
                <a:cs typeface="+mn-cs"/>
              </a:rPr>
              <a:t>coomonly</a:t>
            </a:r>
            <a:r>
              <a:rPr lang="en-AU" sz="1200" kern="1200" baseline="0" dirty="0" smtClean="0">
                <a:solidFill>
                  <a:schemeClr val="tx1"/>
                </a:solidFill>
                <a:effectLst/>
                <a:latin typeface="+mn-lt"/>
                <a:ea typeface="+mn-ea"/>
                <a:cs typeface="+mn-cs"/>
              </a:rPr>
              <a:t> underpin it.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must also consider perpetrators’ attitudes and beliefs—which are reinforced by broader social norms in the community and institutional settings and their experiences with peers, colleagues and friends, all of which help to make them the people they are—if we are to understand how best to respond to family violence.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Responding to individual risk factors is an important way of working out how best to target interventions to tackle family violence. It does not excuse violence or allow people to avoid taking responsibility for their behaviour. Individual risk factors are discussed throughout this report—for example, in chapters dealing with risk assessment and management, perpetrator interventions, the health system, including mental health and drug and alcohol services, and specific population groups. Because population-level and individual-level risk factors are interrelated, preventing family violence requires mutually reinforcing approaches at the population, community, institutional and individual levels.</a:t>
            </a: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Gender inequality plays out in society in many different ways, including:</a:t>
            </a:r>
          </a:p>
          <a:p>
            <a:pPr lvl="0"/>
            <a:r>
              <a:rPr lang="en-US" sz="1200" kern="1200" dirty="0" smtClean="0">
                <a:solidFill>
                  <a:schemeClr val="tx1"/>
                </a:solidFill>
                <a:effectLst/>
                <a:latin typeface="+mn-lt"/>
                <a:ea typeface="+mn-ea"/>
                <a:cs typeface="+mn-cs"/>
              </a:rPr>
              <a:t>‘everyday sexism’ such as sexual and verbal harassment of women and girls</a:t>
            </a:r>
          </a:p>
          <a:p>
            <a:pPr lvl="0"/>
            <a:r>
              <a:rPr lang="en-US" sz="1200" kern="1200" dirty="0" smtClean="0">
                <a:solidFill>
                  <a:schemeClr val="tx1"/>
                </a:solidFill>
                <a:effectLst/>
                <a:latin typeface="+mn-lt"/>
                <a:ea typeface="+mn-ea"/>
                <a:cs typeface="+mn-cs"/>
              </a:rPr>
              <a:t>demeaning and </a:t>
            </a:r>
            <a:r>
              <a:rPr lang="en-US" sz="1200" kern="1200" dirty="0" err="1" smtClean="0">
                <a:solidFill>
                  <a:schemeClr val="tx1"/>
                </a:solidFill>
                <a:effectLst/>
                <a:latin typeface="+mn-lt"/>
                <a:ea typeface="+mn-ea"/>
                <a:cs typeface="+mn-cs"/>
              </a:rPr>
              <a:t>sexualised</a:t>
            </a:r>
            <a:r>
              <a:rPr lang="en-US" sz="1200" kern="1200" dirty="0" smtClean="0">
                <a:solidFill>
                  <a:schemeClr val="tx1"/>
                </a:solidFill>
                <a:effectLst/>
                <a:latin typeface="+mn-lt"/>
                <a:ea typeface="+mn-ea"/>
                <a:cs typeface="+mn-cs"/>
              </a:rPr>
              <a:t> portrayals of women and girls in the media</a:t>
            </a:r>
          </a:p>
          <a:p>
            <a:pPr lvl="0"/>
            <a:r>
              <a:rPr lang="en-US" sz="1200" kern="1200" dirty="0" smtClean="0">
                <a:solidFill>
                  <a:schemeClr val="tx1"/>
                </a:solidFill>
                <a:effectLst/>
                <a:latin typeface="+mn-lt"/>
                <a:ea typeface="+mn-ea"/>
                <a:cs typeface="+mn-cs"/>
              </a:rPr>
              <a:t>fewer women in leadership roles, giving men more control over decision‐making</a:t>
            </a:r>
          </a:p>
          <a:p>
            <a:pPr lvl="0"/>
            <a:r>
              <a:rPr lang="en-US" sz="1200" kern="1200" dirty="0" smtClean="0">
                <a:solidFill>
                  <a:schemeClr val="tx1"/>
                </a:solidFill>
                <a:effectLst/>
                <a:latin typeface="+mn-lt"/>
                <a:ea typeface="+mn-ea"/>
                <a:cs typeface="+mn-cs"/>
              </a:rPr>
              <a:t>the gender pay gap, caused by men being paid more than women for the same or similar work</a:t>
            </a:r>
          </a:p>
          <a:p>
            <a:pPr lvl="0"/>
            <a:r>
              <a:rPr lang="en-US" sz="1200" kern="1200" dirty="0" smtClean="0">
                <a:solidFill>
                  <a:schemeClr val="tx1"/>
                </a:solidFill>
                <a:effectLst/>
                <a:latin typeface="+mn-lt"/>
                <a:ea typeface="+mn-ea"/>
                <a:cs typeface="+mn-cs"/>
              </a:rPr>
              <a:t>women’s sport attracting less sponsorship, prize money and media coverage compared to men’s.</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F557908-1760-4595-96D7-B9C66B6FFCBC}" type="slidenum">
              <a:rPr lang="en-US" smtClean="0"/>
              <a:t>6</a:t>
            </a:fld>
            <a:endParaRPr lang="en-US"/>
          </a:p>
        </p:txBody>
      </p:sp>
    </p:spTree>
    <p:extLst>
      <p:ext uri="{BB962C8B-B14F-4D97-AF65-F5344CB8AC3E}">
        <p14:creationId xmlns:p14="http://schemas.microsoft.com/office/powerpoint/2010/main" val="1760213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Family violence does not take the form of a single incident. It is ongoing behaviour that gradually undermines the victim’s confidence and ability to leave the violent person. severity and frequency of family violence often escalates over time.</a:t>
            </a:r>
          </a:p>
          <a:p>
            <a:r>
              <a:rPr lang="en-US" sz="1200" kern="1200" dirty="0" smtClean="0">
                <a:solidFill>
                  <a:schemeClr val="tx1"/>
                </a:solidFill>
                <a:effectLst/>
                <a:latin typeface="+mn-lt"/>
                <a:ea typeface="+mn-ea"/>
                <a:cs typeface="+mn-cs"/>
              </a:rPr>
              <a:t>This violence takes many forms, none of which is mutually exclusive. While physical violence may be the most visible form, others such as sexual, emotional, social, spiritual and economic abuse can be equally harmful.</a:t>
            </a:r>
          </a:p>
          <a:p>
            <a:r>
              <a:rPr lang="en-US" sz="1200" kern="1200" dirty="0" smtClean="0">
                <a:solidFill>
                  <a:schemeClr val="tx1"/>
                </a:solidFill>
                <a:effectLst/>
                <a:latin typeface="+mn-lt"/>
                <a:ea typeface="+mn-ea"/>
                <a:cs typeface="+mn-cs"/>
              </a:rPr>
              <a:t>Examples of behaviours can include: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isolating a victim from family and friends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controlling their access to money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diminishing their self-esteem</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preventing them from </a:t>
            </a:r>
            <a:r>
              <a:rPr lang="en-US" sz="1200" kern="1200" dirty="0" err="1" smtClean="0">
                <a:solidFill>
                  <a:schemeClr val="tx1"/>
                </a:solidFill>
                <a:effectLst/>
                <a:latin typeface="+mn-lt"/>
                <a:ea typeface="+mn-ea"/>
                <a:cs typeface="+mn-cs"/>
              </a:rPr>
              <a:t>practising</a:t>
            </a:r>
            <a:r>
              <a:rPr lang="en-US" sz="1200" kern="1200" dirty="0" smtClean="0">
                <a:solidFill>
                  <a:schemeClr val="tx1"/>
                </a:solidFill>
                <a:effectLst/>
                <a:latin typeface="+mn-lt"/>
                <a:ea typeface="+mn-ea"/>
                <a:cs typeface="+mn-cs"/>
              </a:rPr>
              <a:t> their religious beliefs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intimidating them, and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threatening them.</a:t>
            </a:r>
          </a:p>
          <a:p>
            <a:r>
              <a:rPr lang="en-US" sz="1200" kern="1200" dirty="0" smtClean="0">
                <a:solidFill>
                  <a:schemeClr val="tx1"/>
                </a:solidFill>
                <a:effectLst/>
                <a:latin typeface="+mn-lt"/>
                <a:ea typeface="+mn-ea"/>
                <a:cs typeface="+mn-cs"/>
              </a:rPr>
              <a:t>family violence is common in Australia. It is complex</a:t>
            </a:r>
          </a:p>
          <a:p>
            <a:endParaRPr lang="en-AU" dirty="0" smtClean="0"/>
          </a:p>
          <a:p>
            <a:r>
              <a:rPr lang="en-AU" dirty="0" smtClean="0"/>
              <a:t>Due to the often highly dependent nature of their relationship with their carers, people with disabilities may suffer unique forms of family violence at the hands of carers.</a:t>
            </a:r>
            <a:r>
              <a:rPr lang="en-AU" dirty="0" smtClean="0"/>
              <a:t>, in addition to more familiar forms of domestic and family violence, include: </a:t>
            </a:r>
          </a:p>
          <a:p>
            <a:r>
              <a:rPr lang="en-AU" dirty="0" smtClean="0"/>
              <a:t>■ Physical Violence, such as the withholding of food, water, medication or support services, misusing medication as a restraint, using physical restraints and destroying or withholding disability-related equipment.vi </a:t>
            </a:r>
          </a:p>
          <a:p>
            <a:r>
              <a:rPr lang="en-AU" dirty="0" smtClean="0"/>
              <a:t>■ Sexual Violence, such as inappropriate touching during care giving, taking control of reproductive processes and demanding sexual activities. </a:t>
            </a:r>
          </a:p>
          <a:p>
            <a:r>
              <a:rPr lang="en-AU" dirty="0" smtClean="0"/>
              <a:t>■ Emotional Violence, such as verbal abuse, forced isolation, denying or trivialising the disability, humiliating the individual, threatening violence, institutionalisation or the withdrawal of care, and threatening to hurt guide dogs, pets or other family </a:t>
            </a:r>
            <a:r>
              <a:rPr lang="en-AU" dirty="0" err="1" smtClean="0"/>
              <a:t>members.vii</a:t>
            </a:r>
            <a:r>
              <a:rPr lang="en-AU" dirty="0" smtClean="0"/>
              <a:t> </a:t>
            </a:r>
          </a:p>
          <a:p>
            <a:r>
              <a:rPr lang="en-AU" dirty="0" smtClean="0"/>
              <a:t>■ Financial Violence, such as stealing or taking control of money, taking control of investments and refusing to pay for essential medication or disability-related equipment. </a:t>
            </a:r>
          </a:p>
          <a:p>
            <a:r>
              <a:rPr lang="en-AU" dirty="0" smtClean="0"/>
              <a:t>■ Particular forms of coercion and manipulation that result from existing hierarchies between people with disability and people without disability, such as individuals being led to believe that all relationships function in this way.</a:t>
            </a:r>
            <a:endParaRPr lang="en-AU" dirty="0" smtClean="0"/>
          </a:p>
          <a:p>
            <a:endParaRPr lang="en-AU" dirty="0" smtClean="0"/>
          </a:p>
          <a:p>
            <a:endParaRPr lang="en-AU" dirty="0" smtClean="0"/>
          </a:p>
          <a:p>
            <a:r>
              <a:rPr lang="en-AU" dirty="0" smtClean="0"/>
              <a:t>Some examples of abuse by carers are:</a:t>
            </a:r>
          </a:p>
          <a:p>
            <a:r>
              <a:rPr lang="en-AU" dirty="0" smtClean="0"/>
              <a:t> threatening to withdraw care</a:t>
            </a:r>
          </a:p>
          <a:p>
            <a:r>
              <a:rPr lang="en-AU" dirty="0" smtClean="0"/>
              <a:t> controlling access to medication </a:t>
            </a:r>
          </a:p>
          <a:p>
            <a:r>
              <a:rPr lang="en-AU" dirty="0" smtClean="0"/>
              <a:t>controlling access to mobility and transport </a:t>
            </a:r>
          </a:p>
          <a:p>
            <a:r>
              <a:rPr lang="en-AU" dirty="0" smtClean="0"/>
              <a:t>threatening to institutionalise the person controlling </a:t>
            </a:r>
          </a:p>
          <a:p>
            <a:r>
              <a:rPr lang="en-AU" dirty="0" smtClean="0"/>
              <a:t>access to tampons and sanitary pads </a:t>
            </a:r>
          </a:p>
          <a:p>
            <a:r>
              <a:rPr lang="en-AU" dirty="0" smtClean="0"/>
              <a:t>controlling access to pregnancy termination.</a:t>
            </a:r>
          </a:p>
          <a:p>
            <a:endParaRPr lang="en-AU" dirty="0" smtClean="0"/>
          </a:p>
          <a:p>
            <a:endParaRPr lang="en-US" dirty="0"/>
          </a:p>
        </p:txBody>
      </p:sp>
      <p:sp>
        <p:nvSpPr>
          <p:cNvPr id="4" name="Slide Number Placeholder 3"/>
          <p:cNvSpPr>
            <a:spLocks noGrp="1"/>
          </p:cNvSpPr>
          <p:nvPr>
            <p:ph type="sldNum" sz="quarter" idx="10"/>
          </p:nvPr>
        </p:nvSpPr>
        <p:spPr/>
        <p:txBody>
          <a:bodyPr/>
          <a:lstStyle/>
          <a:p>
            <a:fld id="{7F557908-1760-4595-96D7-B9C66B6FFCBC}" type="slidenum">
              <a:rPr lang="en-US" smtClean="0"/>
              <a:t>7</a:t>
            </a:fld>
            <a:endParaRPr lang="en-US"/>
          </a:p>
        </p:txBody>
      </p:sp>
    </p:spTree>
    <p:extLst>
      <p:ext uri="{BB962C8B-B14F-4D97-AF65-F5344CB8AC3E}">
        <p14:creationId xmlns:p14="http://schemas.microsoft.com/office/powerpoint/2010/main" val="42390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557908-1760-4595-96D7-B9C66B6FFCBC}" type="slidenum">
              <a:rPr lang="en-US" smtClean="0"/>
              <a:t>8</a:t>
            </a:fld>
            <a:endParaRPr lang="en-US"/>
          </a:p>
        </p:txBody>
      </p:sp>
    </p:spTree>
    <p:extLst>
      <p:ext uri="{BB962C8B-B14F-4D97-AF65-F5344CB8AC3E}">
        <p14:creationId xmlns:p14="http://schemas.microsoft.com/office/powerpoint/2010/main" val="452180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Talk about impact of Melissa’s Brown’s evidence </a:t>
            </a:r>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pPr>
              <a:spcBef>
                <a:spcPts val="1800"/>
              </a:spcBef>
            </a:pPr>
            <a:r>
              <a:rPr lang="en-AU" sz="1200" dirty="0" smtClean="0">
                <a:solidFill>
                  <a:srgbClr val="ED6778"/>
                </a:solidFill>
              </a:rPr>
              <a:t>Evidence to the RCFV </a:t>
            </a:r>
            <a:endParaRPr lang="en-AU" dirty="0" smtClean="0"/>
          </a:p>
          <a:p>
            <a:pPr>
              <a:spcBef>
                <a:spcPts val="1800"/>
              </a:spcBef>
            </a:pPr>
            <a:r>
              <a:rPr lang="en-AU" dirty="0" smtClean="0"/>
              <a:t>mental health services</a:t>
            </a:r>
          </a:p>
          <a:p>
            <a:pPr>
              <a:spcBef>
                <a:spcPts val="1800"/>
              </a:spcBef>
            </a:pPr>
            <a:r>
              <a:rPr lang="en-AU" dirty="0" smtClean="0"/>
              <a:t>DHHS Client Outcomes</a:t>
            </a:r>
          </a:p>
          <a:p>
            <a:pPr>
              <a:spcBef>
                <a:spcPts val="1800"/>
              </a:spcBef>
            </a:pPr>
            <a:r>
              <a:rPr lang="en-AU" dirty="0" smtClean="0"/>
              <a:t>OPA</a:t>
            </a:r>
          </a:p>
          <a:p>
            <a:pPr>
              <a:spcBef>
                <a:spcPts val="1800"/>
              </a:spcBef>
            </a:pPr>
            <a:r>
              <a:rPr lang="en-AU" dirty="0" smtClean="0"/>
              <a:t>WDV </a:t>
            </a:r>
          </a:p>
          <a:p>
            <a:pPr>
              <a:spcBef>
                <a:spcPts val="1800"/>
              </a:spcBef>
            </a:pPr>
            <a:r>
              <a:rPr lang="en-AU" dirty="0" smtClean="0"/>
              <a:t>a focus group of women with disabilities</a:t>
            </a:r>
          </a:p>
          <a:p>
            <a:pPr>
              <a:spcBef>
                <a:spcPts val="1800"/>
              </a:spcBef>
            </a:pPr>
            <a:r>
              <a:rPr lang="en-AU" dirty="0" smtClean="0"/>
              <a:t>Melissa Brown (pseudonym)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F557908-1760-4595-96D7-B9C66B6FFCBC}" type="slidenum">
              <a:rPr lang="en-US" smtClean="0"/>
              <a:t>9</a:t>
            </a:fld>
            <a:endParaRPr lang="en-US"/>
          </a:p>
        </p:txBody>
      </p:sp>
    </p:spTree>
    <p:extLst>
      <p:ext uri="{BB962C8B-B14F-4D97-AF65-F5344CB8AC3E}">
        <p14:creationId xmlns:p14="http://schemas.microsoft.com/office/powerpoint/2010/main" val="1128377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703A5B-197E-475C-A043-9384B625A50E}" type="datetimeFigureOut">
              <a:rPr lang="en-US" smtClean="0"/>
              <a:t>17-May-17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E1BCD-EED8-403B-9037-5F4CE47EFDB1}" type="slidenum">
              <a:rPr lang="en-US" smtClean="0"/>
              <a:t>‹#›</a:t>
            </a:fld>
            <a:endParaRPr lang="en-US"/>
          </a:p>
        </p:txBody>
      </p:sp>
    </p:spTree>
    <p:extLst>
      <p:ext uri="{BB962C8B-B14F-4D97-AF65-F5344CB8AC3E}">
        <p14:creationId xmlns:p14="http://schemas.microsoft.com/office/powerpoint/2010/main" val="3147782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703A5B-197E-475C-A043-9384B625A50E}" type="datetimeFigureOut">
              <a:rPr lang="en-US" smtClean="0"/>
              <a:t>17-May-17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E1BCD-EED8-403B-9037-5F4CE47EFDB1}" type="slidenum">
              <a:rPr lang="en-US" smtClean="0"/>
              <a:t>‹#›</a:t>
            </a:fld>
            <a:endParaRPr lang="en-US"/>
          </a:p>
        </p:txBody>
      </p:sp>
    </p:spTree>
    <p:extLst>
      <p:ext uri="{BB962C8B-B14F-4D97-AF65-F5344CB8AC3E}">
        <p14:creationId xmlns:p14="http://schemas.microsoft.com/office/powerpoint/2010/main" val="575040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703A5B-197E-475C-A043-9384B625A50E}" type="datetimeFigureOut">
              <a:rPr lang="en-US" smtClean="0"/>
              <a:t>17-May-17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E1BCD-EED8-403B-9037-5F4CE47EFDB1}" type="slidenum">
              <a:rPr lang="en-US" smtClean="0"/>
              <a:t>‹#›</a:t>
            </a:fld>
            <a:endParaRPr lang="en-US"/>
          </a:p>
        </p:txBody>
      </p:sp>
    </p:spTree>
    <p:extLst>
      <p:ext uri="{BB962C8B-B14F-4D97-AF65-F5344CB8AC3E}">
        <p14:creationId xmlns:p14="http://schemas.microsoft.com/office/powerpoint/2010/main" val="3562344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703A5B-197E-475C-A043-9384B625A50E}" type="datetimeFigureOut">
              <a:rPr lang="en-US" smtClean="0"/>
              <a:t>17-May-17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E1BCD-EED8-403B-9037-5F4CE47EFDB1}" type="slidenum">
              <a:rPr lang="en-US" smtClean="0"/>
              <a:t>‹#›</a:t>
            </a:fld>
            <a:endParaRPr lang="en-US"/>
          </a:p>
        </p:txBody>
      </p:sp>
    </p:spTree>
    <p:extLst>
      <p:ext uri="{BB962C8B-B14F-4D97-AF65-F5344CB8AC3E}">
        <p14:creationId xmlns:p14="http://schemas.microsoft.com/office/powerpoint/2010/main" val="2860512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703A5B-197E-475C-A043-9384B625A50E}" type="datetimeFigureOut">
              <a:rPr lang="en-US" smtClean="0"/>
              <a:t>17-May-17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E1BCD-EED8-403B-9037-5F4CE47EFDB1}" type="slidenum">
              <a:rPr lang="en-US" smtClean="0"/>
              <a:t>‹#›</a:t>
            </a:fld>
            <a:endParaRPr lang="en-US"/>
          </a:p>
        </p:txBody>
      </p:sp>
    </p:spTree>
    <p:extLst>
      <p:ext uri="{BB962C8B-B14F-4D97-AF65-F5344CB8AC3E}">
        <p14:creationId xmlns:p14="http://schemas.microsoft.com/office/powerpoint/2010/main" val="265464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703A5B-197E-475C-A043-9384B625A50E}" type="datetimeFigureOut">
              <a:rPr lang="en-US" smtClean="0"/>
              <a:t>17-May-17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AE1BCD-EED8-403B-9037-5F4CE47EFDB1}" type="slidenum">
              <a:rPr lang="en-US" smtClean="0"/>
              <a:t>‹#›</a:t>
            </a:fld>
            <a:endParaRPr lang="en-US"/>
          </a:p>
        </p:txBody>
      </p:sp>
    </p:spTree>
    <p:extLst>
      <p:ext uri="{BB962C8B-B14F-4D97-AF65-F5344CB8AC3E}">
        <p14:creationId xmlns:p14="http://schemas.microsoft.com/office/powerpoint/2010/main" val="3587523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703A5B-197E-475C-A043-9384B625A50E}" type="datetimeFigureOut">
              <a:rPr lang="en-US" smtClean="0"/>
              <a:t>17-May-17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AE1BCD-EED8-403B-9037-5F4CE47EFDB1}" type="slidenum">
              <a:rPr lang="en-US" smtClean="0"/>
              <a:t>‹#›</a:t>
            </a:fld>
            <a:endParaRPr lang="en-US"/>
          </a:p>
        </p:txBody>
      </p:sp>
    </p:spTree>
    <p:extLst>
      <p:ext uri="{BB962C8B-B14F-4D97-AF65-F5344CB8AC3E}">
        <p14:creationId xmlns:p14="http://schemas.microsoft.com/office/powerpoint/2010/main" val="2735536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703A5B-197E-475C-A043-9384B625A50E}" type="datetimeFigureOut">
              <a:rPr lang="en-US" smtClean="0"/>
              <a:t>17-May-17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AE1BCD-EED8-403B-9037-5F4CE47EFDB1}" type="slidenum">
              <a:rPr lang="en-US" smtClean="0"/>
              <a:t>‹#›</a:t>
            </a:fld>
            <a:endParaRPr lang="en-US"/>
          </a:p>
        </p:txBody>
      </p:sp>
    </p:spTree>
    <p:extLst>
      <p:ext uri="{BB962C8B-B14F-4D97-AF65-F5344CB8AC3E}">
        <p14:creationId xmlns:p14="http://schemas.microsoft.com/office/powerpoint/2010/main" val="247516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703A5B-197E-475C-A043-9384B625A50E}" type="datetimeFigureOut">
              <a:rPr lang="en-US" smtClean="0"/>
              <a:t>17-May-17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AE1BCD-EED8-403B-9037-5F4CE47EFDB1}" type="slidenum">
              <a:rPr lang="en-US" smtClean="0"/>
              <a:t>‹#›</a:t>
            </a:fld>
            <a:endParaRPr lang="en-US"/>
          </a:p>
        </p:txBody>
      </p:sp>
    </p:spTree>
    <p:extLst>
      <p:ext uri="{BB962C8B-B14F-4D97-AF65-F5344CB8AC3E}">
        <p14:creationId xmlns:p14="http://schemas.microsoft.com/office/powerpoint/2010/main" val="1367357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703A5B-197E-475C-A043-9384B625A50E}" type="datetimeFigureOut">
              <a:rPr lang="en-US" smtClean="0"/>
              <a:t>17-May-17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AE1BCD-EED8-403B-9037-5F4CE47EFDB1}" type="slidenum">
              <a:rPr lang="en-US" smtClean="0"/>
              <a:t>‹#›</a:t>
            </a:fld>
            <a:endParaRPr lang="en-US"/>
          </a:p>
        </p:txBody>
      </p:sp>
    </p:spTree>
    <p:extLst>
      <p:ext uri="{BB962C8B-B14F-4D97-AF65-F5344CB8AC3E}">
        <p14:creationId xmlns:p14="http://schemas.microsoft.com/office/powerpoint/2010/main" val="3869341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703A5B-197E-475C-A043-9384B625A50E}" type="datetimeFigureOut">
              <a:rPr lang="en-US" smtClean="0"/>
              <a:t>17-May-17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AE1BCD-EED8-403B-9037-5F4CE47EFDB1}" type="slidenum">
              <a:rPr lang="en-US" smtClean="0"/>
              <a:t>‹#›</a:t>
            </a:fld>
            <a:endParaRPr lang="en-US"/>
          </a:p>
        </p:txBody>
      </p:sp>
    </p:spTree>
    <p:extLst>
      <p:ext uri="{BB962C8B-B14F-4D97-AF65-F5344CB8AC3E}">
        <p14:creationId xmlns:p14="http://schemas.microsoft.com/office/powerpoint/2010/main" val="2075070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703A5B-197E-475C-A043-9384B625A50E}" type="datetimeFigureOut">
              <a:rPr lang="en-US" smtClean="0"/>
              <a:t>17-May-17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AE1BCD-EED8-403B-9037-5F4CE47EFDB1}" type="slidenum">
              <a:rPr lang="en-US" smtClean="0"/>
              <a:t>‹#›</a:t>
            </a:fld>
            <a:endParaRPr lang="en-US"/>
          </a:p>
        </p:txBody>
      </p:sp>
    </p:spTree>
    <p:extLst>
      <p:ext uri="{BB962C8B-B14F-4D97-AF65-F5344CB8AC3E}">
        <p14:creationId xmlns:p14="http://schemas.microsoft.com/office/powerpoint/2010/main" val="671771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vic.gov.au/familyviolence.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F20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914400" y="3886744"/>
            <a:ext cx="10363200" cy="1470025"/>
          </a:xfrm>
        </p:spPr>
        <p:txBody>
          <a:bodyPr>
            <a:noAutofit/>
          </a:bodyPr>
          <a:lstStyle/>
          <a:p>
            <a:pPr algn="l"/>
            <a:r>
              <a:rPr lang="en-AU" dirty="0" smtClean="0">
                <a:solidFill>
                  <a:srgbClr val="ED6778"/>
                </a:solidFill>
              </a:rPr>
              <a:t>U</a:t>
            </a:r>
            <a:br>
              <a:rPr lang="en-AU" dirty="0" smtClean="0">
                <a:solidFill>
                  <a:srgbClr val="ED6778"/>
                </a:solidFill>
              </a:rPr>
            </a:br>
            <a:r>
              <a:rPr lang="en-AU" dirty="0">
                <a:solidFill>
                  <a:srgbClr val="ED6778"/>
                </a:solidFill>
              </a:rPr>
              <a:t/>
            </a:r>
            <a:br>
              <a:rPr lang="en-AU" dirty="0">
                <a:solidFill>
                  <a:srgbClr val="ED6778"/>
                </a:solidFill>
              </a:rPr>
            </a:br>
            <a:r>
              <a:rPr lang="en-AU" dirty="0" smtClean="0">
                <a:solidFill>
                  <a:srgbClr val="ED6778"/>
                </a:solidFill>
              </a:rPr>
              <a:t/>
            </a:r>
            <a:br>
              <a:rPr lang="en-AU" dirty="0" smtClean="0">
                <a:solidFill>
                  <a:srgbClr val="ED6778"/>
                </a:solidFill>
              </a:rPr>
            </a:br>
            <a:r>
              <a:rPr lang="en-AU" sz="5400" dirty="0" smtClean="0">
                <a:solidFill>
                  <a:srgbClr val="ED6778"/>
                </a:solidFill>
              </a:rPr>
              <a:t>Disability &amp; the Royal Commission into Family Violence </a:t>
            </a:r>
            <a:br>
              <a:rPr lang="en-AU" sz="5400" dirty="0" smtClean="0">
                <a:solidFill>
                  <a:srgbClr val="ED6778"/>
                </a:solidFill>
              </a:rPr>
            </a:br>
            <a:r>
              <a:rPr lang="en-AU" sz="5400" dirty="0" smtClean="0">
                <a:solidFill>
                  <a:srgbClr val="ED6778"/>
                </a:solidFill>
              </a:rPr>
              <a:t>Presentation to the DARU Advocacy Sector Conversations, May </a:t>
            </a:r>
            <a:r>
              <a:rPr lang="en-AU" sz="5400" dirty="0">
                <a:solidFill>
                  <a:srgbClr val="ED6778"/>
                </a:solidFill>
              </a:rPr>
              <a:t>2017 </a:t>
            </a:r>
            <a:endParaRPr lang="en-US" sz="5400" dirty="0">
              <a:solidFill>
                <a:srgbClr val="ED6778"/>
              </a:solidFill>
            </a:endParaRPr>
          </a:p>
        </p:txBody>
      </p:sp>
      <p:sp>
        <p:nvSpPr>
          <p:cNvPr id="3" name="Subtitle 2"/>
          <p:cNvSpPr>
            <a:spLocks noGrp="1"/>
          </p:cNvSpPr>
          <p:nvPr>
            <p:ph type="subTitle" idx="1"/>
          </p:nvPr>
        </p:nvSpPr>
        <p:spPr>
          <a:xfrm>
            <a:off x="915046" y="6200146"/>
            <a:ext cx="8534400" cy="675179"/>
          </a:xfrm>
        </p:spPr>
        <p:txBody>
          <a:bodyPr>
            <a:normAutofit/>
          </a:bodyPr>
          <a:lstStyle/>
          <a:p>
            <a:pPr algn="l"/>
            <a:r>
              <a:rPr lang="en-US" sz="2667" b="1" dirty="0" smtClean="0">
                <a:solidFill>
                  <a:srgbClr val="8F8F9F"/>
                </a:solidFill>
                <a:latin typeface="Calibri Light"/>
                <a:cs typeface="Calibri Light"/>
              </a:rPr>
              <a:t>Alison Macdonald, Policy &amp; Program Manager </a:t>
            </a:r>
            <a:endParaRPr lang="en-US" sz="2667" b="1" dirty="0">
              <a:solidFill>
                <a:srgbClr val="8F8F9F"/>
              </a:solidFill>
              <a:latin typeface="Calibri Light"/>
              <a:cs typeface="Calibri Light"/>
            </a:endParaRPr>
          </a:p>
        </p:txBody>
      </p:sp>
      <p:sp>
        <p:nvSpPr>
          <p:cNvPr id="10" name="Rounded Rectangle 9"/>
          <p:cNvSpPr/>
          <p:nvPr/>
        </p:nvSpPr>
        <p:spPr>
          <a:xfrm>
            <a:off x="647749" y="-11845"/>
            <a:ext cx="2362665" cy="2397359"/>
          </a:xfrm>
          <a:prstGeom prst="roundRect">
            <a:avLst>
              <a:gd name="adj" fmla="val 3153"/>
            </a:avLst>
          </a:prstGeom>
          <a:solidFill>
            <a:srgbClr val="1F20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1" name="Picture 10"/>
          <p:cNvPicPr>
            <a:picLocks noChangeAspect="1"/>
          </p:cNvPicPr>
          <p:nvPr/>
        </p:nvPicPr>
        <p:blipFill>
          <a:blip r:embed="rId3"/>
          <a:stretch>
            <a:fillRect/>
          </a:stretch>
        </p:blipFill>
        <p:spPr>
          <a:xfrm>
            <a:off x="915046" y="713043"/>
            <a:ext cx="1828073" cy="856909"/>
          </a:xfrm>
          <a:prstGeom prst="rect">
            <a:avLst/>
          </a:prstGeom>
        </p:spPr>
      </p:pic>
    </p:spTree>
    <p:extLst>
      <p:ext uri="{BB962C8B-B14F-4D97-AF65-F5344CB8AC3E}">
        <p14:creationId xmlns:p14="http://schemas.microsoft.com/office/powerpoint/2010/main" val="13092984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6000" dirty="0" smtClean="0">
                <a:solidFill>
                  <a:srgbClr val="ED6778"/>
                </a:solidFill>
              </a:rPr>
              <a:t>RCFV Findings on Disability </a:t>
            </a:r>
            <a:endParaRPr lang="en-US" sz="6000" dirty="0">
              <a:solidFill>
                <a:srgbClr val="ED6778"/>
              </a:solidFill>
            </a:endParaRPr>
          </a:p>
        </p:txBody>
      </p:sp>
      <p:sp>
        <p:nvSpPr>
          <p:cNvPr id="3" name="Content Placeholder 2"/>
          <p:cNvSpPr>
            <a:spLocks noGrp="1"/>
          </p:cNvSpPr>
          <p:nvPr>
            <p:ph idx="1"/>
          </p:nvPr>
        </p:nvSpPr>
        <p:spPr>
          <a:xfrm>
            <a:off x="493143" y="2226922"/>
            <a:ext cx="10515600" cy="4351338"/>
          </a:xfrm>
        </p:spPr>
        <p:txBody>
          <a:bodyPr>
            <a:normAutofit fontScale="77500" lnSpcReduction="20000"/>
          </a:bodyPr>
          <a:lstStyle/>
          <a:p>
            <a:pPr>
              <a:spcBef>
                <a:spcPts val="1800"/>
              </a:spcBef>
            </a:pPr>
            <a:r>
              <a:rPr lang="en-AU" sz="3100" dirty="0">
                <a:solidFill>
                  <a:srgbClr val="636373"/>
                </a:solidFill>
                <a:latin typeface="Calibri Light" panose="020F0302020204030204" pitchFamily="34" charset="0"/>
              </a:rPr>
              <a:t>227 recommendations released March 2016</a:t>
            </a:r>
          </a:p>
          <a:p>
            <a:pPr>
              <a:spcBef>
                <a:spcPts val="1800"/>
              </a:spcBef>
            </a:pPr>
            <a:r>
              <a:rPr lang="en-AU" sz="3100" dirty="0">
                <a:solidFill>
                  <a:srgbClr val="636373"/>
                </a:solidFill>
                <a:latin typeface="Calibri Light" panose="020F0302020204030204" pitchFamily="34" charset="0"/>
              </a:rPr>
              <a:t>Recognised essential role &amp; expertise of specialist family violence &amp; sexual assault services </a:t>
            </a:r>
          </a:p>
          <a:p>
            <a:pPr>
              <a:spcBef>
                <a:spcPts val="1800"/>
              </a:spcBef>
            </a:pPr>
            <a:r>
              <a:rPr lang="en-AU" sz="3100" dirty="0" smtClean="0">
                <a:solidFill>
                  <a:srgbClr val="636373"/>
                </a:solidFill>
                <a:latin typeface="Calibri Light" panose="020F0302020204030204" pitchFamily="34" charset="0"/>
              </a:rPr>
              <a:t>Significant disability </a:t>
            </a:r>
            <a:r>
              <a:rPr lang="en-AU" sz="3100" dirty="0">
                <a:solidFill>
                  <a:srgbClr val="636373"/>
                </a:solidFill>
                <a:latin typeface="Calibri Light" panose="020F0302020204030204" pitchFamily="34" charset="0"/>
              </a:rPr>
              <a:t>focus. </a:t>
            </a:r>
          </a:p>
          <a:p>
            <a:pPr>
              <a:spcBef>
                <a:spcPts val="1800"/>
              </a:spcBef>
            </a:pPr>
            <a:endParaRPr lang="en-AU" sz="3100" dirty="0">
              <a:solidFill>
                <a:srgbClr val="636373"/>
              </a:solidFill>
              <a:latin typeface="Calibri Light" panose="020F0302020204030204" pitchFamily="34" charset="0"/>
            </a:endParaRPr>
          </a:p>
          <a:p>
            <a:pPr>
              <a:spcBef>
                <a:spcPts val="0"/>
              </a:spcBef>
            </a:pPr>
            <a:r>
              <a:rPr lang="en-AU" sz="3100" dirty="0">
                <a:solidFill>
                  <a:srgbClr val="636373"/>
                </a:solidFill>
                <a:latin typeface="Calibri Light" panose="020F0302020204030204" pitchFamily="34" charset="0"/>
              </a:rPr>
              <a:t>Disability specifically named in 17 </a:t>
            </a:r>
          </a:p>
          <a:p>
            <a:pPr marL="0" indent="0">
              <a:spcBef>
                <a:spcPts val="0"/>
              </a:spcBef>
              <a:buNone/>
            </a:pPr>
            <a:r>
              <a:rPr lang="en-AU" sz="3100" dirty="0">
                <a:solidFill>
                  <a:srgbClr val="636373"/>
                </a:solidFill>
                <a:latin typeface="Calibri Light" panose="020F0302020204030204" pitchFamily="34" charset="0"/>
              </a:rPr>
              <a:t>recommendations.  </a:t>
            </a:r>
          </a:p>
          <a:p>
            <a:pPr>
              <a:spcBef>
                <a:spcPts val="0"/>
              </a:spcBef>
            </a:pPr>
            <a:endParaRPr lang="en-AU" sz="3100" dirty="0">
              <a:solidFill>
                <a:srgbClr val="636373"/>
              </a:solidFill>
              <a:latin typeface="Calibri Light" panose="020F0302020204030204" pitchFamily="34" charset="0"/>
            </a:endParaRPr>
          </a:p>
          <a:p>
            <a:pPr>
              <a:spcBef>
                <a:spcPts val="0"/>
              </a:spcBef>
            </a:pPr>
            <a:r>
              <a:rPr lang="en-AU" sz="3100" dirty="0">
                <a:solidFill>
                  <a:srgbClr val="636373"/>
                </a:solidFill>
                <a:latin typeface="Calibri Light" panose="020F0302020204030204" pitchFamily="34" charset="0"/>
              </a:rPr>
              <a:t>Another four are extremely relevant </a:t>
            </a:r>
          </a:p>
          <a:p>
            <a:pPr marL="0" indent="0">
              <a:spcBef>
                <a:spcPts val="0"/>
              </a:spcBef>
              <a:buNone/>
            </a:pPr>
            <a:r>
              <a:rPr lang="en-AU" sz="3100" dirty="0">
                <a:solidFill>
                  <a:srgbClr val="636373"/>
                </a:solidFill>
                <a:latin typeface="Calibri Light" panose="020F0302020204030204" pitchFamily="34" charset="0"/>
              </a:rPr>
              <a:t>(re. access &amp; inclusion) </a:t>
            </a:r>
            <a:endParaRPr lang="en-AU" sz="3100" dirty="0" smtClean="0">
              <a:solidFill>
                <a:srgbClr val="636373"/>
              </a:solidFill>
              <a:latin typeface="Calibri Light" panose="020F0302020204030204" pitchFamily="34" charset="0"/>
            </a:endParaRPr>
          </a:p>
          <a:p>
            <a:pPr marL="0" indent="0">
              <a:spcBef>
                <a:spcPts val="0"/>
              </a:spcBef>
              <a:buNone/>
            </a:pPr>
            <a:endParaRPr lang="en-AU" sz="3600" dirty="0" smtClean="0"/>
          </a:p>
          <a:p>
            <a:pPr>
              <a:spcBef>
                <a:spcPts val="0"/>
              </a:spcBef>
            </a:pPr>
            <a:r>
              <a:rPr lang="en-AU" sz="3100" dirty="0">
                <a:solidFill>
                  <a:srgbClr val="636373"/>
                </a:solidFill>
                <a:latin typeface="Calibri Light" panose="020F0302020204030204" pitchFamily="34" charset="0"/>
              </a:rPr>
              <a:t>RCFV focus limited to FV (not violence </a:t>
            </a:r>
            <a:endParaRPr lang="en-AU" sz="3100" dirty="0" smtClean="0">
              <a:solidFill>
                <a:srgbClr val="636373"/>
              </a:solidFill>
              <a:latin typeface="Calibri Light" panose="020F0302020204030204" pitchFamily="34" charset="0"/>
            </a:endParaRPr>
          </a:p>
          <a:p>
            <a:pPr marL="0" indent="0">
              <a:spcBef>
                <a:spcPts val="0"/>
              </a:spcBef>
              <a:buNone/>
            </a:pPr>
            <a:r>
              <a:rPr lang="en-AU" sz="3100" dirty="0" smtClean="0">
                <a:solidFill>
                  <a:srgbClr val="636373"/>
                </a:solidFill>
                <a:latin typeface="Calibri Light" panose="020F0302020204030204" pitchFamily="34" charset="0"/>
              </a:rPr>
              <a:t>against </a:t>
            </a:r>
            <a:r>
              <a:rPr lang="en-AU" sz="3100" dirty="0">
                <a:solidFill>
                  <a:srgbClr val="636373"/>
                </a:solidFill>
                <a:latin typeface="Calibri Light" panose="020F0302020204030204" pitchFamily="34" charset="0"/>
              </a:rPr>
              <a:t>people with disabilities in residential or settings</a:t>
            </a:r>
            <a:r>
              <a:rPr lang="en-AU" sz="3100" dirty="0" smtClean="0">
                <a:solidFill>
                  <a:srgbClr val="636373"/>
                </a:solidFill>
                <a:latin typeface="Calibri Light" panose="020F0302020204030204" pitchFamily="34" charset="0"/>
              </a:rPr>
              <a:t>). </a:t>
            </a:r>
            <a:endParaRPr lang="en-AU" sz="3100" dirty="0">
              <a:solidFill>
                <a:srgbClr val="636373"/>
              </a:solidFill>
              <a:latin typeface="Calibri Light" panose="020F0302020204030204" pitchFamily="34" charset="0"/>
            </a:endParaRPr>
          </a:p>
          <a:p>
            <a:pPr marL="0" indent="0">
              <a:spcBef>
                <a:spcPts val="0"/>
              </a:spcBef>
              <a:buNone/>
            </a:pPr>
            <a:endParaRPr lang="en-AU" sz="3000" dirty="0">
              <a:solidFill>
                <a:srgbClr val="636373"/>
              </a:solidFill>
              <a:latin typeface="Calibri Light" panose="020F0302020204030204" pitchFamily="34" charset="0"/>
            </a:endParaRPr>
          </a:p>
          <a:p>
            <a:pPr>
              <a:spcBef>
                <a:spcPts val="1800"/>
              </a:spcBef>
            </a:pPr>
            <a:endParaRPr lang="en-AU" sz="3000" dirty="0">
              <a:solidFill>
                <a:srgbClr val="636373"/>
              </a:solidFill>
              <a:latin typeface="Calibri Light" panose="020F0302020204030204" pitchFamily="34" charset="0"/>
            </a:endParaRPr>
          </a:p>
          <a:p>
            <a:pPr marL="0" indent="0">
              <a:buNone/>
            </a:pPr>
            <a:endParaRPr lang="en-US" dirty="0"/>
          </a:p>
        </p:txBody>
      </p:sp>
      <p:pic>
        <p:nvPicPr>
          <p:cNvPr id="5" name="12927935_1522722794696581_356542741_n.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162802" y="3201915"/>
            <a:ext cx="4886310" cy="2711902"/>
          </a:xfrm>
          <a:prstGeom prst="rect">
            <a:avLst/>
          </a:prstGeom>
        </p:spPr>
      </p:pic>
    </p:spTree>
    <p:extLst>
      <p:ext uri="{BB962C8B-B14F-4D97-AF65-F5344CB8AC3E}">
        <p14:creationId xmlns:p14="http://schemas.microsoft.com/office/powerpoint/2010/main" val="36896014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6000" dirty="0">
                <a:solidFill>
                  <a:srgbClr val="ED6778"/>
                </a:solidFill>
              </a:rPr>
              <a:t>Victorian Government response to RCFV </a:t>
            </a:r>
            <a:endParaRPr lang="en-US" sz="6000" dirty="0">
              <a:solidFill>
                <a:srgbClr val="ED6778"/>
              </a:solidFill>
            </a:endParaRPr>
          </a:p>
        </p:txBody>
      </p:sp>
      <p:sp>
        <p:nvSpPr>
          <p:cNvPr id="3" name="Content Placeholder 2"/>
          <p:cNvSpPr>
            <a:spLocks noGrp="1"/>
          </p:cNvSpPr>
          <p:nvPr>
            <p:ph idx="1"/>
          </p:nvPr>
        </p:nvSpPr>
        <p:spPr/>
        <p:txBody>
          <a:bodyPr>
            <a:normAutofit lnSpcReduction="10000"/>
          </a:bodyPr>
          <a:lstStyle/>
          <a:p>
            <a:pPr>
              <a:lnSpc>
                <a:spcPct val="150000"/>
              </a:lnSpc>
            </a:pPr>
            <a:r>
              <a:rPr lang="en-AU" dirty="0" smtClean="0">
                <a:solidFill>
                  <a:srgbClr val="636373"/>
                </a:solidFill>
                <a:latin typeface="Calibri Light" panose="020F0302020204030204" pitchFamily="34" charset="0"/>
              </a:rPr>
              <a:t>Government committed to full implementation</a:t>
            </a:r>
          </a:p>
          <a:p>
            <a:pPr>
              <a:lnSpc>
                <a:spcPct val="150000"/>
              </a:lnSpc>
            </a:pPr>
            <a:r>
              <a:rPr lang="en-AU" dirty="0" smtClean="0">
                <a:solidFill>
                  <a:srgbClr val="636373"/>
                </a:solidFill>
                <a:latin typeface="Calibri Light" panose="020F0302020204030204" pitchFamily="34" charset="0"/>
              </a:rPr>
              <a:t>Comprehensive systemic reform over 10 years</a:t>
            </a:r>
          </a:p>
          <a:p>
            <a:pPr>
              <a:lnSpc>
                <a:spcPct val="150000"/>
              </a:lnSpc>
            </a:pPr>
            <a:r>
              <a:rPr lang="en-AU" dirty="0" smtClean="0">
                <a:solidFill>
                  <a:srgbClr val="636373"/>
                </a:solidFill>
                <a:latin typeface="Calibri Light" panose="020F0302020204030204" pitchFamily="34" charset="0"/>
              </a:rPr>
              <a:t>Ten Year Plan &amp; Three-year Rolling Action Plans </a:t>
            </a:r>
          </a:p>
          <a:p>
            <a:pPr>
              <a:lnSpc>
                <a:spcPct val="150000"/>
              </a:lnSpc>
            </a:pPr>
            <a:r>
              <a:rPr lang="en-AU" dirty="0" smtClean="0">
                <a:solidFill>
                  <a:srgbClr val="636373"/>
                </a:solidFill>
                <a:latin typeface="Calibri Light" panose="020F0302020204030204" pitchFamily="34" charset="0"/>
              </a:rPr>
              <a:t>$572 million </a:t>
            </a:r>
            <a:r>
              <a:rPr lang="en-AU" dirty="0">
                <a:solidFill>
                  <a:srgbClr val="636373"/>
                </a:solidFill>
                <a:latin typeface="Calibri Light" panose="020F0302020204030204" pitchFamily="34" charset="0"/>
              </a:rPr>
              <a:t>2016/17 State Budget </a:t>
            </a:r>
            <a:endParaRPr lang="en-AU" dirty="0" smtClean="0">
              <a:solidFill>
                <a:srgbClr val="636373"/>
              </a:solidFill>
              <a:latin typeface="Calibri Light" panose="020F0302020204030204" pitchFamily="34" charset="0"/>
            </a:endParaRPr>
          </a:p>
          <a:p>
            <a:pPr>
              <a:lnSpc>
                <a:spcPct val="150000"/>
              </a:lnSpc>
            </a:pPr>
            <a:r>
              <a:rPr lang="en-AU" dirty="0" smtClean="0">
                <a:solidFill>
                  <a:srgbClr val="636373"/>
                </a:solidFill>
                <a:latin typeface="Calibri Light" panose="020F0302020204030204" pitchFamily="34" charset="0"/>
              </a:rPr>
              <a:t>$1.9 billion 2017/18 State Budget </a:t>
            </a:r>
          </a:p>
          <a:p>
            <a:pPr>
              <a:lnSpc>
                <a:spcPct val="150000"/>
              </a:lnSpc>
            </a:pPr>
            <a:r>
              <a:rPr lang="en-AU" dirty="0" smtClean="0">
                <a:solidFill>
                  <a:srgbClr val="636373"/>
                </a:solidFill>
                <a:latin typeface="Calibri Light" panose="020F0302020204030204" pitchFamily="34" charset="0"/>
              </a:rPr>
              <a:t>vic.gov.au/familyviolence.html </a:t>
            </a:r>
            <a:endParaRPr lang="en-US" dirty="0"/>
          </a:p>
        </p:txBody>
      </p:sp>
    </p:spTree>
    <p:extLst>
      <p:ext uri="{BB962C8B-B14F-4D97-AF65-F5344CB8AC3E}">
        <p14:creationId xmlns:p14="http://schemas.microsoft.com/office/powerpoint/2010/main" val="1702056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800" dirty="0">
                <a:solidFill>
                  <a:srgbClr val="ED6778"/>
                </a:solidFill>
              </a:rPr>
              <a:t>Diverse</a:t>
            </a:r>
            <a:r>
              <a:rPr lang="en-AU" dirty="0">
                <a:solidFill>
                  <a:srgbClr val="ED6778"/>
                </a:solidFill>
              </a:rPr>
              <a:t> Communities </a:t>
            </a:r>
            <a:endParaRPr lang="en-US" dirty="0">
              <a:solidFill>
                <a:srgbClr val="ED6778"/>
              </a:solidFill>
            </a:endParaRPr>
          </a:p>
        </p:txBody>
      </p:sp>
      <p:sp>
        <p:nvSpPr>
          <p:cNvPr id="3" name="Content Placeholder 2"/>
          <p:cNvSpPr>
            <a:spLocks noGrp="1"/>
          </p:cNvSpPr>
          <p:nvPr>
            <p:ph sz="half" idx="1"/>
          </p:nvPr>
        </p:nvSpPr>
        <p:spPr/>
        <p:txBody>
          <a:bodyPr>
            <a:normAutofit fontScale="92500" lnSpcReduction="20000"/>
          </a:bodyPr>
          <a:lstStyle/>
          <a:p>
            <a:r>
              <a:rPr lang="en-AU" sz="2600" dirty="0" smtClean="0">
                <a:solidFill>
                  <a:srgbClr val="636373"/>
                </a:solidFill>
                <a:latin typeface="Calibri Light" panose="020F0302020204030204" pitchFamily="34" charset="0"/>
              </a:rPr>
              <a:t>Embedding understanding, engagement and responsiveness to diverse communities in the design and accessibility of all the reforms</a:t>
            </a:r>
          </a:p>
          <a:p>
            <a:pPr marL="0" indent="0">
              <a:buNone/>
            </a:pPr>
            <a:r>
              <a:rPr lang="en-AU" sz="2600" dirty="0" smtClean="0">
                <a:solidFill>
                  <a:srgbClr val="636373"/>
                </a:solidFill>
                <a:latin typeface="Calibri Light" panose="020F0302020204030204" pitchFamily="34" charset="0"/>
              </a:rPr>
              <a:t> </a:t>
            </a:r>
          </a:p>
          <a:p>
            <a:r>
              <a:rPr lang="en-AU" sz="2600" dirty="0" smtClean="0">
                <a:solidFill>
                  <a:srgbClr val="636373"/>
                </a:solidFill>
                <a:latin typeface="Calibri Light" panose="020F0302020204030204" pitchFamily="34" charset="0"/>
              </a:rPr>
              <a:t>Establishment of a Diverse Communities and </a:t>
            </a:r>
            <a:r>
              <a:rPr lang="en-AU" sz="2600" dirty="0" err="1" smtClean="0">
                <a:solidFill>
                  <a:srgbClr val="636373"/>
                </a:solidFill>
                <a:latin typeface="Calibri Light" panose="020F0302020204030204" pitchFamily="34" charset="0"/>
              </a:rPr>
              <a:t>Intersectionality</a:t>
            </a:r>
            <a:r>
              <a:rPr lang="en-AU" sz="2600" dirty="0" smtClean="0">
                <a:solidFill>
                  <a:srgbClr val="636373"/>
                </a:solidFill>
                <a:latin typeface="Calibri Light" panose="020F0302020204030204" pitchFamily="34" charset="0"/>
              </a:rPr>
              <a:t> Working Group</a:t>
            </a:r>
          </a:p>
          <a:p>
            <a:endParaRPr lang="en-AU" sz="2600" dirty="0">
              <a:solidFill>
                <a:srgbClr val="636373"/>
              </a:solidFill>
              <a:latin typeface="Calibri Light" panose="020F0302020204030204" pitchFamily="34" charset="0"/>
            </a:endParaRPr>
          </a:p>
          <a:p>
            <a:r>
              <a:rPr lang="en-AU" sz="2600" dirty="0" smtClean="0">
                <a:solidFill>
                  <a:srgbClr val="636373"/>
                </a:solidFill>
                <a:latin typeface="Calibri Light" panose="020F0302020204030204" pitchFamily="34" charset="0"/>
              </a:rPr>
              <a:t>A number of recommendations related to training &amp; workforce development to improve the system‘s response to diverse communities. </a:t>
            </a:r>
          </a:p>
          <a:p>
            <a:endParaRPr lang="en-AU" sz="2600" dirty="0" smtClean="0">
              <a:solidFill>
                <a:srgbClr val="636373"/>
              </a:solidFill>
              <a:latin typeface="Calibri Light" panose="020F0302020204030204" pitchFamily="34" charset="0"/>
            </a:endParaRPr>
          </a:p>
          <a:p>
            <a:endParaRPr lang="en-US" sz="2600" dirty="0">
              <a:solidFill>
                <a:srgbClr val="636373"/>
              </a:solidFill>
              <a:latin typeface="Calibri Light" panose="020F0302020204030204" pitchFamily="34" charset="0"/>
            </a:endParaRPr>
          </a:p>
        </p:txBody>
      </p:sp>
      <p:sp>
        <p:nvSpPr>
          <p:cNvPr id="4" name="Content Placeholder 3"/>
          <p:cNvSpPr>
            <a:spLocks noGrp="1"/>
          </p:cNvSpPr>
          <p:nvPr>
            <p:ph sz="half" idx="2"/>
          </p:nvPr>
        </p:nvSpPr>
        <p:spPr/>
        <p:txBody>
          <a:bodyPr>
            <a:normAutofit fontScale="92500" lnSpcReduction="20000"/>
          </a:bodyPr>
          <a:lstStyle/>
          <a:p>
            <a:pPr lvl="1"/>
            <a:r>
              <a:rPr lang="en-AU" sz="2600" dirty="0">
                <a:solidFill>
                  <a:srgbClr val="636373"/>
                </a:solidFill>
                <a:latin typeface="Calibri Light" panose="020F0302020204030204" pitchFamily="34" charset="0"/>
              </a:rPr>
              <a:t>Aboriginal communities </a:t>
            </a:r>
          </a:p>
          <a:p>
            <a:pPr lvl="1"/>
            <a:r>
              <a:rPr lang="en-AU" sz="2600" dirty="0">
                <a:solidFill>
                  <a:srgbClr val="636373"/>
                </a:solidFill>
                <a:latin typeface="Calibri Light" panose="020F0302020204030204" pitchFamily="34" charset="0"/>
              </a:rPr>
              <a:t>Diverse cultural, linguistic and faith communities</a:t>
            </a:r>
          </a:p>
          <a:p>
            <a:pPr lvl="1"/>
            <a:r>
              <a:rPr lang="en-AU" sz="2600" dirty="0">
                <a:solidFill>
                  <a:srgbClr val="636373"/>
                </a:solidFill>
                <a:latin typeface="Calibri Light" panose="020F0302020204030204" pitchFamily="34" charset="0"/>
              </a:rPr>
              <a:t>LGBTI communities </a:t>
            </a:r>
          </a:p>
          <a:p>
            <a:pPr lvl="1"/>
            <a:r>
              <a:rPr lang="en-AU" sz="2600" dirty="0">
                <a:solidFill>
                  <a:srgbClr val="636373"/>
                </a:solidFill>
                <a:latin typeface="Calibri Light" panose="020F0302020204030204" pitchFamily="34" charset="0"/>
              </a:rPr>
              <a:t>People with disabilities </a:t>
            </a:r>
          </a:p>
          <a:p>
            <a:pPr lvl="1"/>
            <a:r>
              <a:rPr lang="en-AU" sz="2600" dirty="0">
                <a:solidFill>
                  <a:srgbClr val="636373"/>
                </a:solidFill>
                <a:latin typeface="Calibri Light" panose="020F0302020204030204" pitchFamily="34" charset="0"/>
              </a:rPr>
              <a:t>People experiencing mental illness </a:t>
            </a:r>
          </a:p>
          <a:p>
            <a:pPr lvl="1"/>
            <a:r>
              <a:rPr lang="en-AU" sz="2600" dirty="0">
                <a:solidFill>
                  <a:srgbClr val="636373"/>
                </a:solidFill>
                <a:latin typeface="Calibri Light" panose="020F0302020204030204" pitchFamily="34" charset="0"/>
              </a:rPr>
              <a:t>Older people </a:t>
            </a:r>
          </a:p>
          <a:p>
            <a:pPr lvl="1"/>
            <a:r>
              <a:rPr lang="en-AU" sz="2600" dirty="0">
                <a:solidFill>
                  <a:srgbClr val="636373"/>
                </a:solidFill>
                <a:latin typeface="Calibri Light" panose="020F0302020204030204" pitchFamily="34" charset="0"/>
              </a:rPr>
              <a:t>Women in or </a:t>
            </a:r>
            <a:r>
              <a:rPr lang="en-AU" sz="2600" dirty="0" smtClean="0">
                <a:solidFill>
                  <a:srgbClr val="636373"/>
                </a:solidFill>
                <a:latin typeface="Calibri Light" panose="020F0302020204030204" pitchFamily="34" charset="0"/>
              </a:rPr>
              <a:t>exiting </a:t>
            </a:r>
            <a:r>
              <a:rPr lang="en-AU" sz="2600" dirty="0">
                <a:solidFill>
                  <a:srgbClr val="636373"/>
                </a:solidFill>
                <a:latin typeface="Calibri Light" panose="020F0302020204030204" pitchFamily="34" charset="0"/>
              </a:rPr>
              <a:t>prison </a:t>
            </a:r>
          </a:p>
          <a:p>
            <a:pPr lvl="1"/>
            <a:r>
              <a:rPr lang="en-AU" sz="2600" dirty="0">
                <a:solidFill>
                  <a:srgbClr val="636373"/>
                </a:solidFill>
                <a:latin typeface="Calibri Light" panose="020F0302020204030204" pitchFamily="34" charset="0"/>
              </a:rPr>
              <a:t>People working in the sex industry </a:t>
            </a:r>
          </a:p>
          <a:p>
            <a:pPr lvl="1"/>
            <a:r>
              <a:rPr lang="en-AU" sz="2600" dirty="0">
                <a:solidFill>
                  <a:srgbClr val="636373"/>
                </a:solidFill>
                <a:latin typeface="Calibri Light" panose="020F0302020204030204" pitchFamily="34" charset="0"/>
              </a:rPr>
              <a:t>Rural, regional and remote communities </a:t>
            </a:r>
          </a:p>
          <a:p>
            <a:pPr lvl="1"/>
            <a:r>
              <a:rPr lang="en-AU" sz="2600" dirty="0">
                <a:solidFill>
                  <a:srgbClr val="636373"/>
                </a:solidFill>
                <a:latin typeface="Calibri Light" panose="020F0302020204030204" pitchFamily="34" charset="0"/>
              </a:rPr>
              <a:t>Male victims </a:t>
            </a:r>
          </a:p>
          <a:p>
            <a:pPr lvl="1"/>
            <a:r>
              <a:rPr lang="en-AU" sz="2600" dirty="0">
                <a:solidFill>
                  <a:srgbClr val="636373"/>
                </a:solidFill>
                <a:latin typeface="Calibri Light" panose="020F0302020204030204" pitchFamily="34" charset="0"/>
              </a:rPr>
              <a:t>Young people and adolescents </a:t>
            </a:r>
          </a:p>
          <a:p>
            <a:endParaRPr lang="en-US" dirty="0"/>
          </a:p>
        </p:txBody>
      </p:sp>
    </p:spTree>
    <p:extLst>
      <p:ext uri="{BB962C8B-B14F-4D97-AF65-F5344CB8AC3E}">
        <p14:creationId xmlns:p14="http://schemas.microsoft.com/office/powerpoint/2010/main" val="24844195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6000" dirty="0">
                <a:solidFill>
                  <a:srgbClr val="ED6778"/>
                </a:solidFill>
              </a:rPr>
              <a:t>Overview of Royal Commission recommendations </a:t>
            </a:r>
            <a:endParaRPr lang="en-US" sz="6000" dirty="0">
              <a:solidFill>
                <a:srgbClr val="ED6778"/>
              </a:solidFill>
            </a:endParaRPr>
          </a:p>
        </p:txBody>
      </p:sp>
      <p:sp>
        <p:nvSpPr>
          <p:cNvPr id="5" name="Content Placeholder 4"/>
          <p:cNvSpPr>
            <a:spLocks noGrp="1"/>
          </p:cNvSpPr>
          <p:nvPr>
            <p:ph sz="half" idx="1"/>
          </p:nvPr>
        </p:nvSpPr>
        <p:spPr>
          <a:xfrm>
            <a:off x="838200" y="2015406"/>
            <a:ext cx="5181600" cy="4351338"/>
          </a:xfrm>
        </p:spPr>
        <p:txBody>
          <a:bodyPr>
            <a:normAutofit/>
          </a:bodyPr>
          <a:lstStyle/>
          <a:p>
            <a:r>
              <a:rPr lang="en-AU" dirty="0">
                <a:solidFill>
                  <a:srgbClr val="636373"/>
                </a:solidFill>
                <a:latin typeface="Calibri Light" panose="020F0302020204030204" pitchFamily="34" charset="0"/>
              </a:rPr>
              <a:t>Primary Prevention Strategy </a:t>
            </a:r>
          </a:p>
          <a:p>
            <a:r>
              <a:rPr lang="en-AU" dirty="0">
                <a:solidFill>
                  <a:srgbClr val="636373"/>
                </a:solidFill>
                <a:latin typeface="Calibri Light" panose="020F0302020204030204" pitchFamily="34" charset="0"/>
              </a:rPr>
              <a:t>Information Sharing </a:t>
            </a:r>
          </a:p>
          <a:p>
            <a:r>
              <a:rPr lang="en-AU" dirty="0">
                <a:solidFill>
                  <a:srgbClr val="636373"/>
                </a:solidFill>
                <a:latin typeface="Calibri Light" panose="020F0302020204030204" pitchFamily="34" charset="0"/>
              </a:rPr>
              <a:t>Risk Assessment and Risk Management </a:t>
            </a:r>
          </a:p>
          <a:p>
            <a:r>
              <a:rPr lang="en-AU" dirty="0">
                <a:solidFill>
                  <a:srgbClr val="636373"/>
                </a:solidFill>
                <a:latin typeface="Calibri Light" panose="020F0302020204030204" pitchFamily="34" charset="0"/>
              </a:rPr>
              <a:t>Support and Safety Hubs </a:t>
            </a:r>
          </a:p>
          <a:p>
            <a:r>
              <a:rPr lang="en-AU" dirty="0">
                <a:solidFill>
                  <a:srgbClr val="636373"/>
                </a:solidFill>
                <a:latin typeface="Calibri Light" panose="020F0302020204030204" pitchFamily="34" charset="0"/>
              </a:rPr>
              <a:t>Workforce development and Industry Planning </a:t>
            </a:r>
          </a:p>
          <a:p>
            <a:r>
              <a:rPr lang="en-AU" dirty="0">
                <a:solidFill>
                  <a:srgbClr val="636373"/>
                </a:solidFill>
                <a:latin typeface="Calibri Light" panose="020F0302020204030204" pitchFamily="34" charset="0"/>
              </a:rPr>
              <a:t>Perpetrator Accountability </a:t>
            </a:r>
          </a:p>
          <a:p>
            <a:endParaRPr lang="en-AU" dirty="0" smtClean="0"/>
          </a:p>
        </p:txBody>
      </p:sp>
      <p:sp>
        <p:nvSpPr>
          <p:cNvPr id="6" name="Content Placeholder 5"/>
          <p:cNvSpPr>
            <a:spLocks noGrp="1"/>
          </p:cNvSpPr>
          <p:nvPr>
            <p:ph sz="half" idx="2"/>
          </p:nvPr>
        </p:nvSpPr>
        <p:spPr>
          <a:xfrm>
            <a:off x="6172200" y="2015406"/>
            <a:ext cx="5181600" cy="4351338"/>
          </a:xfrm>
        </p:spPr>
        <p:txBody>
          <a:bodyPr>
            <a:normAutofit/>
          </a:bodyPr>
          <a:lstStyle/>
          <a:p>
            <a:r>
              <a:rPr lang="en-AU" dirty="0">
                <a:solidFill>
                  <a:srgbClr val="636373"/>
                </a:solidFill>
                <a:latin typeface="Calibri Light" panose="020F0302020204030204" pitchFamily="34" charset="0"/>
              </a:rPr>
              <a:t>Child Protection </a:t>
            </a:r>
          </a:p>
          <a:p>
            <a:r>
              <a:rPr lang="en-AU" dirty="0">
                <a:solidFill>
                  <a:srgbClr val="636373"/>
                </a:solidFill>
                <a:latin typeface="Calibri Light" panose="020F0302020204030204" pitchFamily="34" charset="0"/>
              </a:rPr>
              <a:t>Housing and Homelessness </a:t>
            </a:r>
          </a:p>
          <a:p>
            <a:r>
              <a:rPr lang="en-AU" dirty="0">
                <a:solidFill>
                  <a:srgbClr val="636373"/>
                </a:solidFill>
                <a:latin typeface="Calibri Light" panose="020F0302020204030204" pitchFamily="34" charset="0"/>
              </a:rPr>
              <a:t>Police </a:t>
            </a:r>
          </a:p>
          <a:p>
            <a:r>
              <a:rPr lang="en-AU" dirty="0">
                <a:solidFill>
                  <a:srgbClr val="636373"/>
                </a:solidFill>
                <a:latin typeface="Calibri Light" panose="020F0302020204030204" pitchFamily="34" charset="0"/>
              </a:rPr>
              <a:t>Magistrates’ Courts </a:t>
            </a:r>
          </a:p>
          <a:p>
            <a:r>
              <a:rPr lang="en-AU" dirty="0">
                <a:solidFill>
                  <a:srgbClr val="636373"/>
                </a:solidFill>
                <a:latin typeface="Calibri Light" panose="020F0302020204030204" pitchFamily="34" charset="0"/>
              </a:rPr>
              <a:t>Commonwealth Recommendations </a:t>
            </a:r>
          </a:p>
          <a:p>
            <a:r>
              <a:rPr lang="en-AU" dirty="0" smtClean="0">
                <a:solidFill>
                  <a:srgbClr val="636373"/>
                </a:solidFill>
                <a:latin typeface="Calibri Light" panose="020F0302020204030204" pitchFamily="34" charset="0"/>
              </a:rPr>
              <a:t>Victim Survivor Advisory Council </a:t>
            </a:r>
            <a:endParaRPr lang="en-AU" dirty="0">
              <a:solidFill>
                <a:srgbClr val="636373"/>
              </a:solidFill>
              <a:latin typeface="Calibri Light" panose="020F0302020204030204" pitchFamily="34" charset="0"/>
            </a:endParaRPr>
          </a:p>
          <a:p>
            <a:endParaRPr lang="en-US" dirty="0"/>
          </a:p>
        </p:txBody>
      </p:sp>
    </p:spTree>
    <p:extLst>
      <p:ext uri="{BB962C8B-B14F-4D97-AF65-F5344CB8AC3E}">
        <p14:creationId xmlns:p14="http://schemas.microsoft.com/office/powerpoint/2010/main" val="1081378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5400" dirty="0">
                <a:solidFill>
                  <a:srgbClr val="ED6778"/>
                </a:solidFill>
              </a:rPr>
              <a:t>Royal Commission Findings </a:t>
            </a:r>
            <a:endParaRPr lang="en-US" sz="5400" dirty="0">
              <a:solidFill>
                <a:srgbClr val="ED6778"/>
              </a:solidFill>
            </a:endParaRPr>
          </a:p>
        </p:txBody>
      </p:sp>
      <p:sp>
        <p:nvSpPr>
          <p:cNvPr id="7" name="Content Placeholder 6"/>
          <p:cNvSpPr>
            <a:spLocks noGrp="1"/>
          </p:cNvSpPr>
          <p:nvPr>
            <p:ph sz="half" idx="1"/>
          </p:nvPr>
        </p:nvSpPr>
        <p:spPr>
          <a:xfrm>
            <a:off x="838200" y="1722295"/>
            <a:ext cx="5181600" cy="4816714"/>
          </a:xfrm>
        </p:spPr>
        <p:txBody>
          <a:bodyPr>
            <a:normAutofit fontScale="92500" lnSpcReduction="10000"/>
          </a:bodyPr>
          <a:lstStyle/>
          <a:p>
            <a:pPr>
              <a:lnSpc>
                <a:spcPct val="100000"/>
              </a:lnSpc>
            </a:pPr>
            <a:r>
              <a:rPr lang="en-AU" dirty="0">
                <a:solidFill>
                  <a:srgbClr val="636373"/>
                </a:solidFill>
                <a:latin typeface="Calibri Light" panose="020F0302020204030204" pitchFamily="34" charset="0"/>
              </a:rPr>
              <a:t>Women with disabilities at higher risk than men with disabilities;</a:t>
            </a:r>
          </a:p>
          <a:p>
            <a:pPr>
              <a:lnSpc>
                <a:spcPct val="100000"/>
              </a:lnSpc>
            </a:pPr>
            <a:r>
              <a:rPr lang="en-AU" dirty="0">
                <a:solidFill>
                  <a:srgbClr val="636373"/>
                </a:solidFill>
                <a:latin typeface="Calibri Light" panose="020F0302020204030204" pitchFamily="34" charset="0"/>
              </a:rPr>
              <a:t>Women with disabilities more likely to experience family violence than women without disabilities; </a:t>
            </a:r>
          </a:p>
          <a:p>
            <a:pPr>
              <a:lnSpc>
                <a:spcPct val="100000"/>
              </a:lnSpc>
            </a:pPr>
            <a:r>
              <a:rPr lang="en-AU" dirty="0">
                <a:solidFill>
                  <a:srgbClr val="636373"/>
                </a:solidFill>
                <a:latin typeface="Calibri Light" panose="020F0302020204030204" pitchFamily="34" charset="0"/>
              </a:rPr>
              <a:t>The most common manifestation of family violence suffered by women with disabilities </a:t>
            </a:r>
            <a:r>
              <a:rPr lang="en-US" dirty="0">
                <a:solidFill>
                  <a:srgbClr val="636373"/>
                </a:solidFill>
                <a:latin typeface="Calibri Light" panose="020F0302020204030204" pitchFamily="34" charset="0"/>
              </a:rPr>
              <a:t>is intimate partner </a:t>
            </a:r>
            <a:r>
              <a:rPr lang="en-US" dirty="0">
                <a:solidFill>
                  <a:srgbClr val="636373"/>
                </a:solidFill>
                <a:latin typeface="Calibri Light" panose="020F0302020204030204" pitchFamily="34" charset="0"/>
              </a:rPr>
              <a:t>violence</a:t>
            </a:r>
            <a:r>
              <a:rPr lang="en-US" dirty="0" smtClean="0">
                <a:solidFill>
                  <a:srgbClr val="636373"/>
                </a:solidFill>
                <a:latin typeface="Calibri Light" panose="020F0302020204030204" pitchFamily="34" charset="0"/>
              </a:rPr>
              <a:t>;</a:t>
            </a:r>
            <a:r>
              <a:rPr lang="en-AU" dirty="0">
                <a:solidFill>
                  <a:srgbClr val="636373"/>
                </a:solidFill>
                <a:latin typeface="Calibri Light" panose="020F0302020204030204" pitchFamily="34" charset="0"/>
              </a:rPr>
              <a:t> </a:t>
            </a:r>
            <a:endParaRPr lang="en-AU" dirty="0" smtClean="0">
              <a:solidFill>
                <a:srgbClr val="636373"/>
              </a:solidFill>
              <a:latin typeface="Calibri Light" panose="020F0302020204030204" pitchFamily="34" charset="0"/>
            </a:endParaRPr>
          </a:p>
          <a:p>
            <a:pPr>
              <a:lnSpc>
                <a:spcPct val="100000"/>
              </a:lnSpc>
            </a:pPr>
            <a:r>
              <a:rPr lang="en-AU" dirty="0" smtClean="0">
                <a:solidFill>
                  <a:srgbClr val="636373"/>
                </a:solidFill>
                <a:latin typeface="Calibri Light" panose="020F0302020204030204" pitchFamily="34" charset="0"/>
              </a:rPr>
              <a:t>Women </a:t>
            </a:r>
            <a:r>
              <a:rPr lang="en-AU" dirty="0">
                <a:solidFill>
                  <a:srgbClr val="636373"/>
                </a:solidFill>
                <a:latin typeface="Calibri Light" panose="020F0302020204030204" pitchFamily="34" charset="0"/>
              </a:rPr>
              <a:t>with disabilities targeted when perpetrators who are carers exert control and power;</a:t>
            </a:r>
          </a:p>
          <a:p>
            <a:pPr>
              <a:lnSpc>
                <a:spcPct val="100000"/>
              </a:lnSpc>
            </a:pPr>
            <a:endParaRPr lang="en-US" dirty="0">
              <a:solidFill>
                <a:srgbClr val="636373"/>
              </a:solidFill>
              <a:latin typeface="Calibri Light" panose="020F0302020204030204" pitchFamily="34" charset="0"/>
            </a:endParaRPr>
          </a:p>
          <a:p>
            <a:endParaRPr lang="en-AU" dirty="0" smtClean="0"/>
          </a:p>
        </p:txBody>
      </p:sp>
      <p:sp>
        <p:nvSpPr>
          <p:cNvPr id="8" name="Content Placeholder 7"/>
          <p:cNvSpPr>
            <a:spLocks noGrp="1"/>
          </p:cNvSpPr>
          <p:nvPr>
            <p:ph sz="half" idx="2"/>
          </p:nvPr>
        </p:nvSpPr>
        <p:spPr>
          <a:xfrm>
            <a:off x="6172200" y="1729334"/>
            <a:ext cx="5181600" cy="4802636"/>
          </a:xfrm>
        </p:spPr>
        <p:txBody>
          <a:bodyPr>
            <a:normAutofit fontScale="92500" lnSpcReduction="10000"/>
          </a:bodyPr>
          <a:lstStyle/>
          <a:p>
            <a:pPr>
              <a:lnSpc>
                <a:spcPct val="100000"/>
              </a:lnSpc>
            </a:pPr>
            <a:r>
              <a:rPr lang="en-AU" dirty="0">
                <a:solidFill>
                  <a:srgbClr val="636373"/>
                </a:solidFill>
                <a:latin typeface="Calibri Light" panose="020F0302020204030204" pitchFamily="34" charset="0"/>
              </a:rPr>
              <a:t>W</a:t>
            </a:r>
            <a:r>
              <a:rPr lang="en-AU" dirty="0">
                <a:solidFill>
                  <a:srgbClr val="636373"/>
                </a:solidFill>
                <a:latin typeface="Calibri Light" panose="020F0302020204030204" pitchFamily="34" charset="0"/>
              </a:rPr>
              <a:t>omen </a:t>
            </a:r>
            <a:r>
              <a:rPr lang="en-AU" dirty="0">
                <a:solidFill>
                  <a:srgbClr val="636373"/>
                </a:solidFill>
                <a:latin typeface="Calibri Light" panose="020F0302020204030204" pitchFamily="34" charset="0"/>
              </a:rPr>
              <a:t>with disabilities experience family violence from a broader range of perpetrators than women without a </a:t>
            </a:r>
            <a:r>
              <a:rPr lang="en-AU" dirty="0">
                <a:solidFill>
                  <a:srgbClr val="636373"/>
                </a:solidFill>
                <a:latin typeface="Calibri Light" panose="020F0302020204030204" pitchFamily="34" charset="0"/>
              </a:rPr>
              <a:t>disability;</a:t>
            </a:r>
            <a:endParaRPr lang="en-AU" dirty="0">
              <a:solidFill>
                <a:srgbClr val="636373"/>
              </a:solidFill>
              <a:latin typeface="Calibri Light" panose="020F0302020204030204" pitchFamily="34" charset="0"/>
            </a:endParaRPr>
          </a:p>
          <a:p>
            <a:pPr>
              <a:lnSpc>
                <a:spcPct val="100000"/>
              </a:lnSpc>
            </a:pPr>
            <a:r>
              <a:rPr lang="en-AU" dirty="0">
                <a:solidFill>
                  <a:srgbClr val="636373"/>
                </a:solidFill>
                <a:latin typeface="Calibri Light" panose="020F0302020204030204" pitchFamily="34" charset="0"/>
              </a:rPr>
              <a:t>Disability </a:t>
            </a:r>
            <a:r>
              <a:rPr lang="en-AU" dirty="0">
                <a:solidFill>
                  <a:srgbClr val="636373"/>
                </a:solidFill>
                <a:latin typeface="Calibri Light" panose="020F0302020204030204" pitchFamily="34" charset="0"/>
              </a:rPr>
              <a:t>can be caused by experience of violence; </a:t>
            </a:r>
            <a:endParaRPr lang="en-AU" dirty="0" smtClean="0">
              <a:solidFill>
                <a:srgbClr val="636373"/>
              </a:solidFill>
              <a:latin typeface="Calibri Light" panose="020F0302020204030204" pitchFamily="34" charset="0"/>
            </a:endParaRPr>
          </a:p>
          <a:p>
            <a:pPr>
              <a:lnSpc>
                <a:spcPct val="100000"/>
              </a:lnSpc>
            </a:pPr>
            <a:r>
              <a:rPr lang="en-AU" dirty="0" smtClean="0">
                <a:solidFill>
                  <a:srgbClr val="636373"/>
                </a:solidFill>
                <a:latin typeface="Calibri Light" panose="020F0302020204030204" pitchFamily="34" charset="0"/>
              </a:rPr>
              <a:t>Disability </a:t>
            </a:r>
            <a:r>
              <a:rPr lang="en-AU" dirty="0">
                <a:solidFill>
                  <a:srgbClr val="636373"/>
                </a:solidFill>
                <a:latin typeface="Calibri Light" panose="020F0302020204030204" pitchFamily="34" charset="0"/>
              </a:rPr>
              <a:t>can overlap with other forms of identity that increase </a:t>
            </a:r>
            <a:r>
              <a:rPr lang="en-AU" dirty="0" smtClean="0">
                <a:solidFill>
                  <a:srgbClr val="636373"/>
                </a:solidFill>
                <a:latin typeface="Calibri Light" panose="020F0302020204030204" pitchFamily="34" charset="0"/>
              </a:rPr>
              <a:t>risk. </a:t>
            </a:r>
            <a:endParaRPr lang="en-AU" dirty="0">
              <a:solidFill>
                <a:srgbClr val="636373"/>
              </a:solidFill>
              <a:latin typeface="Calibri Light" panose="020F0302020204030204" pitchFamily="34" charset="0"/>
            </a:endParaRPr>
          </a:p>
          <a:p>
            <a:pPr>
              <a:lnSpc>
                <a:spcPct val="100000"/>
              </a:lnSpc>
            </a:pPr>
            <a:endParaRPr lang="en-AU" dirty="0">
              <a:solidFill>
                <a:srgbClr val="636373"/>
              </a:solidFill>
              <a:latin typeface="Calibri Light" panose="020F0302020204030204" pitchFamily="34" charset="0"/>
            </a:endParaRPr>
          </a:p>
          <a:p>
            <a:endParaRPr lang="en-AU" dirty="0" smtClean="0"/>
          </a:p>
        </p:txBody>
      </p:sp>
    </p:spTree>
    <p:extLst>
      <p:ext uri="{BB962C8B-B14F-4D97-AF65-F5344CB8AC3E}">
        <p14:creationId xmlns:p14="http://schemas.microsoft.com/office/powerpoint/2010/main" val="3291572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AU" sz="5400" dirty="0">
                <a:solidFill>
                  <a:srgbClr val="ED6778"/>
                </a:solidFill>
              </a:rPr>
              <a:t>Royal Commission Findings </a:t>
            </a:r>
            <a:endParaRPr lang="en-US" sz="5400" dirty="0"/>
          </a:p>
        </p:txBody>
      </p:sp>
      <p:sp>
        <p:nvSpPr>
          <p:cNvPr id="7" name="Content Placeholder 6"/>
          <p:cNvSpPr>
            <a:spLocks noGrp="1"/>
          </p:cNvSpPr>
          <p:nvPr>
            <p:ph idx="1"/>
          </p:nvPr>
        </p:nvSpPr>
        <p:spPr>
          <a:xfrm>
            <a:off x="838200" y="2022839"/>
            <a:ext cx="10515600" cy="4351338"/>
          </a:xfrm>
        </p:spPr>
        <p:txBody>
          <a:bodyPr>
            <a:noAutofit/>
          </a:bodyPr>
          <a:lstStyle/>
          <a:p>
            <a:pPr>
              <a:lnSpc>
                <a:spcPct val="100000"/>
              </a:lnSpc>
            </a:pPr>
            <a:r>
              <a:rPr lang="en-AU" dirty="0" smtClean="0">
                <a:solidFill>
                  <a:srgbClr val="636373"/>
                </a:solidFill>
                <a:latin typeface="Calibri Light" panose="020F0302020204030204" pitchFamily="34" charset="0"/>
              </a:rPr>
              <a:t>Family </a:t>
            </a:r>
            <a:r>
              <a:rPr lang="en-AU" dirty="0">
                <a:solidFill>
                  <a:srgbClr val="636373"/>
                </a:solidFill>
                <a:latin typeface="Calibri Light" panose="020F0302020204030204" pitchFamily="34" charset="0"/>
              </a:rPr>
              <a:t>violence against people with disabilities can occur in a range of settings;</a:t>
            </a:r>
          </a:p>
          <a:p>
            <a:pPr>
              <a:lnSpc>
                <a:spcPct val="100000"/>
              </a:lnSpc>
            </a:pPr>
            <a:r>
              <a:rPr lang="en-AU" dirty="0">
                <a:solidFill>
                  <a:srgbClr val="636373"/>
                </a:solidFill>
                <a:latin typeface="Calibri Light" panose="020F0302020204030204" pitchFamily="34" charset="0"/>
              </a:rPr>
              <a:t>Most family violence against women with disabilities is by intimate partners, but can also be perpetrated by a broad range of family members; carers and; co-residents; </a:t>
            </a:r>
          </a:p>
          <a:p>
            <a:pPr>
              <a:lnSpc>
                <a:spcPct val="100000"/>
              </a:lnSpc>
            </a:pPr>
            <a:r>
              <a:rPr lang="en-AU" dirty="0">
                <a:solidFill>
                  <a:srgbClr val="636373"/>
                </a:solidFill>
                <a:latin typeface="Calibri Light" panose="020F0302020204030204" pitchFamily="34" charset="0"/>
              </a:rPr>
              <a:t>Commission also found patterns of perpetration of family violence by people with disabilities;  </a:t>
            </a:r>
          </a:p>
          <a:p>
            <a:endParaRPr lang="en-AU" dirty="0" smtClean="0"/>
          </a:p>
          <a:p>
            <a:endParaRPr lang="en-AU" dirty="0" smtClean="0"/>
          </a:p>
          <a:p>
            <a:endParaRPr lang="en-US" dirty="0"/>
          </a:p>
        </p:txBody>
      </p:sp>
    </p:spTree>
    <p:extLst>
      <p:ext uri="{BB962C8B-B14F-4D97-AF65-F5344CB8AC3E}">
        <p14:creationId xmlns:p14="http://schemas.microsoft.com/office/powerpoint/2010/main" val="1744368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5400" dirty="0">
                <a:solidFill>
                  <a:srgbClr val="ED6778"/>
                </a:solidFill>
              </a:rPr>
              <a:t>Royal Commission Findings </a:t>
            </a:r>
            <a:endParaRPr lang="en-US" sz="5400" dirty="0"/>
          </a:p>
        </p:txBody>
      </p:sp>
      <p:sp>
        <p:nvSpPr>
          <p:cNvPr id="3" name="Content Placeholder 2"/>
          <p:cNvSpPr>
            <a:spLocks noGrp="1"/>
          </p:cNvSpPr>
          <p:nvPr>
            <p:ph idx="1"/>
          </p:nvPr>
        </p:nvSpPr>
        <p:spPr>
          <a:xfrm>
            <a:off x="838200" y="1497821"/>
            <a:ext cx="10515600" cy="4351338"/>
          </a:xfrm>
        </p:spPr>
        <p:txBody>
          <a:bodyPr>
            <a:noAutofit/>
          </a:bodyPr>
          <a:lstStyle/>
          <a:p>
            <a:pPr>
              <a:lnSpc>
                <a:spcPct val="110000"/>
              </a:lnSpc>
            </a:pPr>
            <a:r>
              <a:rPr lang="en-AU" dirty="0">
                <a:solidFill>
                  <a:srgbClr val="636373"/>
                </a:solidFill>
                <a:latin typeface="Calibri Light" panose="020F0302020204030204" pitchFamily="34" charset="0"/>
              </a:rPr>
              <a:t>Lack of systematic data on family violence against people with disabilities; </a:t>
            </a:r>
            <a:endParaRPr lang="en-AU" dirty="0">
              <a:solidFill>
                <a:srgbClr val="636373"/>
              </a:solidFill>
              <a:latin typeface="Calibri Light" panose="020F0302020204030204" pitchFamily="34" charset="0"/>
            </a:endParaRPr>
          </a:p>
          <a:p>
            <a:pPr>
              <a:lnSpc>
                <a:spcPct val="110000"/>
              </a:lnSpc>
            </a:pPr>
            <a:r>
              <a:rPr lang="en-AU" dirty="0">
                <a:solidFill>
                  <a:srgbClr val="636373"/>
                </a:solidFill>
                <a:latin typeface="Calibri Light" panose="020F0302020204030204" pitchFamily="34" charset="0"/>
              </a:rPr>
              <a:t>Difficulties </a:t>
            </a:r>
            <a:r>
              <a:rPr lang="en-AU" dirty="0">
                <a:solidFill>
                  <a:srgbClr val="636373"/>
                </a:solidFill>
                <a:latin typeface="Calibri Light" panose="020F0302020204030204" pitchFamily="34" charset="0"/>
              </a:rPr>
              <a:t>speaking up about family violence; </a:t>
            </a:r>
            <a:endParaRPr lang="en-AU" dirty="0">
              <a:solidFill>
                <a:srgbClr val="636373"/>
              </a:solidFill>
              <a:latin typeface="Calibri Light" panose="020F0302020204030204" pitchFamily="34" charset="0"/>
            </a:endParaRPr>
          </a:p>
          <a:p>
            <a:pPr>
              <a:lnSpc>
                <a:spcPct val="110000"/>
              </a:lnSpc>
            </a:pPr>
            <a:r>
              <a:rPr lang="en-AU" dirty="0">
                <a:solidFill>
                  <a:srgbClr val="636373"/>
                </a:solidFill>
                <a:latin typeface="Calibri Light" panose="020F0302020204030204" pitchFamily="34" charset="0"/>
              </a:rPr>
              <a:t>Workers </a:t>
            </a:r>
            <a:r>
              <a:rPr lang="en-AU" dirty="0">
                <a:solidFill>
                  <a:srgbClr val="636373"/>
                </a:solidFill>
                <a:latin typeface="Calibri Light" panose="020F0302020204030204" pitchFamily="34" charset="0"/>
              </a:rPr>
              <a:t>may not report </a:t>
            </a:r>
            <a:r>
              <a:rPr lang="en-AU" dirty="0" smtClean="0">
                <a:solidFill>
                  <a:srgbClr val="636373"/>
                </a:solidFill>
                <a:latin typeface="Calibri Light" panose="020F0302020204030204" pitchFamily="34" charset="0"/>
              </a:rPr>
              <a:t>violence; </a:t>
            </a:r>
            <a:endParaRPr lang="en-US" dirty="0">
              <a:solidFill>
                <a:srgbClr val="636373"/>
              </a:solidFill>
              <a:latin typeface="Calibri Light" panose="020F0302020204030204" pitchFamily="34" charset="0"/>
            </a:endParaRPr>
          </a:p>
          <a:p>
            <a:pPr>
              <a:lnSpc>
                <a:spcPct val="110000"/>
              </a:lnSpc>
            </a:pPr>
            <a:r>
              <a:rPr lang="en-AU" dirty="0">
                <a:solidFill>
                  <a:srgbClr val="636373"/>
                </a:solidFill>
                <a:latin typeface="Calibri Light" panose="020F0302020204030204" pitchFamily="34" charset="0"/>
              </a:rPr>
              <a:t>Lack of </a:t>
            </a:r>
            <a:r>
              <a:rPr lang="en-AU" dirty="0" smtClean="0">
                <a:solidFill>
                  <a:srgbClr val="636373"/>
                </a:solidFill>
                <a:latin typeface="Calibri Light" panose="020F0302020204030204" pitchFamily="34" charset="0"/>
              </a:rPr>
              <a:t>training; </a:t>
            </a:r>
            <a:endParaRPr lang="en-AU" dirty="0">
              <a:solidFill>
                <a:srgbClr val="636373"/>
              </a:solidFill>
              <a:latin typeface="Calibri Light" panose="020F0302020204030204" pitchFamily="34" charset="0"/>
            </a:endParaRPr>
          </a:p>
          <a:p>
            <a:pPr>
              <a:lnSpc>
                <a:spcPct val="110000"/>
              </a:lnSpc>
            </a:pPr>
            <a:r>
              <a:rPr lang="en-AU" dirty="0">
                <a:solidFill>
                  <a:srgbClr val="636373"/>
                </a:solidFill>
                <a:latin typeface="Calibri Light" panose="020F0302020204030204" pitchFamily="34" charset="0"/>
              </a:rPr>
              <a:t>Access to specialist family violence </a:t>
            </a:r>
            <a:r>
              <a:rPr lang="en-AU" dirty="0" smtClean="0">
                <a:solidFill>
                  <a:srgbClr val="636373"/>
                </a:solidFill>
                <a:latin typeface="Calibri Light" panose="020F0302020204030204" pitchFamily="34" charset="0"/>
              </a:rPr>
              <a:t>agencies; </a:t>
            </a:r>
            <a:endParaRPr lang="en-AU" dirty="0">
              <a:solidFill>
                <a:srgbClr val="636373"/>
              </a:solidFill>
              <a:latin typeface="Calibri Light" panose="020F0302020204030204" pitchFamily="34" charset="0"/>
            </a:endParaRPr>
          </a:p>
          <a:p>
            <a:pPr>
              <a:lnSpc>
                <a:spcPct val="110000"/>
              </a:lnSpc>
            </a:pPr>
            <a:r>
              <a:rPr lang="en-AU" dirty="0">
                <a:solidFill>
                  <a:srgbClr val="636373"/>
                </a:solidFill>
                <a:latin typeface="Calibri Light" panose="020F0302020204030204" pitchFamily="34" charset="0"/>
              </a:rPr>
              <a:t>Lack of </a:t>
            </a:r>
            <a:r>
              <a:rPr lang="en-AU" dirty="0" smtClean="0">
                <a:solidFill>
                  <a:srgbClr val="636373"/>
                </a:solidFill>
                <a:latin typeface="Calibri Light" panose="020F0302020204030204" pitchFamily="34" charset="0"/>
              </a:rPr>
              <a:t>accessible accommodation; </a:t>
            </a:r>
            <a:endParaRPr lang="en-AU" dirty="0">
              <a:solidFill>
                <a:srgbClr val="636373"/>
              </a:solidFill>
              <a:latin typeface="Calibri Light" panose="020F0302020204030204" pitchFamily="34" charset="0"/>
            </a:endParaRPr>
          </a:p>
          <a:p>
            <a:pPr>
              <a:lnSpc>
                <a:spcPct val="110000"/>
              </a:lnSpc>
            </a:pPr>
            <a:r>
              <a:rPr lang="en-AU" dirty="0">
                <a:solidFill>
                  <a:srgbClr val="636373"/>
                </a:solidFill>
                <a:latin typeface="Calibri Light" panose="020F0302020204030204" pitchFamily="34" charset="0"/>
              </a:rPr>
              <a:t>Police responses </a:t>
            </a:r>
          </a:p>
          <a:p>
            <a:pPr>
              <a:lnSpc>
                <a:spcPct val="110000"/>
              </a:lnSpc>
            </a:pPr>
            <a:r>
              <a:rPr lang="en-AU" dirty="0">
                <a:solidFill>
                  <a:srgbClr val="636373"/>
                </a:solidFill>
                <a:latin typeface="Calibri Light" panose="020F0302020204030204" pitchFamily="34" charset="0"/>
              </a:rPr>
              <a:t>Court responses </a:t>
            </a:r>
            <a:endParaRPr lang="en-US" dirty="0">
              <a:solidFill>
                <a:srgbClr val="636373"/>
              </a:solidFill>
              <a:latin typeface="Calibri Light" panose="020F0302020204030204" pitchFamily="34" charset="0"/>
            </a:endParaRPr>
          </a:p>
        </p:txBody>
      </p:sp>
    </p:spTree>
    <p:extLst>
      <p:ext uri="{BB962C8B-B14F-4D97-AF65-F5344CB8AC3E}">
        <p14:creationId xmlns:p14="http://schemas.microsoft.com/office/powerpoint/2010/main" val="4092500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5400" dirty="0">
                <a:solidFill>
                  <a:srgbClr val="ED6778"/>
                </a:solidFill>
              </a:rPr>
              <a:t>Melissa Brown’s Statement </a:t>
            </a:r>
            <a:endParaRPr lang="en-US" sz="5400" dirty="0">
              <a:solidFill>
                <a:srgbClr val="ED6778"/>
              </a:solidFill>
            </a:endParaRPr>
          </a:p>
        </p:txBody>
      </p:sp>
      <p:sp>
        <p:nvSpPr>
          <p:cNvPr id="3" name="Content Placeholder 2"/>
          <p:cNvSpPr>
            <a:spLocks noGrp="1"/>
          </p:cNvSpPr>
          <p:nvPr>
            <p:ph idx="1"/>
          </p:nvPr>
        </p:nvSpPr>
        <p:spPr/>
        <p:txBody>
          <a:bodyPr>
            <a:normAutofit lnSpcReduction="10000"/>
          </a:bodyPr>
          <a:lstStyle/>
          <a:p>
            <a:pPr marL="0" indent="0">
              <a:buNone/>
            </a:pPr>
            <a:r>
              <a:rPr lang="en-AU" dirty="0"/>
              <a:t>“Maybe if there were better disability services while we were together… I would have felt more confident to leave earlier. I was regularly told, </a:t>
            </a:r>
            <a:r>
              <a:rPr lang="en-AU" dirty="0">
                <a:solidFill>
                  <a:srgbClr val="57257D"/>
                </a:solidFill>
              </a:rPr>
              <a:t>‘We can't provide that, your husband can do it.’ </a:t>
            </a:r>
            <a:r>
              <a:rPr lang="en-AU" dirty="0"/>
              <a:t>That puts a lot of pressure on any relationship. Our relationship became one of invalid &amp; carer. </a:t>
            </a:r>
          </a:p>
          <a:p>
            <a:pPr marL="0" indent="0">
              <a:buNone/>
            </a:pPr>
            <a:r>
              <a:rPr lang="en-AU" dirty="0"/>
              <a:t>There's a lot of stigma involved with the kind of violence that was happening, especially with the sexual assault… Not many people understand it.  A friend asked whether it was sex games gone wrong. Others blamed me for Henry's actions: </a:t>
            </a:r>
            <a:r>
              <a:rPr lang="en-AU" dirty="0">
                <a:solidFill>
                  <a:srgbClr val="57257D"/>
                </a:solidFill>
              </a:rPr>
              <a:t>‘You've been in hospital. You've got a mental health problem’</a:t>
            </a:r>
            <a:r>
              <a:rPr lang="en-AU" dirty="0"/>
              <a:t>. Or, </a:t>
            </a:r>
            <a:r>
              <a:rPr lang="en-AU" dirty="0">
                <a:solidFill>
                  <a:srgbClr val="57257D"/>
                </a:solidFill>
              </a:rPr>
              <a:t>‘You pushed him to do this’</a:t>
            </a:r>
            <a:r>
              <a:rPr lang="en-AU" dirty="0"/>
              <a:t>. It's almost like it was OK because I suffer with mental illness.” </a:t>
            </a:r>
          </a:p>
          <a:p>
            <a:endParaRPr lang="en-US" dirty="0"/>
          </a:p>
        </p:txBody>
      </p:sp>
    </p:spTree>
    <p:extLst>
      <p:ext uri="{BB962C8B-B14F-4D97-AF65-F5344CB8AC3E}">
        <p14:creationId xmlns:p14="http://schemas.microsoft.com/office/powerpoint/2010/main" val="313224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5400" dirty="0">
                <a:solidFill>
                  <a:srgbClr val="ED6778"/>
                </a:solidFill>
              </a:rPr>
              <a:t>Melissa Brown’s Statement </a:t>
            </a:r>
            <a:r>
              <a:rPr lang="en-AU" sz="5400" dirty="0" smtClean="0">
                <a:solidFill>
                  <a:srgbClr val="ED6778"/>
                </a:solidFill>
              </a:rPr>
              <a:t>Cont... </a:t>
            </a:r>
            <a:endParaRPr lang="en-US" sz="5400" dirty="0">
              <a:solidFill>
                <a:srgbClr val="ED6778"/>
              </a:solidFill>
            </a:endParaRPr>
          </a:p>
        </p:txBody>
      </p:sp>
      <p:sp>
        <p:nvSpPr>
          <p:cNvPr id="4" name="Content Placeholder 3"/>
          <p:cNvSpPr>
            <a:spLocks noGrp="1"/>
          </p:cNvSpPr>
          <p:nvPr>
            <p:ph idx="1"/>
          </p:nvPr>
        </p:nvSpPr>
        <p:spPr/>
        <p:txBody>
          <a:bodyPr>
            <a:normAutofit fontScale="92500" lnSpcReduction="10000"/>
          </a:bodyPr>
          <a:lstStyle/>
          <a:p>
            <a:pPr marL="0" indent="0">
              <a:buNone/>
            </a:pPr>
            <a:r>
              <a:rPr lang="en-AU" dirty="0"/>
              <a:t>“The fact we were both disabled also presented issues. Henry was constantly put on an 'inspiration pedestal'. There was pressure to live up to that in people's eyes</a:t>
            </a:r>
            <a:r>
              <a:rPr lang="en-AU" dirty="0" smtClean="0"/>
              <a:t>.” </a:t>
            </a:r>
          </a:p>
          <a:p>
            <a:pPr marL="0" indent="0">
              <a:buNone/>
            </a:pPr>
            <a:r>
              <a:rPr lang="en-AU" dirty="0" smtClean="0"/>
              <a:t>“When Henry was </a:t>
            </a:r>
            <a:r>
              <a:rPr lang="en-AU" dirty="0"/>
              <a:t>removed from the house it took 8</a:t>
            </a:r>
            <a:r>
              <a:rPr lang="en-AU" dirty="0" smtClean="0"/>
              <a:t> </a:t>
            </a:r>
            <a:r>
              <a:rPr lang="en-AU" dirty="0"/>
              <a:t>weeks to </a:t>
            </a:r>
            <a:r>
              <a:rPr lang="en-AU" dirty="0" smtClean="0"/>
              <a:t>get.. something </a:t>
            </a:r>
            <a:r>
              <a:rPr lang="en-AU" dirty="0"/>
              <a:t>as basic </a:t>
            </a:r>
            <a:r>
              <a:rPr lang="en-AU" dirty="0" smtClean="0"/>
              <a:t>as someone to </a:t>
            </a:r>
            <a:r>
              <a:rPr lang="en-AU" dirty="0"/>
              <a:t>give me a shower. </a:t>
            </a:r>
            <a:r>
              <a:rPr lang="en-AU" dirty="0" smtClean="0"/>
              <a:t> They </a:t>
            </a:r>
            <a:r>
              <a:rPr lang="en-AU" dirty="0"/>
              <a:t>removed my </a:t>
            </a:r>
            <a:r>
              <a:rPr lang="en-AU" dirty="0" smtClean="0"/>
              <a:t>carer but </a:t>
            </a:r>
            <a:r>
              <a:rPr lang="en-AU" dirty="0"/>
              <a:t>didn't put anything in place to back that up. </a:t>
            </a:r>
            <a:endParaRPr lang="en-AU" dirty="0" smtClean="0"/>
          </a:p>
          <a:p>
            <a:pPr marL="0" indent="0">
              <a:buNone/>
            </a:pPr>
            <a:r>
              <a:rPr lang="en-AU" dirty="0" smtClean="0"/>
              <a:t>…I </a:t>
            </a:r>
            <a:r>
              <a:rPr lang="en-AU" dirty="0"/>
              <a:t>was struggling to look after my kids. If I didn't have my oldest </a:t>
            </a:r>
            <a:r>
              <a:rPr lang="en-AU" dirty="0" smtClean="0"/>
              <a:t>son </a:t>
            </a:r>
            <a:r>
              <a:rPr lang="en-AU" dirty="0"/>
              <a:t>it would have been a lot worse. But it's not my son's job to give me a shower. </a:t>
            </a:r>
            <a:r>
              <a:rPr lang="en-AU" dirty="0" smtClean="0"/>
              <a:t> I didn't </a:t>
            </a:r>
            <a:r>
              <a:rPr lang="en-AU" dirty="0"/>
              <a:t>want him to do that. </a:t>
            </a:r>
          </a:p>
          <a:p>
            <a:pPr marL="0" indent="0">
              <a:buNone/>
            </a:pPr>
            <a:r>
              <a:rPr lang="en-AU" dirty="0" smtClean="0"/>
              <a:t>When </a:t>
            </a:r>
            <a:r>
              <a:rPr lang="en-AU" dirty="0"/>
              <a:t>he was removed, they should have asked me what my physical needs </a:t>
            </a:r>
            <a:r>
              <a:rPr lang="en-AU" dirty="0" smtClean="0"/>
              <a:t>were… It </a:t>
            </a:r>
            <a:r>
              <a:rPr lang="en-AU" dirty="0"/>
              <a:t>has </a:t>
            </a:r>
            <a:r>
              <a:rPr lang="en-AU" dirty="0" smtClean="0"/>
              <a:t>taken 12 months but</a:t>
            </a:r>
            <a:r>
              <a:rPr lang="en-AU" dirty="0"/>
              <a:t> </a:t>
            </a:r>
            <a:r>
              <a:rPr lang="en-AU" dirty="0" smtClean="0"/>
              <a:t>I </a:t>
            </a:r>
            <a:r>
              <a:rPr lang="en-AU" dirty="0"/>
              <a:t>now have a disability worker </a:t>
            </a:r>
            <a:r>
              <a:rPr lang="en-AU" dirty="0" smtClean="0"/>
              <a:t>through DHS. “</a:t>
            </a:r>
            <a:r>
              <a:rPr lang="en-AU" dirty="0"/>
              <a:t>August 2015.”</a:t>
            </a:r>
          </a:p>
          <a:p>
            <a:pPr marL="0" indent="0">
              <a:buNone/>
            </a:pPr>
            <a:endParaRPr lang="en-AU" dirty="0"/>
          </a:p>
          <a:p>
            <a:pPr marL="0" indent="0">
              <a:spcBef>
                <a:spcPts val="1800"/>
              </a:spcBef>
              <a:buNone/>
            </a:pPr>
            <a:endParaRPr lang="en-AU" dirty="0">
              <a:solidFill>
                <a:schemeClr val="tx1"/>
              </a:solidFill>
            </a:endParaRPr>
          </a:p>
        </p:txBody>
      </p:sp>
    </p:spTree>
    <p:extLst>
      <p:ext uri="{BB962C8B-B14F-4D97-AF65-F5344CB8AC3E}">
        <p14:creationId xmlns:p14="http://schemas.microsoft.com/office/powerpoint/2010/main" val="3175088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12192000" cy="6857999"/>
          </a:xfrm>
          <a:prstGeom prst="rect">
            <a:avLst/>
          </a:prstGeom>
          <a:solidFill>
            <a:srgbClr val="1F20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p:cNvPicPr>
            <a:picLocks noChangeAspect="1"/>
          </p:cNvPicPr>
          <p:nvPr/>
        </p:nvPicPr>
        <p:blipFill>
          <a:blip r:embed="rId3"/>
          <a:stretch>
            <a:fillRect/>
          </a:stretch>
        </p:blipFill>
        <p:spPr>
          <a:xfrm>
            <a:off x="10468779" y="6018712"/>
            <a:ext cx="1354668" cy="635001"/>
          </a:xfrm>
          <a:prstGeom prst="rect">
            <a:avLst/>
          </a:prstGeom>
        </p:spPr>
      </p:pic>
      <p:sp>
        <p:nvSpPr>
          <p:cNvPr id="13" name="Title 1"/>
          <p:cNvSpPr txBox="1">
            <a:spLocks/>
          </p:cNvSpPr>
          <p:nvPr/>
        </p:nvSpPr>
        <p:spPr>
          <a:xfrm>
            <a:off x="688188" y="2342900"/>
            <a:ext cx="10363200" cy="1470025"/>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600" dirty="0" smtClean="0">
                <a:solidFill>
                  <a:srgbClr val="ED6778"/>
                </a:solidFill>
              </a:rPr>
              <a:t>Royal Commission </a:t>
            </a:r>
          </a:p>
          <a:p>
            <a:pPr algn="l"/>
            <a:r>
              <a:rPr lang="en-US" sz="6600" dirty="0" smtClean="0">
                <a:solidFill>
                  <a:srgbClr val="ED6778"/>
                </a:solidFill>
              </a:rPr>
              <a:t>Recommendations </a:t>
            </a:r>
            <a:endParaRPr lang="en-US" sz="6600" dirty="0">
              <a:solidFill>
                <a:srgbClr val="ED6778"/>
              </a:solidFill>
            </a:endParaRPr>
          </a:p>
        </p:txBody>
      </p:sp>
      <p:cxnSp>
        <p:nvCxnSpPr>
          <p:cNvPr id="14" name="Straight Connector 13"/>
          <p:cNvCxnSpPr/>
          <p:nvPr/>
        </p:nvCxnSpPr>
        <p:spPr>
          <a:xfrm>
            <a:off x="886510" y="3832825"/>
            <a:ext cx="886511" cy="0"/>
          </a:xfrm>
          <a:prstGeom prst="line">
            <a:avLst/>
          </a:prstGeom>
          <a:ln>
            <a:solidFill>
              <a:srgbClr val="FFFFFF">
                <a:alpha val="37000"/>
              </a:srgb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88150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w_placeholder_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261725" cy="6897220"/>
          </a:xfrm>
          <a:prstGeom prst="rect">
            <a:avLst/>
          </a:prstGeom>
        </p:spPr>
      </p:pic>
      <p:sp>
        <p:nvSpPr>
          <p:cNvPr id="5" name="Title 1"/>
          <p:cNvSpPr txBox="1">
            <a:spLocks/>
          </p:cNvSpPr>
          <p:nvPr/>
        </p:nvSpPr>
        <p:spPr>
          <a:xfrm>
            <a:off x="585695" y="2934249"/>
            <a:ext cx="11118227" cy="1042208"/>
          </a:xfrm>
          <a:prstGeom prst="rect">
            <a:avLst/>
          </a:prstGeom>
        </p:spPr>
        <p:txBody>
          <a:bodyPr vert="horz" wrap="square" lIns="121920" tIns="60960" rIns="121920" bIns="6096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sz="3733" b="1" spc="1333" dirty="0">
                <a:solidFill>
                  <a:schemeClr val="bg1"/>
                </a:solidFill>
                <a:latin typeface="Calibri"/>
                <a:cs typeface="Calibri"/>
              </a:rPr>
              <a:t>YOUR VOICE AGAINST VIOLENCE</a:t>
            </a:r>
          </a:p>
        </p:txBody>
      </p:sp>
      <p:sp>
        <p:nvSpPr>
          <p:cNvPr id="8" name="Rounded Rectangle 7"/>
          <p:cNvSpPr/>
          <p:nvPr/>
        </p:nvSpPr>
        <p:spPr>
          <a:xfrm>
            <a:off x="667373" y="-567761"/>
            <a:ext cx="2362665" cy="2397359"/>
          </a:xfrm>
          <a:prstGeom prst="roundRect">
            <a:avLst>
              <a:gd name="adj" fmla="val 3153"/>
            </a:avLst>
          </a:prstGeom>
          <a:solidFill>
            <a:srgbClr val="1F20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9" name="Picture 8"/>
          <p:cNvPicPr>
            <a:picLocks noChangeAspect="1"/>
          </p:cNvPicPr>
          <p:nvPr/>
        </p:nvPicPr>
        <p:blipFill>
          <a:blip r:embed="rId4"/>
          <a:stretch>
            <a:fillRect/>
          </a:stretch>
        </p:blipFill>
        <p:spPr>
          <a:xfrm>
            <a:off x="915046" y="713043"/>
            <a:ext cx="1828073" cy="856909"/>
          </a:xfrm>
          <a:prstGeom prst="rect">
            <a:avLst/>
          </a:prstGeom>
        </p:spPr>
      </p:pic>
    </p:spTree>
    <p:extLst>
      <p:ext uri="{BB962C8B-B14F-4D97-AF65-F5344CB8AC3E}">
        <p14:creationId xmlns:p14="http://schemas.microsoft.com/office/powerpoint/2010/main" val="17696151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sz="5400" dirty="0">
                <a:solidFill>
                  <a:srgbClr val="ED6778"/>
                </a:solidFill>
              </a:rPr>
              <a:t>I</a:t>
            </a:r>
            <a:r>
              <a:rPr lang="en-AU" sz="5400" dirty="0" smtClean="0">
                <a:solidFill>
                  <a:srgbClr val="ED6778"/>
                </a:solidFill>
              </a:rPr>
              <a:t>mproving</a:t>
            </a:r>
            <a:r>
              <a:rPr lang="en-AU" b="1" dirty="0" smtClean="0">
                <a:solidFill>
                  <a:schemeClr val="bg1"/>
                </a:solidFill>
                <a:latin typeface="Calibri" panose="020F0502020204030204" pitchFamily="34" charset="0"/>
              </a:rPr>
              <a:t> </a:t>
            </a:r>
            <a:r>
              <a:rPr lang="en-AU" sz="5400" dirty="0" smtClean="0">
                <a:solidFill>
                  <a:srgbClr val="ED6778"/>
                </a:solidFill>
              </a:rPr>
              <a:t>Responses</a:t>
            </a:r>
            <a:endParaRPr lang="en-US" sz="5400" dirty="0">
              <a:solidFill>
                <a:srgbClr val="ED6778"/>
              </a:solidFill>
            </a:endParaRPr>
          </a:p>
        </p:txBody>
      </p:sp>
      <p:sp>
        <p:nvSpPr>
          <p:cNvPr id="6" name="Content Placeholder 5"/>
          <p:cNvSpPr>
            <a:spLocks noGrp="1"/>
          </p:cNvSpPr>
          <p:nvPr>
            <p:ph idx="1"/>
          </p:nvPr>
        </p:nvSpPr>
        <p:spPr>
          <a:xfrm>
            <a:off x="838200" y="1690688"/>
            <a:ext cx="10515600" cy="4351338"/>
          </a:xfrm>
        </p:spPr>
        <p:txBody>
          <a:bodyPr>
            <a:normAutofit/>
          </a:bodyPr>
          <a:lstStyle/>
          <a:p>
            <a:pPr marL="0" indent="0">
              <a:spcBef>
                <a:spcPts val="1300"/>
              </a:spcBef>
              <a:buNone/>
            </a:pPr>
            <a:r>
              <a:rPr lang="en-AU" sz="3200" b="1" dirty="0">
                <a:solidFill>
                  <a:schemeClr val="bg2">
                    <a:lumMod val="50000"/>
                  </a:schemeClr>
                </a:solidFill>
                <a:latin typeface="Calibri" panose="020F0502020204030204" pitchFamily="34" charset="0"/>
              </a:rPr>
              <a:t>#01 - </a:t>
            </a:r>
            <a:r>
              <a:rPr lang="en-AU" sz="3200" dirty="0">
                <a:solidFill>
                  <a:srgbClr val="636373"/>
                </a:solidFill>
                <a:latin typeface="Calibri Light" panose="020F0302020204030204" pitchFamily="34" charset="0"/>
              </a:rPr>
              <a:t>A revised Risk Assessment Framework to reflect a diverse range of victims &amp; perpetrators including people with disabilities</a:t>
            </a:r>
          </a:p>
          <a:p>
            <a:pPr marL="0" indent="0">
              <a:spcBef>
                <a:spcPts val="1300"/>
              </a:spcBef>
              <a:buNone/>
            </a:pPr>
            <a:r>
              <a:rPr lang="en-AU" sz="3200" b="1" dirty="0">
                <a:solidFill>
                  <a:schemeClr val="bg2">
                    <a:lumMod val="50000"/>
                  </a:schemeClr>
                </a:solidFill>
                <a:latin typeface="Calibri" panose="020F0502020204030204" pitchFamily="34" charset="0"/>
              </a:rPr>
              <a:t>#03 - </a:t>
            </a:r>
            <a:r>
              <a:rPr lang="en-AU" sz="3200" dirty="0">
                <a:latin typeface="Calibri" panose="020F0502020204030204" pitchFamily="34" charset="0"/>
              </a:rPr>
              <a:t> </a:t>
            </a:r>
            <a:r>
              <a:rPr lang="en-AU" sz="3200" dirty="0">
                <a:solidFill>
                  <a:srgbClr val="636373"/>
                </a:solidFill>
                <a:latin typeface="Calibri Light" panose="020F0302020204030204" pitchFamily="34" charset="0"/>
              </a:rPr>
              <a:t>Core competencies for risk identification, assessment &amp; management in for priority sectors -  GPs, hospitals, mental health, drug &amp; alcohol, child protection, aged care, disability - to align with their roles &amp; standards of practice. (from Jan. 2018</a:t>
            </a:r>
            <a:r>
              <a:rPr lang="en-AU" sz="3200" dirty="0">
                <a:solidFill>
                  <a:srgbClr val="636373"/>
                </a:solidFill>
                <a:latin typeface="Calibri Light" panose="020F0302020204030204" pitchFamily="34" charset="0"/>
              </a:rPr>
              <a:t>)</a:t>
            </a:r>
          </a:p>
          <a:p>
            <a:pPr marL="0" indent="0">
              <a:spcBef>
                <a:spcPts val="1300"/>
              </a:spcBef>
              <a:buNone/>
            </a:pPr>
            <a:endParaRPr lang="en-AU" sz="3200" dirty="0">
              <a:latin typeface="Calibri" panose="020F0502020204030204" pitchFamily="34" charset="0"/>
            </a:endParaRPr>
          </a:p>
          <a:p>
            <a:endParaRPr lang="en-US" sz="3200" dirty="0"/>
          </a:p>
        </p:txBody>
      </p:sp>
    </p:spTree>
    <p:extLst>
      <p:ext uri="{BB962C8B-B14F-4D97-AF65-F5344CB8AC3E}">
        <p14:creationId xmlns:p14="http://schemas.microsoft.com/office/powerpoint/2010/main" val="3765432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5400" dirty="0">
                <a:solidFill>
                  <a:srgbClr val="ED6778"/>
                </a:solidFill>
              </a:rPr>
              <a:t>Improving Disability Access</a:t>
            </a:r>
            <a:endParaRPr lang="en-US" sz="5400" dirty="0">
              <a:solidFill>
                <a:srgbClr val="ED6778"/>
              </a:solidFill>
            </a:endParaRPr>
          </a:p>
        </p:txBody>
      </p:sp>
      <p:sp>
        <p:nvSpPr>
          <p:cNvPr id="5" name="Content Placeholder 4"/>
          <p:cNvSpPr>
            <a:spLocks noGrp="1"/>
          </p:cNvSpPr>
          <p:nvPr>
            <p:ph idx="1"/>
          </p:nvPr>
        </p:nvSpPr>
        <p:spPr/>
        <p:txBody>
          <a:bodyPr/>
          <a:lstStyle/>
          <a:p>
            <a:pPr marL="0" indent="0">
              <a:buNone/>
            </a:pPr>
            <a:r>
              <a:rPr lang="en-AU" sz="3200" b="1" dirty="0">
                <a:solidFill>
                  <a:srgbClr val="636373"/>
                </a:solidFill>
                <a:latin typeface="Calibri Light" panose="020F0302020204030204" pitchFamily="34" charset="0"/>
              </a:rPr>
              <a:t>#140 </a:t>
            </a:r>
            <a:r>
              <a:rPr lang="en-AU" sz="3200" dirty="0">
                <a:solidFill>
                  <a:srgbClr val="636373"/>
                </a:solidFill>
                <a:latin typeface="Calibri Light" panose="020F0302020204030204" pitchFamily="34" charset="0"/>
              </a:rPr>
              <a:t>Standards for FV &amp; MBC programs specify obligation to provide services to diverse communities (March 2017)</a:t>
            </a:r>
          </a:p>
          <a:p>
            <a:pPr marL="0" indent="0">
              <a:buNone/>
            </a:pPr>
            <a:r>
              <a:rPr lang="en-AU" sz="3200" b="1" dirty="0">
                <a:solidFill>
                  <a:srgbClr val="636373"/>
                </a:solidFill>
                <a:latin typeface="Calibri Light" panose="020F0302020204030204" pitchFamily="34" charset="0"/>
              </a:rPr>
              <a:t>#15/16 </a:t>
            </a:r>
            <a:r>
              <a:rPr lang="en-AU" sz="3200" dirty="0">
                <a:solidFill>
                  <a:srgbClr val="636373"/>
                </a:solidFill>
                <a:latin typeface="Calibri Light" panose="020F0302020204030204" pitchFamily="34" charset="0"/>
              </a:rPr>
              <a:t>ensure crisis accommodation is accessible to women &amp; children with disabilities (due 2017/2021)</a:t>
            </a:r>
          </a:p>
          <a:p>
            <a:pPr marL="0" indent="0">
              <a:buNone/>
            </a:pPr>
            <a:r>
              <a:rPr lang="en-AU" sz="3200" b="1" dirty="0">
                <a:solidFill>
                  <a:srgbClr val="636373"/>
                </a:solidFill>
                <a:latin typeface="Calibri Light" panose="020F0302020204030204" pitchFamily="34" charset="0"/>
              </a:rPr>
              <a:t>#70 </a:t>
            </a:r>
            <a:r>
              <a:rPr lang="en-AU" sz="3200" dirty="0">
                <a:solidFill>
                  <a:srgbClr val="636373"/>
                </a:solidFill>
                <a:latin typeface="Calibri Light" panose="020F0302020204030204" pitchFamily="34" charset="0"/>
              </a:rPr>
              <a:t>ensure all Magistrates’ headquarter courts provide disability access (due April 2021)</a:t>
            </a:r>
          </a:p>
          <a:p>
            <a:pPr marL="0" indent="0">
              <a:buNone/>
            </a:pPr>
            <a:r>
              <a:rPr lang="en-AU" sz="3200" b="1" dirty="0">
                <a:solidFill>
                  <a:schemeClr val="bg2">
                    <a:lumMod val="50000"/>
                  </a:schemeClr>
                </a:solidFill>
              </a:rPr>
              <a:t>#142 </a:t>
            </a:r>
            <a:r>
              <a:rPr lang="en-AU" sz="3200" dirty="0">
                <a:solidFill>
                  <a:srgbClr val="636373"/>
                </a:solidFill>
                <a:latin typeface="Calibri Light" panose="020F0302020204030204" pitchFamily="34" charset="0"/>
              </a:rPr>
              <a:t>prevention programs include diverse communities (March 2018)</a:t>
            </a:r>
          </a:p>
          <a:p>
            <a:endParaRPr lang="en-US" sz="3200" dirty="0"/>
          </a:p>
        </p:txBody>
      </p:sp>
    </p:spTree>
    <p:extLst>
      <p:ext uri="{BB962C8B-B14F-4D97-AF65-F5344CB8AC3E}">
        <p14:creationId xmlns:p14="http://schemas.microsoft.com/office/powerpoint/2010/main" val="1719307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5400" dirty="0" smtClean="0">
                <a:solidFill>
                  <a:srgbClr val="ED6778"/>
                </a:solidFill>
              </a:rPr>
              <a:t>Workforce</a:t>
            </a:r>
            <a:r>
              <a:rPr lang="en-AU" b="1" dirty="0" smtClean="0">
                <a:solidFill>
                  <a:schemeClr val="bg1"/>
                </a:solidFill>
                <a:latin typeface="Calibri" panose="020F0502020204030204" pitchFamily="34" charset="0"/>
              </a:rPr>
              <a:t> </a:t>
            </a:r>
            <a:r>
              <a:rPr lang="en-AU" sz="5400" dirty="0" smtClean="0">
                <a:solidFill>
                  <a:srgbClr val="ED6778"/>
                </a:solidFill>
              </a:rPr>
              <a:t>Development</a:t>
            </a:r>
            <a:endParaRPr lang="en-US" sz="5400" dirty="0">
              <a:solidFill>
                <a:srgbClr val="ED6778"/>
              </a:solidFill>
            </a:endParaRPr>
          </a:p>
        </p:txBody>
      </p:sp>
      <p:sp>
        <p:nvSpPr>
          <p:cNvPr id="5" name="Content Placeholder 4"/>
          <p:cNvSpPr>
            <a:spLocks noGrp="1"/>
          </p:cNvSpPr>
          <p:nvPr>
            <p:ph idx="1"/>
          </p:nvPr>
        </p:nvSpPr>
        <p:spPr/>
        <p:txBody>
          <a:bodyPr/>
          <a:lstStyle/>
          <a:p>
            <a:pPr marL="0" indent="0">
              <a:spcBef>
                <a:spcPts val="1800"/>
              </a:spcBef>
              <a:buNone/>
            </a:pPr>
            <a:r>
              <a:rPr lang="en-AU" sz="3200" b="1" dirty="0">
                <a:solidFill>
                  <a:schemeClr val="bg2">
                    <a:lumMod val="50000"/>
                  </a:schemeClr>
                </a:solidFill>
              </a:rPr>
              <a:t>#139</a:t>
            </a:r>
            <a:r>
              <a:rPr lang="en-AU" sz="3200" b="1" dirty="0"/>
              <a:t> </a:t>
            </a:r>
            <a:r>
              <a:rPr lang="en-AU" sz="3200" dirty="0">
                <a:solidFill>
                  <a:srgbClr val="636373"/>
                </a:solidFill>
                <a:latin typeface="Calibri Light" panose="020F0302020204030204" pitchFamily="34" charset="0"/>
              </a:rPr>
              <a:t>WDV provide disability training &amp; advice to FV &amp; universal services (fund by March 2017)</a:t>
            </a:r>
          </a:p>
          <a:p>
            <a:pPr marL="0" indent="0">
              <a:spcBef>
                <a:spcPts val="1800"/>
              </a:spcBef>
              <a:buNone/>
            </a:pPr>
            <a:r>
              <a:rPr lang="en-AU" sz="3200" b="1" dirty="0">
                <a:solidFill>
                  <a:schemeClr val="bg2">
                    <a:lumMod val="50000"/>
                  </a:schemeClr>
                </a:solidFill>
              </a:rPr>
              <a:t>#175 </a:t>
            </a:r>
            <a:r>
              <a:rPr lang="en-AU" sz="3200" dirty="0">
                <a:solidFill>
                  <a:srgbClr val="636373"/>
                </a:solidFill>
                <a:latin typeface="Calibri Light" panose="020F0302020204030204" pitchFamily="34" charset="0"/>
              </a:rPr>
              <a:t>train judicial officers on reasonable adjustments to the way people with disabilities give evidence (by March 2017)</a:t>
            </a:r>
          </a:p>
          <a:p>
            <a:endParaRPr lang="en-US" dirty="0"/>
          </a:p>
        </p:txBody>
      </p:sp>
    </p:spTree>
    <p:extLst>
      <p:ext uri="{BB962C8B-B14F-4D97-AF65-F5344CB8AC3E}">
        <p14:creationId xmlns:p14="http://schemas.microsoft.com/office/powerpoint/2010/main" val="2840217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sz="5400" dirty="0" smtClean="0">
                <a:solidFill>
                  <a:srgbClr val="ED6778"/>
                </a:solidFill>
              </a:rPr>
              <a:t>Flexible</a:t>
            </a:r>
            <a:r>
              <a:rPr lang="en-AU" b="1" dirty="0" smtClean="0">
                <a:solidFill>
                  <a:schemeClr val="bg1"/>
                </a:solidFill>
                <a:latin typeface="Calibri" panose="020F0502020204030204" pitchFamily="34" charset="0"/>
              </a:rPr>
              <a:t> </a:t>
            </a:r>
            <a:r>
              <a:rPr lang="en-AU" sz="5400" dirty="0" smtClean="0">
                <a:solidFill>
                  <a:srgbClr val="ED6778"/>
                </a:solidFill>
              </a:rPr>
              <a:t>Disability</a:t>
            </a:r>
            <a:r>
              <a:rPr lang="en-AU" b="1" dirty="0" smtClean="0">
                <a:solidFill>
                  <a:schemeClr val="bg1"/>
                </a:solidFill>
                <a:latin typeface="Calibri" panose="020F0502020204030204" pitchFamily="34" charset="0"/>
              </a:rPr>
              <a:t> </a:t>
            </a:r>
            <a:r>
              <a:rPr lang="en-AU" sz="5400" dirty="0" smtClean="0">
                <a:solidFill>
                  <a:srgbClr val="ED6778"/>
                </a:solidFill>
              </a:rPr>
              <a:t>Packages</a:t>
            </a:r>
            <a:endParaRPr lang="en-US" sz="5400" dirty="0">
              <a:solidFill>
                <a:srgbClr val="ED6778"/>
              </a:solidFill>
            </a:endParaRPr>
          </a:p>
        </p:txBody>
      </p:sp>
      <p:sp>
        <p:nvSpPr>
          <p:cNvPr id="6" name="Content Placeholder 5"/>
          <p:cNvSpPr>
            <a:spLocks noGrp="1"/>
          </p:cNvSpPr>
          <p:nvPr>
            <p:ph idx="1"/>
          </p:nvPr>
        </p:nvSpPr>
        <p:spPr>
          <a:xfrm>
            <a:off x="838200" y="1552576"/>
            <a:ext cx="10515600" cy="4351338"/>
          </a:xfrm>
        </p:spPr>
        <p:txBody>
          <a:bodyPr>
            <a:noAutofit/>
          </a:bodyPr>
          <a:lstStyle/>
          <a:p>
            <a:pPr marL="0" indent="0">
              <a:buNone/>
            </a:pPr>
            <a:r>
              <a:rPr lang="en-AU" sz="3200" b="1" dirty="0">
                <a:solidFill>
                  <a:schemeClr val="bg2">
                    <a:lumMod val="50000"/>
                  </a:schemeClr>
                </a:solidFill>
              </a:rPr>
              <a:t>#178</a:t>
            </a:r>
            <a:r>
              <a:rPr lang="en-AU" sz="3200" dirty="0"/>
              <a:t> </a:t>
            </a:r>
            <a:r>
              <a:rPr lang="en-AU" sz="3200" dirty="0" smtClean="0">
                <a:solidFill>
                  <a:srgbClr val="636373"/>
                </a:solidFill>
                <a:latin typeface="Calibri Light" panose="020F0302020204030204" pitchFamily="34" charset="0"/>
              </a:rPr>
              <a:t>Extend </a:t>
            </a:r>
            <a:r>
              <a:rPr lang="en-AU" sz="3200" dirty="0">
                <a:solidFill>
                  <a:srgbClr val="636373"/>
                </a:solidFill>
                <a:latin typeface="Calibri Light" panose="020F0302020204030204" pitchFamily="34" charset="0"/>
              </a:rPr>
              <a:t>eligibility for the DHHS Disability Family Violence Crisis Response to assist people with disabilities who are victims of family violence &amp; are not eligible for services under the Disability Act 2006 (Vic) but who nevertheless require </a:t>
            </a:r>
            <a:r>
              <a:rPr lang="en-AU" sz="3200" dirty="0" smtClean="0">
                <a:solidFill>
                  <a:srgbClr val="636373"/>
                </a:solidFill>
                <a:latin typeface="Calibri Light" panose="020F0302020204030204" pitchFamily="34" charset="0"/>
              </a:rPr>
              <a:t>assistance </a:t>
            </a:r>
            <a:r>
              <a:rPr lang="en-AU" sz="3200" dirty="0">
                <a:solidFill>
                  <a:srgbClr val="636373"/>
                </a:solidFill>
                <a:latin typeface="Calibri Light" panose="020F0302020204030204" pitchFamily="34" charset="0"/>
              </a:rPr>
              <a:t>(by March 2017)</a:t>
            </a:r>
          </a:p>
          <a:p>
            <a:pPr marL="0" indent="0">
              <a:buNone/>
            </a:pPr>
            <a:endParaRPr lang="en-AU" sz="1800" b="1" dirty="0">
              <a:solidFill>
                <a:schemeClr val="bg2">
                  <a:lumMod val="50000"/>
                </a:schemeClr>
              </a:solidFill>
            </a:endParaRPr>
          </a:p>
          <a:p>
            <a:pPr marL="0" indent="0">
              <a:buNone/>
            </a:pPr>
            <a:r>
              <a:rPr lang="en-AU" sz="3200" b="1" dirty="0">
                <a:solidFill>
                  <a:schemeClr val="bg2">
                    <a:lumMod val="50000"/>
                  </a:schemeClr>
                </a:solidFill>
              </a:rPr>
              <a:t>#179 </a:t>
            </a:r>
            <a:r>
              <a:rPr lang="en-AU" sz="3200" dirty="0">
                <a:solidFill>
                  <a:srgbClr val="636373"/>
                </a:solidFill>
                <a:latin typeface="Calibri Light" panose="020F0302020204030204" pitchFamily="34" charset="0"/>
              </a:rPr>
              <a:t>Vic </a:t>
            </a:r>
            <a:r>
              <a:rPr lang="en-AU" sz="3200" dirty="0" err="1" smtClean="0">
                <a:solidFill>
                  <a:srgbClr val="636373"/>
                </a:solidFill>
                <a:latin typeface="Calibri Light" panose="020F0302020204030204" pitchFamily="34" charset="0"/>
              </a:rPr>
              <a:t>Govt</a:t>
            </a:r>
            <a:r>
              <a:rPr lang="en-AU" sz="3200" dirty="0" smtClean="0">
                <a:solidFill>
                  <a:srgbClr val="636373"/>
                </a:solidFill>
                <a:latin typeface="Calibri Light" panose="020F0302020204030204" pitchFamily="34" charset="0"/>
              </a:rPr>
              <a:t> </a:t>
            </a:r>
            <a:r>
              <a:rPr lang="en-AU" sz="3200" dirty="0">
                <a:solidFill>
                  <a:srgbClr val="636373"/>
                </a:solidFill>
                <a:latin typeface="Calibri Light" panose="020F0302020204030204" pitchFamily="34" charset="0"/>
              </a:rPr>
              <a:t>encourage the NDIA to provide flexible packages, responsive to people with disabilities experiencing family violence. </a:t>
            </a:r>
            <a:r>
              <a:rPr lang="en-AU" sz="3200" dirty="0">
                <a:solidFill>
                  <a:srgbClr val="636373"/>
                </a:solidFill>
                <a:latin typeface="Calibri Light" panose="020F0302020204030204" pitchFamily="34" charset="0"/>
              </a:rPr>
              <a:t>These packages should incorporate crisis supports &amp; assistance for rebuilding &amp; recovering from family violence (by March 2018)</a:t>
            </a:r>
          </a:p>
          <a:p>
            <a:endParaRPr lang="en-US" sz="3200" dirty="0"/>
          </a:p>
        </p:txBody>
      </p:sp>
    </p:spTree>
    <p:extLst>
      <p:ext uri="{BB962C8B-B14F-4D97-AF65-F5344CB8AC3E}">
        <p14:creationId xmlns:p14="http://schemas.microsoft.com/office/powerpoint/2010/main" val="2205795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AU" sz="5400" dirty="0">
                <a:solidFill>
                  <a:srgbClr val="ED6778"/>
                </a:solidFill>
              </a:rPr>
              <a:t>T</a:t>
            </a:r>
            <a:r>
              <a:rPr lang="en-AU" sz="5400" dirty="0" smtClean="0">
                <a:solidFill>
                  <a:srgbClr val="ED6778"/>
                </a:solidFill>
              </a:rPr>
              <a:t>raining Disability Services</a:t>
            </a:r>
            <a:endParaRPr lang="en-US" sz="5400" dirty="0">
              <a:solidFill>
                <a:srgbClr val="ED6778"/>
              </a:solidFill>
            </a:endParaRPr>
          </a:p>
        </p:txBody>
      </p:sp>
      <p:sp>
        <p:nvSpPr>
          <p:cNvPr id="6" name="Content Placeholder 5"/>
          <p:cNvSpPr>
            <a:spLocks noGrp="1"/>
          </p:cNvSpPr>
          <p:nvPr>
            <p:ph idx="1"/>
          </p:nvPr>
        </p:nvSpPr>
        <p:spPr>
          <a:xfrm>
            <a:off x="838200" y="1578702"/>
            <a:ext cx="10515600" cy="4351338"/>
          </a:xfrm>
        </p:spPr>
        <p:txBody>
          <a:bodyPr>
            <a:noAutofit/>
          </a:bodyPr>
          <a:lstStyle/>
          <a:p>
            <a:pPr marL="0" indent="0">
              <a:spcBef>
                <a:spcPts val="1800"/>
              </a:spcBef>
              <a:buNone/>
            </a:pPr>
            <a:r>
              <a:rPr lang="en-AU" sz="3200" b="1" dirty="0">
                <a:solidFill>
                  <a:schemeClr val="bg2">
                    <a:lumMod val="50000"/>
                  </a:schemeClr>
                </a:solidFill>
              </a:rPr>
              <a:t>#172 </a:t>
            </a:r>
            <a:r>
              <a:rPr lang="en-AU" sz="3200" dirty="0">
                <a:solidFill>
                  <a:srgbClr val="636373"/>
                </a:solidFill>
                <a:latin typeface="Calibri Light" panose="020F0302020204030204" pitchFamily="34" charset="0"/>
              </a:rPr>
              <a:t>Vic </a:t>
            </a:r>
            <a:r>
              <a:rPr lang="en-AU" sz="3200" dirty="0" err="1">
                <a:solidFill>
                  <a:srgbClr val="636373"/>
                </a:solidFill>
                <a:latin typeface="Calibri Light" panose="020F0302020204030204" pitchFamily="34" charset="0"/>
              </a:rPr>
              <a:t>Gov</a:t>
            </a:r>
            <a:r>
              <a:rPr lang="en-AU" sz="3200" dirty="0">
                <a:solidFill>
                  <a:srgbClr val="636373"/>
                </a:solidFill>
                <a:latin typeface="Calibri Light" panose="020F0302020204030204" pitchFamily="34" charset="0"/>
              </a:rPr>
              <a:t> fund training &amp; education for disability workers - including residential workers, HACC workers, interpreters, communication assistants &amp; attendant carers - to encourage identification &amp; reporting of family violence among people with disabilities (by March 2018)</a:t>
            </a:r>
          </a:p>
          <a:p>
            <a:pPr marL="0" indent="0">
              <a:spcBef>
                <a:spcPts val="1300"/>
              </a:spcBef>
              <a:buNone/>
            </a:pPr>
            <a:r>
              <a:rPr lang="en-AU" sz="3200" b="1" dirty="0"/>
              <a:t>#</a:t>
            </a:r>
            <a:r>
              <a:rPr lang="en-AU" sz="3200" b="1" dirty="0">
                <a:solidFill>
                  <a:srgbClr val="636373"/>
                </a:solidFill>
                <a:latin typeface="Calibri Light" panose="020F0302020204030204" pitchFamily="34" charset="0"/>
              </a:rPr>
              <a:t>173</a:t>
            </a:r>
            <a:r>
              <a:rPr lang="en-AU" sz="3200" dirty="0">
                <a:solidFill>
                  <a:srgbClr val="636373"/>
                </a:solidFill>
                <a:latin typeface="Calibri Light" panose="020F0302020204030204" pitchFamily="34" charset="0"/>
              </a:rPr>
              <a:t> Vic </a:t>
            </a:r>
            <a:r>
              <a:rPr lang="en-AU" sz="3200" dirty="0" err="1">
                <a:solidFill>
                  <a:srgbClr val="636373"/>
                </a:solidFill>
                <a:latin typeface="Calibri Light" panose="020F0302020204030204" pitchFamily="34" charset="0"/>
              </a:rPr>
              <a:t>Gov</a:t>
            </a:r>
            <a:r>
              <a:rPr lang="en-AU" sz="3200" dirty="0">
                <a:solidFill>
                  <a:srgbClr val="636373"/>
                </a:solidFill>
                <a:latin typeface="Calibri Light" panose="020F0302020204030204" pitchFamily="34" charset="0"/>
              </a:rPr>
              <a:t>, through encourage the Commonwealth Government &amp; the NDIA to ensure that all disability services workers involved in assessing needs &amp; delivering services have successfully completed certified training in identifying family violence &amp; responding to it (by March 2021) </a:t>
            </a:r>
          </a:p>
          <a:p>
            <a:endParaRPr lang="en-US" sz="3200" dirty="0"/>
          </a:p>
        </p:txBody>
      </p:sp>
    </p:spTree>
    <p:extLst>
      <p:ext uri="{BB962C8B-B14F-4D97-AF65-F5344CB8AC3E}">
        <p14:creationId xmlns:p14="http://schemas.microsoft.com/office/powerpoint/2010/main" val="2038092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0623"/>
            <a:ext cx="10515600" cy="1325563"/>
          </a:xfrm>
        </p:spPr>
        <p:txBody>
          <a:bodyPr>
            <a:normAutofit/>
          </a:bodyPr>
          <a:lstStyle/>
          <a:p>
            <a:r>
              <a:rPr lang="en-AU" sz="5400" dirty="0">
                <a:solidFill>
                  <a:srgbClr val="ED6778"/>
                </a:solidFill>
              </a:rPr>
              <a:t>I</a:t>
            </a:r>
            <a:r>
              <a:rPr lang="en-AU" sz="5400" dirty="0" smtClean="0">
                <a:solidFill>
                  <a:srgbClr val="ED6778"/>
                </a:solidFill>
              </a:rPr>
              <a:t>mproving Data</a:t>
            </a:r>
            <a:endParaRPr lang="en-US" sz="5400" dirty="0">
              <a:solidFill>
                <a:srgbClr val="ED6778"/>
              </a:solidFill>
            </a:endParaRPr>
          </a:p>
        </p:txBody>
      </p:sp>
      <p:sp>
        <p:nvSpPr>
          <p:cNvPr id="5" name="Content Placeholder 4"/>
          <p:cNvSpPr>
            <a:spLocks noGrp="1"/>
          </p:cNvSpPr>
          <p:nvPr>
            <p:ph idx="1"/>
          </p:nvPr>
        </p:nvSpPr>
        <p:spPr>
          <a:xfrm>
            <a:off x="838200" y="1586186"/>
            <a:ext cx="10515600" cy="4653552"/>
          </a:xfrm>
        </p:spPr>
        <p:txBody>
          <a:bodyPr>
            <a:noAutofit/>
          </a:bodyPr>
          <a:lstStyle/>
          <a:p>
            <a:pPr marL="0" indent="0">
              <a:spcBef>
                <a:spcPts val="1800"/>
              </a:spcBef>
              <a:buNone/>
            </a:pPr>
            <a:r>
              <a:rPr lang="en-AU" sz="3200" b="1" dirty="0">
                <a:solidFill>
                  <a:schemeClr val="bg2">
                    <a:lumMod val="50000"/>
                  </a:schemeClr>
                </a:solidFill>
              </a:rPr>
              <a:t>#</a:t>
            </a:r>
            <a:r>
              <a:rPr lang="en-AU" sz="3200" b="1" dirty="0">
                <a:solidFill>
                  <a:srgbClr val="636373"/>
                </a:solidFill>
                <a:latin typeface="Calibri Light" panose="020F0302020204030204" pitchFamily="34" charset="0"/>
              </a:rPr>
              <a:t>170 </a:t>
            </a:r>
            <a:r>
              <a:rPr lang="en-AU" sz="3200" dirty="0">
                <a:solidFill>
                  <a:srgbClr val="636373"/>
                </a:solidFill>
                <a:latin typeface="Calibri Light" panose="020F0302020204030204" pitchFamily="34" charset="0"/>
              </a:rPr>
              <a:t>Vic </a:t>
            </a:r>
            <a:r>
              <a:rPr lang="en-AU" sz="3200" dirty="0" err="1">
                <a:solidFill>
                  <a:srgbClr val="636373"/>
                </a:solidFill>
                <a:latin typeface="Calibri Light" panose="020F0302020204030204" pitchFamily="34" charset="0"/>
              </a:rPr>
              <a:t>Gov</a:t>
            </a:r>
            <a:r>
              <a:rPr lang="en-AU" sz="3200" dirty="0">
                <a:solidFill>
                  <a:srgbClr val="636373"/>
                </a:solidFill>
                <a:latin typeface="Calibri Light" panose="020F0302020204030204" pitchFamily="34" charset="0"/>
              </a:rPr>
              <a:t> adopt a consistent, comprehensive approach to data collection on people with disabilities who experience or perpetrate family violence - including data from incident reports made to DHHS by disability services when family violence has occurred (by March 2018)</a:t>
            </a:r>
          </a:p>
          <a:p>
            <a:pPr marL="0" indent="0">
              <a:spcBef>
                <a:spcPts val="1800"/>
              </a:spcBef>
              <a:buNone/>
            </a:pPr>
            <a:r>
              <a:rPr lang="en-AU" sz="3200" dirty="0">
                <a:solidFill>
                  <a:srgbClr val="636373"/>
                </a:solidFill>
                <a:latin typeface="Calibri Light" panose="020F0302020204030204" pitchFamily="34" charset="0"/>
              </a:rPr>
              <a:t>#</a:t>
            </a:r>
            <a:r>
              <a:rPr lang="en-AU" sz="3200" b="1" dirty="0">
                <a:solidFill>
                  <a:srgbClr val="636373"/>
                </a:solidFill>
                <a:latin typeface="Calibri Light" panose="020F0302020204030204" pitchFamily="34" charset="0"/>
              </a:rPr>
              <a:t>174</a:t>
            </a:r>
            <a:r>
              <a:rPr lang="en-AU" sz="3200" dirty="0">
                <a:solidFill>
                  <a:srgbClr val="636373"/>
                </a:solidFill>
                <a:latin typeface="Calibri Light" panose="020F0302020204030204" pitchFamily="34" charset="0"/>
              </a:rPr>
              <a:t> Police ensure that disability data is collected, including on the type of disability &amp; support required – accompanied by training for police (by March 2017</a:t>
            </a:r>
            <a:r>
              <a:rPr lang="en-AU" sz="3200" dirty="0">
                <a:solidFill>
                  <a:srgbClr val="636373"/>
                </a:solidFill>
                <a:latin typeface="Calibri Light" panose="020F0302020204030204" pitchFamily="34" charset="0"/>
              </a:rPr>
              <a:t>)</a:t>
            </a:r>
          </a:p>
          <a:p>
            <a:pPr marL="0" indent="0">
              <a:spcBef>
                <a:spcPts val="1800"/>
              </a:spcBef>
              <a:buNone/>
            </a:pPr>
            <a:r>
              <a:rPr lang="en-AU" sz="3200" dirty="0">
                <a:solidFill>
                  <a:srgbClr val="636373"/>
                </a:solidFill>
                <a:latin typeface="Calibri Light" panose="020F0302020204030204" pitchFamily="34" charset="0"/>
              </a:rPr>
              <a:t>#</a:t>
            </a:r>
            <a:r>
              <a:rPr lang="en-AU" sz="3200" b="1" dirty="0">
                <a:solidFill>
                  <a:srgbClr val="636373"/>
                </a:solidFill>
                <a:latin typeface="Calibri Light" panose="020F0302020204030204" pitchFamily="34" charset="0"/>
              </a:rPr>
              <a:t>171</a:t>
            </a:r>
            <a:r>
              <a:rPr lang="en-AU" sz="3200" dirty="0">
                <a:solidFill>
                  <a:srgbClr val="636373"/>
                </a:solidFill>
                <a:latin typeface="Calibri Light" panose="020F0302020204030204" pitchFamily="34" charset="0"/>
              </a:rPr>
              <a:t> </a:t>
            </a:r>
            <a:r>
              <a:rPr lang="en-AU" sz="3200" dirty="0">
                <a:solidFill>
                  <a:srgbClr val="636373"/>
                </a:solidFill>
                <a:latin typeface="Calibri Light" panose="020F0302020204030204" pitchFamily="34" charset="0"/>
              </a:rPr>
              <a:t>Vic </a:t>
            </a:r>
            <a:r>
              <a:rPr lang="en-AU" sz="3200" dirty="0" err="1">
                <a:solidFill>
                  <a:srgbClr val="636373"/>
                </a:solidFill>
                <a:latin typeface="Calibri Light" panose="020F0302020204030204" pitchFamily="34" charset="0"/>
              </a:rPr>
              <a:t>Govt</a:t>
            </a:r>
            <a:r>
              <a:rPr lang="en-AU" sz="3200" dirty="0">
                <a:solidFill>
                  <a:srgbClr val="636373"/>
                </a:solidFill>
                <a:latin typeface="Calibri Light" panose="020F0302020204030204" pitchFamily="34" charset="0"/>
              </a:rPr>
              <a:t> fund research into the prevalence of ABI among FV victims and perpetrators </a:t>
            </a:r>
            <a:endParaRPr lang="en-AU" sz="3200" dirty="0">
              <a:solidFill>
                <a:srgbClr val="636373"/>
              </a:solidFill>
              <a:latin typeface="Calibri Light" panose="020F0302020204030204" pitchFamily="34" charset="0"/>
            </a:endParaRPr>
          </a:p>
          <a:p>
            <a:endParaRPr lang="en-US" sz="3200" dirty="0"/>
          </a:p>
        </p:txBody>
      </p:sp>
    </p:spTree>
    <p:extLst>
      <p:ext uri="{BB962C8B-B14F-4D97-AF65-F5344CB8AC3E}">
        <p14:creationId xmlns:p14="http://schemas.microsoft.com/office/powerpoint/2010/main" val="1974110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5400" dirty="0" smtClean="0">
                <a:solidFill>
                  <a:srgbClr val="ED6778"/>
                </a:solidFill>
              </a:rPr>
              <a:t>Useful Links </a:t>
            </a:r>
            <a:endParaRPr lang="en-US" sz="5400" dirty="0">
              <a:solidFill>
                <a:srgbClr val="ED6778"/>
              </a:solidFill>
            </a:endParaRPr>
          </a:p>
        </p:txBody>
      </p:sp>
      <p:sp>
        <p:nvSpPr>
          <p:cNvPr id="3" name="Content Placeholder 2"/>
          <p:cNvSpPr>
            <a:spLocks noGrp="1"/>
          </p:cNvSpPr>
          <p:nvPr>
            <p:ph idx="1"/>
          </p:nvPr>
        </p:nvSpPr>
        <p:spPr/>
        <p:txBody>
          <a:bodyPr>
            <a:normAutofit lnSpcReduction="10000"/>
          </a:bodyPr>
          <a:lstStyle/>
          <a:p>
            <a:r>
              <a:rPr lang="en-AU" dirty="0" smtClean="0">
                <a:hlinkClick r:id="rId3"/>
              </a:rPr>
              <a:t>1800 RESPECT 1800 737 732</a:t>
            </a:r>
          </a:p>
          <a:p>
            <a:endParaRPr lang="en-AU" dirty="0">
              <a:hlinkClick r:id="rId3"/>
            </a:endParaRPr>
          </a:p>
          <a:p>
            <a:r>
              <a:rPr lang="en-AU" dirty="0" smtClean="0">
                <a:hlinkClick r:id="rId3"/>
              </a:rPr>
              <a:t>Safe Steps  - 1800 015 188</a:t>
            </a:r>
            <a:endParaRPr lang="en-US" dirty="0" smtClean="0">
              <a:hlinkClick r:id="rId3"/>
            </a:endParaRPr>
          </a:p>
          <a:p>
            <a:endParaRPr lang="en-US" dirty="0">
              <a:hlinkClick r:id="rId3"/>
            </a:endParaRPr>
          </a:p>
          <a:p>
            <a:r>
              <a:rPr lang="en-US" dirty="0" smtClean="0">
                <a:hlinkClick r:id="rId3"/>
              </a:rPr>
              <a:t>http</a:t>
            </a:r>
            <a:r>
              <a:rPr lang="en-US" dirty="0">
                <a:hlinkClick r:id="rId3"/>
              </a:rPr>
              <a:t>://</a:t>
            </a:r>
            <a:r>
              <a:rPr lang="en-US" dirty="0" smtClean="0">
                <a:hlinkClick r:id="rId3"/>
              </a:rPr>
              <a:t>www.vic.gov.au/familyviolence.html</a:t>
            </a:r>
            <a:endParaRPr lang="en-US" dirty="0" smtClean="0"/>
          </a:p>
          <a:p>
            <a:endParaRPr lang="en-AU" dirty="0"/>
          </a:p>
          <a:p>
            <a:r>
              <a:rPr lang="en-AU" u="sng" dirty="0" smtClean="0"/>
              <a:t>TheLookout.org.au</a:t>
            </a:r>
            <a:r>
              <a:rPr lang="en-AU" dirty="0" smtClean="0"/>
              <a:t> </a:t>
            </a:r>
          </a:p>
          <a:p>
            <a:endParaRPr lang="en-AU" dirty="0"/>
          </a:p>
          <a:p>
            <a:r>
              <a:rPr lang="en-AU" dirty="0" smtClean="0"/>
              <a:t>Domestic Violence Resource Centre </a:t>
            </a:r>
            <a:r>
              <a:rPr lang="en-AU" u="sng" dirty="0" smtClean="0"/>
              <a:t>dvrcv.org.au  </a:t>
            </a:r>
            <a:endParaRPr lang="en-US" u="sng" dirty="0"/>
          </a:p>
        </p:txBody>
      </p:sp>
    </p:spTree>
    <p:extLst>
      <p:ext uri="{BB962C8B-B14F-4D97-AF65-F5344CB8AC3E}">
        <p14:creationId xmlns:p14="http://schemas.microsoft.com/office/powerpoint/2010/main" val="1169533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F20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 name="Subtitle 2"/>
          <p:cNvSpPr>
            <a:spLocks noGrp="1"/>
          </p:cNvSpPr>
          <p:nvPr>
            <p:ph type="subTitle" idx="1"/>
          </p:nvPr>
        </p:nvSpPr>
        <p:spPr>
          <a:xfrm>
            <a:off x="724604" y="4485022"/>
            <a:ext cx="8534400" cy="1202588"/>
          </a:xfrm>
        </p:spPr>
        <p:txBody>
          <a:bodyPr>
            <a:normAutofit/>
          </a:bodyPr>
          <a:lstStyle/>
          <a:p>
            <a:pPr algn="l"/>
            <a:r>
              <a:rPr lang="en-US" sz="2667" dirty="0">
                <a:solidFill>
                  <a:srgbClr val="8F8F9F"/>
                </a:solidFill>
                <a:latin typeface="Calibri Light"/>
                <a:cs typeface="Calibri Light"/>
              </a:rPr>
              <a:t>Join the Voice Against Violence at </a:t>
            </a:r>
            <a:r>
              <a:rPr lang="en-US" sz="2667" dirty="0" err="1">
                <a:solidFill>
                  <a:srgbClr val="8F8F9F"/>
                </a:solidFill>
                <a:latin typeface="Calibri Light"/>
                <a:cs typeface="Calibri Light"/>
              </a:rPr>
              <a:t>www.dvvic.org.au</a:t>
            </a:r>
            <a:endParaRPr lang="en-US" sz="2667" dirty="0">
              <a:solidFill>
                <a:srgbClr val="8F8F9F"/>
              </a:solidFill>
              <a:latin typeface="Calibri Light"/>
              <a:cs typeface="Calibri Light"/>
            </a:endParaRPr>
          </a:p>
        </p:txBody>
      </p:sp>
      <p:sp>
        <p:nvSpPr>
          <p:cNvPr id="6" name="Rounded Rectangle 5"/>
          <p:cNvSpPr/>
          <p:nvPr/>
        </p:nvSpPr>
        <p:spPr>
          <a:xfrm>
            <a:off x="667373" y="-567761"/>
            <a:ext cx="2362665" cy="2397359"/>
          </a:xfrm>
          <a:prstGeom prst="roundRect">
            <a:avLst>
              <a:gd name="adj" fmla="val 3153"/>
            </a:avLst>
          </a:prstGeom>
          <a:solidFill>
            <a:srgbClr val="1F20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7" name="Picture 6"/>
          <p:cNvPicPr>
            <a:picLocks noChangeAspect="1"/>
          </p:cNvPicPr>
          <p:nvPr/>
        </p:nvPicPr>
        <p:blipFill>
          <a:blip r:embed="rId3"/>
          <a:stretch>
            <a:fillRect/>
          </a:stretch>
        </p:blipFill>
        <p:spPr>
          <a:xfrm>
            <a:off x="915046" y="713043"/>
            <a:ext cx="1828073" cy="856909"/>
          </a:xfrm>
          <a:prstGeom prst="rect">
            <a:avLst/>
          </a:prstGeom>
        </p:spPr>
      </p:pic>
      <p:sp>
        <p:nvSpPr>
          <p:cNvPr id="9" name="Title 1"/>
          <p:cNvSpPr>
            <a:spLocks noGrp="1"/>
          </p:cNvSpPr>
          <p:nvPr>
            <p:ph type="ctrTitle"/>
          </p:nvPr>
        </p:nvSpPr>
        <p:spPr>
          <a:xfrm>
            <a:off x="688188" y="2560993"/>
            <a:ext cx="10363200" cy="1470025"/>
          </a:xfrm>
        </p:spPr>
        <p:txBody>
          <a:bodyPr>
            <a:normAutofit/>
          </a:bodyPr>
          <a:lstStyle/>
          <a:p>
            <a:pPr algn="l"/>
            <a:r>
              <a:rPr lang="en-US" sz="7200" dirty="0">
                <a:solidFill>
                  <a:srgbClr val="ED6778"/>
                </a:solidFill>
              </a:rPr>
              <a:t>Thank you</a:t>
            </a:r>
          </a:p>
        </p:txBody>
      </p:sp>
      <p:cxnSp>
        <p:nvCxnSpPr>
          <p:cNvPr id="10" name="Straight Connector 9"/>
          <p:cNvCxnSpPr/>
          <p:nvPr/>
        </p:nvCxnSpPr>
        <p:spPr>
          <a:xfrm>
            <a:off x="886510" y="4293083"/>
            <a:ext cx="886511" cy="0"/>
          </a:xfrm>
          <a:prstGeom prst="line">
            <a:avLst/>
          </a:prstGeom>
          <a:ln>
            <a:solidFill>
              <a:srgbClr val="FFFFFF">
                <a:alpha val="37000"/>
              </a:srgb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15060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7200" dirty="0">
                <a:solidFill>
                  <a:srgbClr val="ED6778"/>
                </a:solidFill>
              </a:rPr>
              <a:t>Domestic Violence Victoria </a:t>
            </a:r>
            <a:endParaRPr lang="en-US" sz="7200" dirty="0">
              <a:solidFill>
                <a:srgbClr val="ED6778"/>
              </a:solidFill>
            </a:endParaRPr>
          </a:p>
        </p:txBody>
      </p:sp>
      <p:sp>
        <p:nvSpPr>
          <p:cNvPr id="3" name="Content Placeholder 2"/>
          <p:cNvSpPr>
            <a:spLocks noGrp="1"/>
          </p:cNvSpPr>
          <p:nvPr>
            <p:ph idx="1"/>
          </p:nvPr>
        </p:nvSpPr>
        <p:spPr/>
        <p:txBody>
          <a:bodyPr>
            <a:normAutofit/>
          </a:bodyPr>
          <a:lstStyle/>
          <a:p>
            <a:pPr marL="0" indent="0">
              <a:buNone/>
            </a:pPr>
            <a:r>
              <a:rPr lang="en-AU" sz="3200" dirty="0" smtClean="0">
                <a:solidFill>
                  <a:srgbClr val="636373"/>
                </a:solidFill>
                <a:latin typeface="Calibri Light" panose="020F0302020204030204" pitchFamily="34" charset="0"/>
              </a:rPr>
              <a:t>Peak body for Victorian specialist family violence services for women and children</a:t>
            </a:r>
          </a:p>
          <a:p>
            <a:pPr indent="-457200"/>
            <a:endParaRPr lang="en-AU" sz="3200" dirty="0" smtClean="0">
              <a:solidFill>
                <a:srgbClr val="636373"/>
              </a:solidFill>
              <a:latin typeface="Calibri Light" panose="020F0302020204030204" pitchFamily="34" charset="0"/>
            </a:endParaRPr>
          </a:p>
          <a:p>
            <a:pPr marL="0" indent="0">
              <a:buNone/>
            </a:pPr>
            <a:r>
              <a:rPr lang="en-AU" sz="3200" dirty="0" smtClean="0">
                <a:solidFill>
                  <a:srgbClr val="636373"/>
                </a:solidFill>
                <a:latin typeface="Calibri Light" panose="020F0302020204030204" pitchFamily="34" charset="0"/>
              </a:rPr>
              <a:t>We are a non-government organisation representing 90 agencies, individual members and associate members</a:t>
            </a:r>
          </a:p>
          <a:p>
            <a:pPr marL="0"/>
            <a:endParaRPr lang="en-AU" dirty="0" smtClean="0">
              <a:solidFill>
                <a:srgbClr val="636373"/>
              </a:solidFill>
              <a:latin typeface="Calibri Light" panose="020F0302020204030204" pitchFamily="34" charset="0"/>
            </a:endParaRPr>
          </a:p>
          <a:p>
            <a:pPr marL="0"/>
            <a:endParaRPr lang="en-US" dirty="0">
              <a:solidFill>
                <a:srgbClr val="636373"/>
              </a:solidFill>
              <a:latin typeface="Calibri Light" panose="020F0302020204030204" pitchFamily="34" charset="0"/>
            </a:endParaRPr>
          </a:p>
        </p:txBody>
      </p:sp>
      <p:sp>
        <p:nvSpPr>
          <p:cNvPr id="4" name="Rectangle 3"/>
          <p:cNvSpPr/>
          <p:nvPr/>
        </p:nvSpPr>
        <p:spPr>
          <a:xfrm>
            <a:off x="838200" y="2121839"/>
            <a:ext cx="8305800" cy="1077218"/>
          </a:xfrm>
          <a:prstGeom prst="rect">
            <a:avLst/>
          </a:prstGeom>
        </p:spPr>
        <p:txBody>
          <a:bodyPr wrap="square">
            <a:spAutoFit/>
          </a:bodyPr>
          <a:lstStyle/>
          <a:p>
            <a:endParaRPr lang="en-AU" sz="3600" dirty="0">
              <a:solidFill>
                <a:srgbClr val="636373"/>
              </a:solidFill>
              <a:latin typeface="Calibri Light" panose="020F0302020204030204" pitchFamily="34" charset="0"/>
            </a:endParaRPr>
          </a:p>
          <a:p>
            <a:pPr marL="342900" indent="-342900">
              <a:buFont typeface="Arial" panose="020B0604020202020204" pitchFamily="34" charset="0"/>
              <a:buChar char="•"/>
            </a:pPr>
            <a:endParaRPr lang="en-AU" sz="2800" dirty="0" smtClean="0">
              <a:solidFill>
                <a:srgbClr val="636373"/>
              </a:solidFill>
              <a:latin typeface="Calibri Light" panose="020F0302020204030204" pitchFamily="34" charset="0"/>
            </a:endParaRPr>
          </a:p>
        </p:txBody>
      </p:sp>
    </p:spTree>
    <p:extLst>
      <p:ext uri="{BB962C8B-B14F-4D97-AF65-F5344CB8AC3E}">
        <p14:creationId xmlns:p14="http://schemas.microsoft.com/office/powerpoint/2010/main" val="3404697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7200" dirty="0">
                <a:solidFill>
                  <a:srgbClr val="ED6778"/>
                </a:solidFill>
              </a:rPr>
              <a:t>What is Family Violence? </a:t>
            </a:r>
            <a:endParaRPr lang="en-US" sz="7200" dirty="0">
              <a:solidFill>
                <a:srgbClr val="ED6778"/>
              </a:solidFill>
            </a:endParaRPr>
          </a:p>
        </p:txBody>
      </p:sp>
      <p:sp>
        <p:nvSpPr>
          <p:cNvPr id="3" name="Content Placeholder 2"/>
          <p:cNvSpPr>
            <a:spLocks noGrp="1"/>
          </p:cNvSpPr>
          <p:nvPr>
            <p:ph idx="1"/>
          </p:nvPr>
        </p:nvSpPr>
        <p:spPr/>
        <p:txBody>
          <a:bodyPr>
            <a:normAutofit/>
          </a:bodyPr>
          <a:lstStyle/>
          <a:p>
            <a:pPr marL="0" indent="0">
              <a:buNone/>
            </a:pPr>
            <a:r>
              <a:rPr lang="en-AU" sz="3200" dirty="0">
                <a:solidFill>
                  <a:srgbClr val="636373"/>
                </a:solidFill>
                <a:latin typeface="Calibri Light" panose="020F0302020204030204" pitchFamily="34" charset="0"/>
              </a:rPr>
              <a:t>Family violence includes violent or threatening </a:t>
            </a:r>
          </a:p>
          <a:p>
            <a:pPr marL="0" indent="0">
              <a:buNone/>
            </a:pPr>
            <a:r>
              <a:rPr lang="en-AU" sz="3200" dirty="0">
                <a:solidFill>
                  <a:srgbClr val="636373"/>
                </a:solidFill>
                <a:latin typeface="Calibri Light" panose="020F0302020204030204" pitchFamily="34" charset="0"/>
              </a:rPr>
              <a:t>behaviour, or any other form of behaviour that coerces </a:t>
            </a:r>
          </a:p>
          <a:p>
            <a:pPr marL="0" indent="0">
              <a:buNone/>
            </a:pPr>
            <a:r>
              <a:rPr lang="en-AU" sz="3200" dirty="0">
                <a:solidFill>
                  <a:srgbClr val="636373"/>
                </a:solidFill>
                <a:latin typeface="Calibri Light" panose="020F0302020204030204" pitchFamily="34" charset="0"/>
              </a:rPr>
              <a:t>or controls a family member or causes that family </a:t>
            </a:r>
          </a:p>
          <a:p>
            <a:pPr marL="0" indent="0">
              <a:buNone/>
            </a:pPr>
            <a:r>
              <a:rPr lang="en-AU" sz="3200" dirty="0">
                <a:solidFill>
                  <a:srgbClr val="636373"/>
                </a:solidFill>
                <a:latin typeface="Calibri Light" panose="020F0302020204030204" pitchFamily="34" charset="0"/>
              </a:rPr>
              <a:t>member to be </a:t>
            </a:r>
            <a:r>
              <a:rPr lang="en-AU" sz="3200" dirty="0" smtClean="0">
                <a:solidFill>
                  <a:srgbClr val="636373"/>
                </a:solidFill>
                <a:latin typeface="Calibri Light" panose="020F0302020204030204" pitchFamily="34" charset="0"/>
              </a:rPr>
              <a:t>fearful.</a:t>
            </a:r>
            <a:endParaRPr lang="en-AU" sz="3200" dirty="0">
              <a:solidFill>
                <a:srgbClr val="636373"/>
              </a:solidFill>
              <a:latin typeface="Calibri Light" panose="020F0302020204030204" pitchFamily="34" charset="0"/>
            </a:endParaRPr>
          </a:p>
          <a:p>
            <a:pPr marL="0" indent="0">
              <a:buNone/>
            </a:pPr>
            <a:r>
              <a:rPr lang="en-AU" sz="3200" dirty="0">
                <a:solidFill>
                  <a:srgbClr val="636373"/>
                </a:solidFill>
                <a:latin typeface="Calibri Light" panose="020F0302020204030204" pitchFamily="34" charset="0"/>
              </a:rPr>
              <a:t> </a:t>
            </a:r>
          </a:p>
          <a:p>
            <a:pPr marL="0" indent="0">
              <a:buNone/>
            </a:pPr>
            <a:r>
              <a:rPr lang="en-AU" sz="3200" dirty="0">
                <a:solidFill>
                  <a:srgbClr val="636373"/>
                </a:solidFill>
                <a:latin typeface="Calibri Light" panose="020F0302020204030204" pitchFamily="34" charset="0"/>
              </a:rPr>
              <a:t>In Victoria family violence is legislated under the Family </a:t>
            </a:r>
          </a:p>
          <a:p>
            <a:pPr marL="0" indent="0">
              <a:buNone/>
            </a:pPr>
            <a:r>
              <a:rPr lang="en-AU" sz="3200" dirty="0">
                <a:solidFill>
                  <a:srgbClr val="636373"/>
                </a:solidFill>
                <a:latin typeface="Calibri Light" panose="020F0302020204030204" pitchFamily="34" charset="0"/>
              </a:rPr>
              <a:t>Violence Protection Act </a:t>
            </a:r>
            <a:r>
              <a:rPr lang="en-AU" sz="3200" dirty="0" smtClean="0">
                <a:solidFill>
                  <a:srgbClr val="636373"/>
                </a:solidFill>
                <a:latin typeface="Calibri Light" panose="020F0302020204030204" pitchFamily="34" charset="0"/>
              </a:rPr>
              <a:t>2008. </a:t>
            </a:r>
            <a:endParaRPr lang="en-AU" sz="3200" dirty="0">
              <a:solidFill>
                <a:srgbClr val="636373"/>
              </a:solidFill>
              <a:latin typeface="Calibri Light" panose="020F0302020204030204" pitchFamily="34" charset="0"/>
            </a:endParaRPr>
          </a:p>
          <a:p>
            <a:endParaRPr lang="en-US" sz="3200" dirty="0">
              <a:solidFill>
                <a:srgbClr val="636373"/>
              </a:solidFill>
              <a:latin typeface="Calibri Light" panose="020F0302020204030204" pitchFamily="34" charset="0"/>
            </a:endParaRPr>
          </a:p>
        </p:txBody>
      </p:sp>
    </p:spTree>
    <p:extLst>
      <p:ext uri="{BB962C8B-B14F-4D97-AF65-F5344CB8AC3E}">
        <p14:creationId xmlns:p14="http://schemas.microsoft.com/office/powerpoint/2010/main" val="993392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6600" dirty="0">
                <a:solidFill>
                  <a:srgbClr val="ED6778"/>
                </a:solidFill>
              </a:rPr>
              <a:t>Meaning of ‘</a:t>
            </a:r>
            <a:r>
              <a:rPr lang="en-AU" sz="6600" dirty="0" smtClean="0">
                <a:solidFill>
                  <a:srgbClr val="ED6778"/>
                </a:solidFill>
              </a:rPr>
              <a:t>Family Member</a:t>
            </a:r>
            <a:r>
              <a:rPr lang="en-AU" sz="7200" dirty="0">
                <a:solidFill>
                  <a:srgbClr val="ED6778"/>
                </a:solidFill>
              </a:rPr>
              <a:t>’ </a:t>
            </a:r>
            <a:endParaRPr lang="en-US" sz="7200" dirty="0">
              <a:solidFill>
                <a:srgbClr val="ED6778"/>
              </a:solidFill>
            </a:endParaRPr>
          </a:p>
        </p:txBody>
      </p:sp>
      <p:sp>
        <p:nvSpPr>
          <p:cNvPr id="3" name="Content Placeholder 2"/>
          <p:cNvSpPr>
            <a:spLocks noGrp="1"/>
          </p:cNvSpPr>
          <p:nvPr>
            <p:ph idx="1"/>
          </p:nvPr>
        </p:nvSpPr>
        <p:spPr>
          <a:xfrm>
            <a:off x="838200" y="1690688"/>
            <a:ext cx="10515600" cy="4351338"/>
          </a:xfrm>
        </p:spPr>
        <p:txBody>
          <a:bodyPr>
            <a:noAutofit/>
          </a:bodyPr>
          <a:lstStyle/>
          <a:p>
            <a:r>
              <a:rPr lang="en-AU" dirty="0">
                <a:solidFill>
                  <a:srgbClr val="636373"/>
                </a:solidFill>
                <a:latin typeface="Calibri Light" panose="020F0302020204030204" pitchFamily="34" charset="0"/>
              </a:rPr>
              <a:t>Biological relationships </a:t>
            </a:r>
          </a:p>
          <a:p>
            <a:r>
              <a:rPr lang="en-AU" dirty="0">
                <a:solidFill>
                  <a:srgbClr val="636373"/>
                </a:solidFill>
                <a:latin typeface="Calibri Light" panose="020F0302020204030204" pitchFamily="34" charset="0"/>
              </a:rPr>
              <a:t>Marriage, de facto or intimate personal relationships </a:t>
            </a:r>
          </a:p>
          <a:p>
            <a:r>
              <a:rPr lang="en-AU" dirty="0">
                <a:solidFill>
                  <a:srgbClr val="636373"/>
                </a:solidFill>
                <a:latin typeface="Calibri Light" panose="020F0302020204030204" pitchFamily="34" charset="0"/>
              </a:rPr>
              <a:t>Children who usually reside with other person (e.g. foster children) </a:t>
            </a:r>
            <a:endParaRPr lang="en-US" dirty="0">
              <a:solidFill>
                <a:srgbClr val="636373"/>
              </a:solidFill>
              <a:latin typeface="Calibri Light" panose="020F0302020204030204" pitchFamily="34" charset="0"/>
            </a:endParaRPr>
          </a:p>
          <a:p>
            <a:r>
              <a:rPr lang="en-AU" dirty="0">
                <a:solidFill>
                  <a:srgbClr val="636373"/>
                </a:solidFill>
                <a:latin typeface="Calibri Light" panose="020F0302020204030204" pitchFamily="34" charset="0"/>
              </a:rPr>
              <a:t>Children of partners </a:t>
            </a:r>
          </a:p>
          <a:p>
            <a:r>
              <a:rPr lang="en-AU" dirty="0">
                <a:solidFill>
                  <a:srgbClr val="636373"/>
                </a:solidFill>
                <a:latin typeface="Calibri Light" panose="020F0302020204030204" pitchFamily="34" charset="0"/>
              </a:rPr>
              <a:t>Current &amp; former relationships </a:t>
            </a:r>
          </a:p>
          <a:p>
            <a:r>
              <a:rPr lang="en-AU" dirty="0">
                <a:solidFill>
                  <a:srgbClr val="636373"/>
                </a:solidFill>
                <a:latin typeface="Calibri Light" panose="020F0302020204030204" pitchFamily="34" charset="0"/>
              </a:rPr>
              <a:t>People living in the same house </a:t>
            </a:r>
          </a:p>
          <a:p>
            <a:r>
              <a:rPr lang="en-AU" dirty="0">
                <a:solidFill>
                  <a:srgbClr val="636373"/>
                </a:solidFill>
                <a:latin typeface="Calibri Light" panose="020F0302020204030204" pitchFamily="34" charset="0"/>
              </a:rPr>
              <a:t>People living in the same residential facility &amp; reliant on care (‘family like’)</a:t>
            </a:r>
          </a:p>
          <a:p>
            <a:r>
              <a:rPr lang="en-US" dirty="0" err="1">
                <a:solidFill>
                  <a:srgbClr val="636373"/>
                </a:solidFill>
                <a:latin typeface="Calibri Light" panose="020F0302020204030204" pitchFamily="34" charset="0"/>
              </a:rPr>
              <a:t>Carer</a:t>
            </a:r>
            <a:r>
              <a:rPr lang="en-US" dirty="0">
                <a:solidFill>
                  <a:srgbClr val="636373"/>
                </a:solidFill>
                <a:latin typeface="Calibri Light" panose="020F0302020204030204" pitchFamily="34" charset="0"/>
              </a:rPr>
              <a:t> of a person with a disability if the person regards the </a:t>
            </a:r>
            <a:r>
              <a:rPr lang="en-US" dirty="0" err="1">
                <a:solidFill>
                  <a:srgbClr val="636373"/>
                </a:solidFill>
                <a:latin typeface="Calibri Light" panose="020F0302020204030204" pitchFamily="34" charset="0"/>
              </a:rPr>
              <a:t>carer</a:t>
            </a:r>
            <a:r>
              <a:rPr lang="en-US" dirty="0">
                <a:solidFill>
                  <a:srgbClr val="636373"/>
                </a:solidFill>
                <a:latin typeface="Calibri Light" panose="020F0302020204030204" pitchFamily="34" charset="0"/>
              </a:rPr>
              <a:t> as a family member</a:t>
            </a:r>
            <a:endParaRPr lang="en-AU" dirty="0">
              <a:solidFill>
                <a:srgbClr val="636373"/>
              </a:solidFill>
              <a:latin typeface="Calibri Light" panose="020F0302020204030204" pitchFamily="34" charset="0"/>
            </a:endParaRPr>
          </a:p>
        </p:txBody>
      </p:sp>
    </p:spTree>
    <p:extLst>
      <p:ext uri="{BB962C8B-B14F-4D97-AF65-F5344CB8AC3E}">
        <p14:creationId xmlns:p14="http://schemas.microsoft.com/office/powerpoint/2010/main" val="89074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7200" dirty="0">
                <a:solidFill>
                  <a:srgbClr val="ED6778"/>
                </a:solidFill>
              </a:rPr>
              <a:t>Family Violence and Gender </a:t>
            </a:r>
            <a:endParaRPr lang="en-US" sz="7200" dirty="0">
              <a:solidFill>
                <a:srgbClr val="ED6778"/>
              </a:solidFill>
            </a:endParaRPr>
          </a:p>
        </p:txBody>
      </p:sp>
      <p:sp>
        <p:nvSpPr>
          <p:cNvPr id="3" name="Content Placeholder 2"/>
          <p:cNvSpPr>
            <a:spLocks noGrp="1"/>
          </p:cNvSpPr>
          <p:nvPr>
            <p:ph idx="1"/>
          </p:nvPr>
        </p:nvSpPr>
        <p:spPr/>
        <p:txBody>
          <a:bodyPr>
            <a:normAutofit/>
          </a:bodyPr>
          <a:lstStyle/>
          <a:p>
            <a:r>
              <a:rPr lang="en-US" sz="3200" dirty="0" smtClean="0">
                <a:solidFill>
                  <a:srgbClr val="636373"/>
                </a:solidFill>
                <a:latin typeface="Calibri Light" panose="020F0302020204030204" pitchFamily="34" charset="0"/>
              </a:rPr>
              <a:t>Family violence </a:t>
            </a:r>
            <a:r>
              <a:rPr lang="en-US" sz="3200" dirty="0">
                <a:solidFill>
                  <a:srgbClr val="636373"/>
                </a:solidFill>
                <a:latin typeface="Calibri Light" panose="020F0302020204030204" pitchFamily="34" charset="0"/>
              </a:rPr>
              <a:t>is overwhelmingly </a:t>
            </a:r>
            <a:r>
              <a:rPr lang="en-US" sz="3200" dirty="0" smtClean="0">
                <a:solidFill>
                  <a:srgbClr val="636373"/>
                </a:solidFill>
                <a:latin typeface="Calibri Light" panose="020F0302020204030204" pitchFamily="34" charset="0"/>
              </a:rPr>
              <a:t>gendered: women </a:t>
            </a:r>
            <a:r>
              <a:rPr lang="en-US" sz="3200" dirty="0">
                <a:solidFill>
                  <a:srgbClr val="636373"/>
                </a:solidFill>
                <a:latin typeface="Calibri Light" panose="020F0302020204030204" pitchFamily="34" charset="0"/>
              </a:rPr>
              <a:t>and their children are overwhelming the victim/survivors of FV and men are overwhelmingly the </a:t>
            </a:r>
            <a:r>
              <a:rPr lang="en-US" sz="3200" dirty="0" smtClean="0">
                <a:solidFill>
                  <a:srgbClr val="636373"/>
                </a:solidFill>
                <a:latin typeface="Calibri Light" panose="020F0302020204030204" pitchFamily="34" charset="0"/>
              </a:rPr>
              <a:t>perpetrators</a:t>
            </a:r>
            <a:endParaRPr lang="en-US" sz="3200" dirty="0">
              <a:solidFill>
                <a:srgbClr val="636373"/>
              </a:solidFill>
              <a:latin typeface="Calibri Light" panose="020F0302020204030204" pitchFamily="34" charset="0"/>
            </a:endParaRPr>
          </a:p>
          <a:p>
            <a:r>
              <a:rPr lang="en-AU" sz="3200" dirty="0" smtClean="0">
                <a:solidFill>
                  <a:srgbClr val="636373"/>
                </a:solidFill>
                <a:latin typeface="Calibri Light" panose="020F0302020204030204" pitchFamily="34" charset="0"/>
              </a:rPr>
              <a:t>¾ of victims in FV incidents attended by police in Victoria are female &amp; over ¾ of perpetrators recorded by police are male </a:t>
            </a:r>
          </a:p>
          <a:p>
            <a:r>
              <a:rPr lang="en-AU" sz="3200" dirty="0" smtClean="0">
                <a:solidFill>
                  <a:srgbClr val="636373"/>
                </a:solidFill>
                <a:latin typeface="Calibri Light" panose="020F0302020204030204" pitchFamily="34" charset="0"/>
              </a:rPr>
              <a:t>Family violence against people with disabilities affects more women with disabilities than men with disabilities</a:t>
            </a:r>
          </a:p>
          <a:p>
            <a:endParaRPr lang="en-US" sz="3200" dirty="0" smtClean="0">
              <a:solidFill>
                <a:srgbClr val="636373"/>
              </a:solidFill>
              <a:latin typeface="Calibri Light" panose="020F0302020204030204" pitchFamily="34" charset="0"/>
            </a:endParaRPr>
          </a:p>
          <a:p>
            <a:endParaRPr lang="en-US" sz="3200" dirty="0">
              <a:solidFill>
                <a:srgbClr val="636373"/>
              </a:solidFill>
              <a:latin typeface="Calibri Light" panose="020F0302020204030204" pitchFamily="34" charset="0"/>
            </a:endParaRPr>
          </a:p>
          <a:p>
            <a:endParaRPr lang="en-US" dirty="0"/>
          </a:p>
        </p:txBody>
      </p:sp>
    </p:spTree>
    <p:extLst>
      <p:ext uri="{BB962C8B-B14F-4D97-AF65-F5344CB8AC3E}">
        <p14:creationId xmlns:p14="http://schemas.microsoft.com/office/powerpoint/2010/main" val="3646576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7200" dirty="0">
                <a:solidFill>
                  <a:srgbClr val="ED6778"/>
                </a:solidFill>
              </a:rPr>
              <a:t>Types of Family Violence </a:t>
            </a:r>
            <a:endParaRPr lang="en-US" sz="7200" dirty="0">
              <a:solidFill>
                <a:srgbClr val="ED6778"/>
              </a:solidFill>
            </a:endParaRPr>
          </a:p>
        </p:txBody>
      </p:sp>
      <p:sp>
        <p:nvSpPr>
          <p:cNvPr id="3" name="Content Placeholder 2"/>
          <p:cNvSpPr>
            <a:spLocks noGrp="1"/>
          </p:cNvSpPr>
          <p:nvPr>
            <p:ph idx="1"/>
          </p:nvPr>
        </p:nvSpPr>
        <p:spPr/>
        <p:txBody>
          <a:bodyPr/>
          <a:lstStyle/>
          <a:p>
            <a:pPr lvl="0"/>
            <a:r>
              <a:rPr lang="en-US" sz="3200" dirty="0" smtClean="0">
                <a:solidFill>
                  <a:srgbClr val="636373"/>
                </a:solidFill>
                <a:latin typeface="Calibri Light" panose="020F0302020204030204" pitchFamily="34" charset="0"/>
              </a:rPr>
              <a:t>Emotional</a:t>
            </a:r>
          </a:p>
          <a:p>
            <a:pPr lvl="0"/>
            <a:r>
              <a:rPr lang="en-US" sz="3200" dirty="0" smtClean="0">
                <a:solidFill>
                  <a:srgbClr val="636373"/>
                </a:solidFill>
                <a:latin typeface="Calibri Light" panose="020F0302020204030204" pitchFamily="34" charset="0"/>
              </a:rPr>
              <a:t>Psychological </a:t>
            </a:r>
            <a:endParaRPr lang="en-US" sz="3200" dirty="0">
              <a:solidFill>
                <a:srgbClr val="636373"/>
              </a:solidFill>
              <a:latin typeface="Calibri Light" panose="020F0302020204030204" pitchFamily="34" charset="0"/>
            </a:endParaRPr>
          </a:p>
          <a:p>
            <a:pPr lvl="0"/>
            <a:r>
              <a:rPr lang="en-US" sz="3200" dirty="0">
                <a:solidFill>
                  <a:srgbClr val="636373"/>
                </a:solidFill>
                <a:latin typeface="Calibri Light" panose="020F0302020204030204" pitchFamily="34" charset="0"/>
              </a:rPr>
              <a:t>Physical </a:t>
            </a:r>
          </a:p>
          <a:p>
            <a:pPr lvl="0"/>
            <a:r>
              <a:rPr lang="en-US" sz="3200" dirty="0">
                <a:solidFill>
                  <a:srgbClr val="636373"/>
                </a:solidFill>
                <a:latin typeface="Calibri Light" panose="020F0302020204030204" pitchFamily="34" charset="0"/>
              </a:rPr>
              <a:t>Sexual</a:t>
            </a:r>
          </a:p>
          <a:p>
            <a:pPr lvl="0"/>
            <a:r>
              <a:rPr lang="en-US" sz="3200" dirty="0">
                <a:solidFill>
                  <a:srgbClr val="636373"/>
                </a:solidFill>
                <a:latin typeface="Calibri Light" panose="020F0302020204030204" pitchFamily="34" charset="0"/>
              </a:rPr>
              <a:t>Financial </a:t>
            </a:r>
          </a:p>
          <a:p>
            <a:pPr lvl="0"/>
            <a:r>
              <a:rPr lang="en-US" sz="3200" dirty="0">
                <a:solidFill>
                  <a:srgbClr val="636373"/>
                </a:solidFill>
                <a:latin typeface="Calibri Light" panose="020F0302020204030204" pitchFamily="34" charset="0"/>
              </a:rPr>
              <a:t>Technology facilitated </a:t>
            </a:r>
          </a:p>
          <a:p>
            <a:pPr lvl="0"/>
            <a:r>
              <a:rPr lang="en-US" sz="3200" dirty="0">
                <a:solidFill>
                  <a:srgbClr val="636373"/>
                </a:solidFill>
                <a:latin typeface="Calibri Light" panose="020F0302020204030204" pitchFamily="34" charset="0"/>
              </a:rPr>
              <a:t>Stalking </a:t>
            </a:r>
          </a:p>
          <a:p>
            <a:endParaRPr lang="en-US" dirty="0"/>
          </a:p>
        </p:txBody>
      </p:sp>
    </p:spTree>
    <p:extLst>
      <p:ext uri="{BB962C8B-B14F-4D97-AF65-F5344CB8AC3E}">
        <p14:creationId xmlns:p14="http://schemas.microsoft.com/office/powerpoint/2010/main" val="3643399469"/>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6000" dirty="0">
                <a:solidFill>
                  <a:srgbClr val="ED6778"/>
                </a:solidFill>
              </a:rPr>
              <a:t>Royal </a:t>
            </a:r>
            <a:r>
              <a:rPr lang="en-AU" sz="6000" dirty="0" smtClean="0">
                <a:solidFill>
                  <a:srgbClr val="ED6778"/>
                </a:solidFill>
              </a:rPr>
              <a:t>Commission: </a:t>
            </a:r>
            <a:r>
              <a:rPr lang="en-AU" sz="6000" dirty="0">
                <a:solidFill>
                  <a:srgbClr val="ED6778"/>
                </a:solidFill>
              </a:rPr>
              <a:t>Terms of Reference </a:t>
            </a:r>
            <a:endParaRPr lang="en-US" sz="6000" dirty="0">
              <a:solidFill>
                <a:srgbClr val="ED6778"/>
              </a:solidFill>
            </a:endParaRPr>
          </a:p>
        </p:txBody>
      </p:sp>
      <p:sp>
        <p:nvSpPr>
          <p:cNvPr id="3" name="Content Placeholder 2"/>
          <p:cNvSpPr>
            <a:spLocks noGrp="1"/>
          </p:cNvSpPr>
          <p:nvPr>
            <p:ph idx="1"/>
          </p:nvPr>
        </p:nvSpPr>
        <p:spPr>
          <a:xfrm>
            <a:off x="838200" y="2005929"/>
            <a:ext cx="10515600" cy="4351338"/>
          </a:xfrm>
        </p:spPr>
        <p:txBody>
          <a:bodyPr/>
          <a:lstStyle/>
          <a:p>
            <a:r>
              <a:rPr lang="en-AU" sz="3200" dirty="0">
                <a:solidFill>
                  <a:srgbClr val="636373"/>
                </a:solidFill>
                <a:latin typeface="Calibri Light" panose="020F0302020204030204" pitchFamily="34" charset="0"/>
              </a:rPr>
              <a:t>Coordinating government agencies &amp; community organisations</a:t>
            </a:r>
          </a:p>
          <a:p>
            <a:pPr marL="0" indent="0">
              <a:buNone/>
            </a:pPr>
            <a:endParaRPr lang="en-AU" sz="3200" dirty="0">
              <a:solidFill>
                <a:srgbClr val="636373"/>
              </a:solidFill>
              <a:latin typeface="Calibri Light" panose="020F0302020204030204" pitchFamily="34" charset="0"/>
            </a:endParaRPr>
          </a:p>
          <a:p>
            <a:r>
              <a:rPr lang="en-AU" sz="3200" dirty="0">
                <a:solidFill>
                  <a:srgbClr val="636373"/>
                </a:solidFill>
                <a:latin typeface="Calibri Light" panose="020F0302020204030204" pitchFamily="34" charset="0"/>
              </a:rPr>
              <a:t>Establishing a gender equitable culture to shape appropriate attitudes towards women &amp; children</a:t>
            </a:r>
          </a:p>
          <a:p>
            <a:pPr marL="0" indent="0">
              <a:buNone/>
            </a:pPr>
            <a:endParaRPr lang="en-AU" sz="3200" dirty="0">
              <a:solidFill>
                <a:srgbClr val="636373"/>
              </a:solidFill>
              <a:latin typeface="Calibri Light" panose="020F0302020204030204" pitchFamily="34" charset="0"/>
            </a:endParaRPr>
          </a:p>
          <a:p>
            <a:r>
              <a:rPr lang="en-AU" sz="3200" dirty="0">
                <a:solidFill>
                  <a:srgbClr val="636373"/>
                </a:solidFill>
                <a:latin typeface="Calibri Light" panose="020F0302020204030204" pitchFamily="34" charset="0"/>
              </a:rPr>
              <a:t>Responding to the needs of people with a disability &amp; complex needs </a:t>
            </a:r>
          </a:p>
          <a:p>
            <a:endParaRPr lang="en-US" dirty="0"/>
          </a:p>
        </p:txBody>
      </p:sp>
    </p:spTree>
    <p:extLst>
      <p:ext uri="{BB962C8B-B14F-4D97-AF65-F5344CB8AC3E}">
        <p14:creationId xmlns:p14="http://schemas.microsoft.com/office/powerpoint/2010/main" val="826680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6000" dirty="0">
                <a:solidFill>
                  <a:srgbClr val="ED6778"/>
                </a:solidFill>
              </a:rPr>
              <a:t>Evidence to the RCFV </a:t>
            </a:r>
            <a:endParaRPr lang="en-US" sz="6000" dirty="0">
              <a:solidFill>
                <a:srgbClr val="ED6778"/>
              </a:solidFill>
            </a:endParaRPr>
          </a:p>
        </p:txBody>
      </p:sp>
      <p:sp>
        <p:nvSpPr>
          <p:cNvPr id="3" name="Content Placeholder 2"/>
          <p:cNvSpPr>
            <a:spLocks noGrp="1"/>
          </p:cNvSpPr>
          <p:nvPr>
            <p:ph idx="1"/>
          </p:nvPr>
        </p:nvSpPr>
        <p:spPr/>
        <p:txBody>
          <a:bodyPr>
            <a:normAutofit/>
          </a:bodyPr>
          <a:lstStyle/>
          <a:p>
            <a:pPr marL="0" indent="0">
              <a:buNone/>
            </a:pPr>
            <a:r>
              <a:rPr lang="en-AU" sz="3200" dirty="0">
                <a:solidFill>
                  <a:srgbClr val="636373"/>
                </a:solidFill>
                <a:latin typeface="Calibri Light" panose="020F0302020204030204" pitchFamily="34" charset="0"/>
              </a:rPr>
              <a:t>The RCFV received hundred of submissions and held 25 days of hearings. Witnesses on disability included: </a:t>
            </a:r>
          </a:p>
          <a:p>
            <a:r>
              <a:rPr lang="en-AU" sz="3200" dirty="0">
                <a:solidFill>
                  <a:srgbClr val="636373"/>
                </a:solidFill>
                <a:latin typeface="Calibri Light" panose="020F0302020204030204" pitchFamily="34" charset="0"/>
              </a:rPr>
              <a:t>Office of the Public Advocate </a:t>
            </a:r>
          </a:p>
          <a:p>
            <a:r>
              <a:rPr lang="en-AU" sz="3200" dirty="0">
                <a:solidFill>
                  <a:srgbClr val="636373"/>
                </a:solidFill>
                <a:latin typeface="Calibri Light" panose="020F0302020204030204" pitchFamily="34" charset="0"/>
              </a:rPr>
              <a:t>Women with Disabilities </a:t>
            </a:r>
          </a:p>
          <a:p>
            <a:r>
              <a:rPr lang="en-AU" sz="3200" dirty="0">
                <a:solidFill>
                  <a:srgbClr val="636373"/>
                </a:solidFill>
                <a:latin typeface="Calibri Light" panose="020F0302020204030204" pitchFamily="34" charset="0"/>
              </a:rPr>
              <a:t>DHHS Client Outcomes </a:t>
            </a:r>
          </a:p>
          <a:p>
            <a:r>
              <a:rPr lang="en-AU" sz="3200" dirty="0">
                <a:solidFill>
                  <a:srgbClr val="636373"/>
                </a:solidFill>
                <a:latin typeface="Calibri Light" panose="020F0302020204030204" pitchFamily="34" charset="0"/>
              </a:rPr>
              <a:t>Focus group of women with Disabilities </a:t>
            </a:r>
          </a:p>
          <a:p>
            <a:r>
              <a:rPr lang="en-AU" sz="3200" dirty="0">
                <a:solidFill>
                  <a:srgbClr val="636373"/>
                </a:solidFill>
                <a:latin typeface="Calibri Light" panose="020F0302020204030204" pitchFamily="34" charset="0"/>
              </a:rPr>
              <a:t>Melissa Brown (pseudonym)</a:t>
            </a:r>
            <a:r>
              <a:rPr lang="en-AU" sz="3200" dirty="0" smtClean="0"/>
              <a:t> </a:t>
            </a:r>
            <a:endParaRPr lang="en-US" sz="3200" dirty="0"/>
          </a:p>
        </p:txBody>
      </p:sp>
    </p:spTree>
    <p:extLst>
      <p:ext uri="{BB962C8B-B14F-4D97-AF65-F5344CB8AC3E}">
        <p14:creationId xmlns:p14="http://schemas.microsoft.com/office/powerpoint/2010/main" val="4121422479"/>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3544</TotalTime>
  <Words>3484</Words>
  <Application>Microsoft Office PowerPoint</Application>
  <PresentationFormat>Widescreen</PresentationFormat>
  <Paragraphs>456</Paragraphs>
  <Slides>27</Slides>
  <Notes>27</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U   Disability &amp; the Royal Commission into Family Violence  Presentation to the DARU Advocacy Sector Conversations, May 2017 </vt:lpstr>
      <vt:lpstr>PowerPoint Presentation</vt:lpstr>
      <vt:lpstr>Domestic Violence Victoria </vt:lpstr>
      <vt:lpstr>What is Family Violence? </vt:lpstr>
      <vt:lpstr>Meaning of ‘Family Member’ </vt:lpstr>
      <vt:lpstr>Family Violence and Gender </vt:lpstr>
      <vt:lpstr>Types of Family Violence </vt:lpstr>
      <vt:lpstr>Royal Commission: Terms of Reference </vt:lpstr>
      <vt:lpstr>Evidence to the RCFV </vt:lpstr>
      <vt:lpstr>RCFV Findings on Disability </vt:lpstr>
      <vt:lpstr>Victorian Government response to RCFV </vt:lpstr>
      <vt:lpstr>Diverse Communities </vt:lpstr>
      <vt:lpstr>Overview of Royal Commission recommendations </vt:lpstr>
      <vt:lpstr>Royal Commission Findings </vt:lpstr>
      <vt:lpstr>Royal Commission Findings </vt:lpstr>
      <vt:lpstr>Royal Commission Findings </vt:lpstr>
      <vt:lpstr>Melissa Brown’s Statement </vt:lpstr>
      <vt:lpstr>Melissa Brown’s Statement Cont... </vt:lpstr>
      <vt:lpstr>PowerPoint Presentation</vt:lpstr>
      <vt:lpstr>Improving Responses</vt:lpstr>
      <vt:lpstr>Improving Disability Access</vt:lpstr>
      <vt:lpstr>Workforce Development</vt:lpstr>
      <vt:lpstr>Flexible Disability Packages</vt:lpstr>
      <vt:lpstr>Training Disability Services</vt:lpstr>
      <vt:lpstr>Improving Data</vt:lpstr>
      <vt:lpstr>Useful Links </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Macdonald</dc:creator>
  <cp:lastModifiedBy>Alison Macdonald</cp:lastModifiedBy>
  <cp:revision>36</cp:revision>
  <cp:lastPrinted>2017-05-18T00:32:28Z</cp:lastPrinted>
  <dcterms:created xsi:type="dcterms:W3CDTF">2017-05-15T05:16:58Z</dcterms:created>
  <dcterms:modified xsi:type="dcterms:W3CDTF">2017-05-18T00:36:26Z</dcterms:modified>
</cp:coreProperties>
</file>