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4" r:id="rId6"/>
    <p:sldId id="265" r:id="rId7"/>
    <p:sldId id="261" r:id="rId8"/>
    <p:sldId id="262" r:id="rId9"/>
    <p:sldId id="266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13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E-B91C-4B15-A893-EBCA8400ECE3}" type="datetimeFigureOut">
              <a:rPr lang="en-AU" smtClean="0"/>
              <a:t>18/05/2017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D849-17A5-4792-B9FB-087E8A94C0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624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E-B91C-4B15-A893-EBCA8400ECE3}" type="datetimeFigureOut">
              <a:rPr lang="en-AU" smtClean="0"/>
              <a:t>18/05/2017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D849-17A5-4792-B9FB-087E8A94C0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337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E-B91C-4B15-A893-EBCA8400ECE3}" type="datetimeFigureOut">
              <a:rPr lang="en-AU" smtClean="0"/>
              <a:t>18/05/2017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D849-17A5-4792-B9FB-087E8A94C0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17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E-B91C-4B15-A893-EBCA8400ECE3}" type="datetimeFigureOut">
              <a:rPr lang="en-AU" smtClean="0"/>
              <a:t>18/05/2017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D849-17A5-4792-B9FB-087E8A94C0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370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E-B91C-4B15-A893-EBCA8400ECE3}" type="datetimeFigureOut">
              <a:rPr lang="en-AU" smtClean="0"/>
              <a:t>18/05/2017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D849-17A5-4792-B9FB-087E8A94C0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501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E-B91C-4B15-A893-EBCA8400ECE3}" type="datetimeFigureOut">
              <a:rPr lang="en-AU" smtClean="0"/>
              <a:t>18/05/2017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D849-17A5-4792-B9FB-087E8A94C0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709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E-B91C-4B15-A893-EBCA8400ECE3}" type="datetimeFigureOut">
              <a:rPr lang="en-AU" smtClean="0"/>
              <a:t>18/05/2017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D849-17A5-4792-B9FB-087E8A94C0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934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E-B91C-4B15-A893-EBCA8400ECE3}" type="datetimeFigureOut">
              <a:rPr lang="en-AU" smtClean="0"/>
              <a:t>18/05/2017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D849-17A5-4792-B9FB-087E8A94C0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51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E-B91C-4B15-A893-EBCA8400ECE3}" type="datetimeFigureOut">
              <a:rPr lang="en-AU" smtClean="0"/>
              <a:t>18/05/2017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D849-17A5-4792-B9FB-087E8A94C0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62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E-B91C-4B15-A893-EBCA8400ECE3}" type="datetimeFigureOut">
              <a:rPr lang="en-AU" smtClean="0"/>
              <a:t>18/05/2017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D849-17A5-4792-B9FB-087E8A94C0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696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E-B91C-4B15-A893-EBCA8400ECE3}" type="datetimeFigureOut">
              <a:rPr lang="en-AU" smtClean="0"/>
              <a:t>18/05/2017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D849-17A5-4792-B9FB-087E8A94C0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412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26F8E-B91C-4B15-A893-EBCA8400ECE3}" type="datetimeFigureOut">
              <a:rPr lang="en-AU" smtClean="0"/>
              <a:t>18/05/2017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1D849-17A5-4792-B9FB-087E8A94C0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907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92225"/>
            <a:ext cx="9144000" cy="2387600"/>
          </a:xfrm>
        </p:spPr>
        <p:txBody>
          <a:bodyPr/>
          <a:lstStyle/>
          <a:p>
            <a:r>
              <a:rPr lang="en-AU" b="1" dirty="0" smtClean="0"/>
              <a:t>Disability Advocacy by the Numbers 2012-16</a:t>
            </a:r>
            <a:endParaRPr lang="en-A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88000"/>
            <a:ext cx="8748713" cy="812641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Llewellyn Reynders</a:t>
            </a:r>
          </a:p>
          <a:p>
            <a:r>
              <a:rPr lang="en-AU" dirty="0" smtClean="0"/>
              <a:t>Policy Manager, VCOSS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3" y="217647"/>
            <a:ext cx="2346240" cy="155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2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349" y="250598"/>
            <a:ext cx="8739187" cy="1577975"/>
          </a:xfrm>
        </p:spPr>
        <p:txBody>
          <a:bodyPr/>
          <a:lstStyle/>
          <a:p>
            <a:r>
              <a:rPr lang="en-AU" b="1" dirty="0" smtClean="0"/>
              <a:t>Next Steps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679" y="1825624"/>
            <a:ext cx="11765383" cy="4903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Opportunity exists because:</a:t>
            </a:r>
          </a:p>
          <a:p>
            <a:r>
              <a:rPr lang="en-AU" dirty="0" smtClean="0"/>
              <a:t>The Victorian </a:t>
            </a:r>
            <a:r>
              <a:rPr lang="en-AU" dirty="0"/>
              <a:t>Disability Advocacy Program has recently been </a:t>
            </a:r>
            <a:r>
              <a:rPr lang="en-AU" dirty="0" smtClean="0"/>
              <a:t>reviewed</a:t>
            </a:r>
          </a:p>
          <a:p>
            <a:r>
              <a:rPr lang="en-AU" dirty="0" smtClean="0"/>
              <a:t>The </a:t>
            </a:r>
            <a:r>
              <a:rPr lang="en-AU" dirty="0"/>
              <a:t>Victorian government had made specific commitments to improving the administration and management of the program, including:</a:t>
            </a:r>
          </a:p>
          <a:p>
            <a:pPr lvl="1"/>
            <a:r>
              <a:rPr lang="en-AU" dirty="0"/>
              <a:t>more effective measurement of demand and outcomes</a:t>
            </a:r>
          </a:p>
          <a:p>
            <a:pPr lvl="1"/>
            <a:r>
              <a:rPr lang="en-AU" dirty="0"/>
              <a:t>building stronger links with other safeguarding mechanisms, and </a:t>
            </a:r>
          </a:p>
          <a:p>
            <a:pPr lvl="1"/>
            <a:r>
              <a:rPr lang="en-AU" dirty="0"/>
              <a:t>simplifying administrative requirements for funded organisations. </a:t>
            </a:r>
            <a:endParaRPr lang="en-AU" dirty="0" smtClean="0"/>
          </a:p>
          <a:p>
            <a:pPr lvl="1"/>
            <a:endParaRPr lang="en-AU" dirty="0" smtClean="0"/>
          </a:p>
          <a:p>
            <a:pPr marL="0" indent="0">
              <a:buNone/>
            </a:pPr>
            <a:r>
              <a:rPr lang="en-AU" dirty="0"/>
              <a:t>DARU looks forward to working with the Office for Disability and funded disability advocacy organisations to discuss these issues and help improve measurement and data collection in the future.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80" y="250598"/>
            <a:ext cx="2347163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0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130" y="355679"/>
            <a:ext cx="8656257" cy="1277938"/>
          </a:xfrm>
        </p:spPr>
        <p:txBody>
          <a:bodyPr/>
          <a:lstStyle/>
          <a:p>
            <a:r>
              <a:rPr lang="en-AU" b="1" dirty="0" smtClean="0"/>
              <a:t>About the Reports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919127"/>
            <a:ext cx="11244263" cy="4581686"/>
          </a:xfrm>
        </p:spPr>
        <p:txBody>
          <a:bodyPr>
            <a:normAutofit/>
          </a:bodyPr>
          <a:lstStyle/>
          <a:p>
            <a:r>
              <a:rPr lang="en-AU" sz="3200" dirty="0" smtClean="0"/>
              <a:t>Two reports </a:t>
            </a:r>
          </a:p>
          <a:p>
            <a:pPr lvl="1"/>
            <a:r>
              <a:rPr lang="en-AU" sz="3200" i="1" dirty="0" smtClean="0"/>
              <a:t>Disability Advocacy by the Numbers 2012-2016</a:t>
            </a:r>
            <a:r>
              <a:rPr lang="en-AU" sz="3200" dirty="0" smtClean="0"/>
              <a:t> </a:t>
            </a:r>
          </a:p>
          <a:p>
            <a:pPr lvl="1"/>
            <a:r>
              <a:rPr lang="en-AU" sz="3200" i="1" dirty="0" smtClean="0"/>
              <a:t>Data Integrity Supplementary Report</a:t>
            </a:r>
          </a:p>
          <a:p>
            <a:r>
              <a:rPr lang="en-AU" sz="3200" dirty="0" smtClean="0">
                <a:solidFill>
                  <a:prstClr val="black"/>
                </a:solidFill>
              </a:rPr>
              <a:t>From </a:t>
            </a:r>
            <a:r>
              <a:rPr lang="en-AU" sz="3200" dirty="0" smtClean="0"/>
              <a:t>Quarterly Data Collection, aggregated and de-identified</a:t>
            </a:r>
          </a:p>
          <a:p>
            <a:r>
              <a:rPr lang="en-AU" sz="3200" dirty="0" smtClean="0"/>
              <a:t>Presents data, and links to UNCRPD and State Disability Plan</a:t>
            </a:r>
          </a:p>
          <a:p>
            <a:r>
              <a:rPr lang="en-AU" sz="3200" dirty="0" smtClean="0"/>
              <a:t>Supplementary report examines inconsistencies and gaps in the data, and QDC form, with options for consideration to improve data collection.</a:t>
            </a:r>
            <a:endParaRPr lang="en-AU" sz="3200" i="1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67" y="217340"/>
            <a:ext cx="2347163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5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4638" y="365126"/>
            <a:ext cx="8539162" cy="1263649"/>
          </a:xfrm>
        </p:spPr>
        <p:txBody>
          <a:bodyPr>
            <a:normAutofit fontScale="90000"/>
          </a:bodyPr>
          <a:lstStyle/>
          <a:p>
            <a:r>
              <a:rPr lang="en-AU" b="1" i="1" dirty="0" smtClean="0"/>
              <a:t>Disability Advocacy By the Numbers 2012-2016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693" y="1825624"/>
            <a:ext cx="11493920" cy="47180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3200" dirty="0" smtClean="0"/>
              <a:t>Key findings:</a:t>
            </a:r>
          </a:p>
          <a:p>
            <a:pPr marL="457200" lvl="1" indent="0">
              <a:buNone/>
            </a:pPr>
            <a:endParaRPr lang="en-AU" sz="3200" dirty="0"/>
          </a:p>
          <a:p>
            <a:pPr lvl="1"/>
            <a:r>
              <a:rPr lang="en-AU" sz="3200" dirty="0" smtClean="0"/>
              <a:t>Over 800 people receiving services </a:t>
            </a:r>
            <a:r>
              <a:rPr lang="en-AU" sz="3200" dirty="0"/>
              <a:t>in any given 3-month </a:t>
            </a:r>
            <a:r>
              <a:rPr lang="en-AU" sz="3200" dirty="0" smtClean="0"/>
              <a:t>period</a:t>
            </a:r>
          </a:p>
          <a:p>
            <a:pPr lvl="1"/>
            <a:r>
              <a:rPr lang="en-AU" sz="3200" dirty="0" smtClean="0"/>
              <a:t>Around half were new clients</a:t>
            </a:r>
            <a:endParaRPr lang="en-AU" sz="3200" dirty="0"/>
          </a:p>
          <a:p>
            <a:pPr lvl="1"/>
            <a:r>
              <a:rPr lang="en-AU" sz="3200" dirty="0"/>
              <a:t>Slightly more men and boys than women and </a:t>
            </a:r>
            <a:r>
              <a:rPr lang="en-AU" sz="3200" dirty="0" smtClean="0"/>
              <a:t>girls</a:t>
            </a:r>
            <a:endParaRPr lang="en-AU" sz="3200" dirty="0"/>
          </a:p>
          <a:p>
            <a:pPr lvl="1"/>
            <a:r>
              <a:rPr lang="en-AU" sz="3200" dirty="0"/>
              <a:t>Rising numbers of young people with </a:t>
            </a:r>
            <a:r>
              <a:rPr lang="en-AU" sz="3200" dirty="0" smtClean="0"/>
              <a:t>disability</a:t>
            </a:r>
            <a:endParaRPr lang="en-AU" sz="3200" dirty="0"/>
          </a:p>
          <a:p>
            <a:pPr lvl="1"/>
            <a:r>
              <a:rPr lang="en-AU" sz="3200" dirty="0" smtClean="0"/>
              <a:t>Around 4% </a:t>
            </a:r>
            <a:r>
              <a:rPr lang="en-AU" sz="3200" dirty="0"/>
              <a:t>were from an Aboriginal or Torres Strait Islander </a:t>
            </a:r>
            <a:r>
              <a:rPr lang="en-AU" sz="3200" dirty="0" smtClean="0"/>
              <a:t>background</a:t>
            </a:r>
          </a:p>
          <a:p>
            <a:pPr lvl="1"/>
            <a:r>
              <a:rPr lang="en-AU" sz="3200" dirty="0"/>
              <a:t>A</a:t>
            </a:r>
            <a:r>
              <a:rPr lang="en-AU" sz="3200" dirty="0" smtClean="0"/>
              <a:t>round 10% </a:t>
            </a:r>
            <a:r>
              <a:rPr lang="en-AU" sz="3200" dirty="0"/>
              <a:t>were from a </a:t>
            </a:r>
            <a:r>
              <a:rPr lang="en-AU" sz="3200" dirty="0" smtClean="0"/>
              <a:t>Culturally and Linguistically </a:t>
            </a:r>
            <a:r>
              <a:rPr lang="en-AU" sz="3200" dirty="0"/>
              <a:t>diverse background.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3" y="203541"/>
            <a:ext cx="2347163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4638" y="365126"/>
            <a:ext cx="8539162" cy="1263649"/>
          </a:xfrm>
        </p:spPr>
        <p:txBody>
          <a:bodyPr>
            <a:normAutofit fontScale="90000"/>
          </a:bodyPr>
          <a:lstStyle/>
          <a:p>
            <a:r>
              <a:rPr lang="en-AU" b="1" i="1" dirty="0" smtClean="0"/>
              <a:t>Disability Advocacy By the Numbers 2012-2016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018" y="1885950"/>
            <a:ext cx="11122445" cy="470058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AU" dirty="0"/>
          </a:p>
          <a:p>
            <a:pPr lvl="2"/>
            <a:endParaRPr lang="en-AU" dirty="0" smtClean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3" y="203541"/>
            <a:ext cx="2347163" cy="1554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18" y="1958170"/>
            <a:ext cx="10139296" cy="455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5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4638" y="365126"/>
            <a:ext cx="8539162" cy="1263649"/>
          </a:xfrm>
        </p:spPr>
        <p:txBody>
          <a:bodyPr>
            <a:normAutofit fontScale="90000"/>
          </a:bodyPr>
          <a:lstStyle/>
          <a:p>
            <a:r>
              <a:rPr lang="en-AU" b="1" i="1" dirty="0" smtClean="0"/>
              <a:t>Disability Advocacy By the Numbers 2012-2016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018" y="1885950"/>
            <a:ext cx="11122445" cy="470058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AU" dirty="0"/>
          </a:p>
          <a:p>
            <a:pPr lvl="2"/>
            <a:endParaRPr lang="en-AU" dirty="0" smtClean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3" y="203541"/>
            <a:ext cx="2347163" cy="1554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5" y="2425878"/>
            <a:ext cx="5048091" cy="33900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062" y="1134102"/>
            <a:ext cx="3955645" cy="564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4638" y="365126"/>
            <a:ext cx="9086850" cy="1460499"/>
          </a:xfrm>
        </p:spPr>
        <p:txBody>
          <a:bodyPr>
            <a:normAutofit fontScale="90000"/>
          </a:bodyPr>
          <a:lstStyle/>
          <a:p>
            <a:r>
              <a:rPr lang="en-AU" b="1" i="1" dirty="0" smtClean="0"/>
              <a:t>Disability Advocacy By the Numbers 2012-2016: Data Integrity Supplementary Report</a:t>
            </a:r>
            <a:r>
              <a:rPr lang="en-AU" i="1" dirty="0" smtClean="0"/>
              <a:t/>
            </a:r>
            <a:br>
              <a:rPr lang="en-AU" i="1" dirty="0" smtClean="0"/>
            </a:b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693" y="1825625"/>
            <a:ext cx="11436770" cy="4718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 smtClean="0"/>
              <a:t>We have produced a second report looking in more detail at the quality of the data being collected.</a:t>
            </a:r>
          </a:p>
          <a:p>
            <a:pPr marL="0" indent="0">
              <a:buNone/>
            </a:pPr>
            <a:endParaRPr lang="en-AU" sz="3200" dirty="0" smtClean="0"/>
          </a:p>
          <a:p>
            <a:pPr marL="0" indent="0">
              <a:buNone/>
            </a:pPr>
            <a:r>
              <a:rPr lang="en-AU" sz="3200" dirty="0" smtClean="0"/>
              <a:t>The review of the Disability Advocacy Program and the Government response to the Abuse and Neglect inquiry both identify better data collection as important directions for disability advocacy in Victoria.</a:t>
            </a:r>
          </a:p>
          <a:p>
            <a:pPr marL="0" indent="0">
              <a:buNone/>
            </a:pPr>
            <a:endParaRPr lang="en-AU" sz="3200" dirty="0"/>
          </a:p>
          <a:p>
            <a:pPr marL="0" indent="0">
              <a:buNone/>
            </a:pPr>
            <a:r>
              <a:rPr lang="en-AU" sz="3200" dirty="0" smtClean="0"/>
              <a:t>We have an opportunity to change the process to generate better information about disability advocacy and simplify reporting</a:t>
            </a:r>
          </a:p>
          <a:p>
            <a:pPr marL="0" indent="0">
              <a:buNone/>
            </a:pPr>
            <a:endParaRPr lang="en-AU" sz="3200" dirty="0" smtClean="0"/>
          </a:p>
          <a:p>
            <a:pPr lvl="1"/>
            <a:endParaRPr lang="en-AU" dirty="0" smtClean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3" y="203541"/>
            <a:ext cx="2347163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4638" y="365126"/>
            <a:ext cx="9086850" cy="1460499"/>
          </a:xfrm>
        </p:spPr>
        <p:txBody>
          <a:bodyPr>
            <a:normAutofit fontScale="90000"/>
          </a:bodyPr>
          <a:lstStyle/>
          <a:p>
            <a:r>
              <a:rPr lang="en-AU" b="1" i="1" dirty="0" smtClean="0"/>
              <a:t>Disability Advocacy By the Numbers 2012-2016: Data Integrity Supplementary Report</a:t>
            </a:r>
            <a:r>
              <a:rPr lang="en-AU" i="1" dirty="0" smtClean="0"/>
              <a:t/>
            </a:r>
            <a:br>
              <a:rPr lang="en-AU" i="1" dirty="0" smtClean="0"/>
            </a:b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693" y="1825625"/>
            <a:ext cx="11436770" cy="4718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 smtClean="0"/>
              <a:t>Key data integrity issues:</a:t>
            </a:r>
          </a:p>
          <a:p>
            <a:pPr lvl="1"/>
            <a:r>
              <a:rPr lang="en-AU" sz="3200" dirty="0" smtClean="0"/>
              <a:t>There is a lot of missing data, for example, we don’t have the </a:t>
            </a:r>
            <a:r>
              <a:rPr lang="en-AU" sz="3200" dirty="0"/>
              <a:t>gender of 44 per cent </a:t>
            </a:r>
            <a:r>
              <a:rPr lang="en-AU" sz="3200" dirty="0" smtClean="0"/>
              <a:t>of clients, or the age </a:t>
            </a:r>
            <a:r>
              <a:rPr lang="en-AU" sz="3200" dirty="0"/>
              <a:t>of 40 per cent of </a:t>
            </a:r>
            <a:r>
              <a:rPr lang="en-AU" sz="3200" dirty="0" smtClean="0"/>
              <a:t>clients</a:t>
            </a:r>
          </a:p>
          <a:p>
            <a:pPr lvl="1"/>
            <a:r>
              <a:rPr lang="en-AU" sz="3200" dirty="0" smtClean="0"/>
              <a:t>We are collecting data on the same people over and over again, which makes the data difficult to analyse</a:t>
            </a:r>
          </a:p>
          <a:p>
            <a:pPr lvl="1"/>
            <a:r>
              <a:rPr lang="en-AU" sz="3200" dirty="0" smtClean="0"/>
              <a:t>Some of the questions are difficult to provide good data for</a:t>
            </a:r>
          </a:p>
          <a:p>
            <a:pPr lvl="1"/>
            <a:r>
              <a:rPr lang="en-AU" sz="3200" dirty="0" smtClean="0"/>
              <a:t>We don’t know if organisations are interpreting the questions in the same way</a:t>
            </a:r>
          </a:p>
          <a:p>
            <a:pPr lvl="1"/>
            <a:endParaRPr lang="en-AU" dirty="0" smtClean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3" y="203541"/>
            <a:ext cx="2347163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4638" y="365126"/>
            <a:ext cx="9086850" cy="1460499"/>
          </a:xfrm>
        </p:spPr>
        <p:txBody>
          <a:bodyPr>
            <a:normAutofit fontScale="90000"/>
          </a:bodyPr>
          <a:lstStyle/>
          <a:p>
            <a:r>
              <a:rPr lang="en-AU" b="1" i="1" dirty="0" smtClean="0"/>
              <a:t>Disability Advocacy By the Numbers 2012-2016: Data Integrity Supplementary Report</a:t>
            </a:r>
            <a:r>
              <a:rPr lang="en-AU" i="1" dirty="0" smtClean="0"/>
              <a:t/>
            </a:r>
            <a:br>
              <a:rPr lang="en-AU" i="1" dirty="0" smtClean="0"/>
            </a:b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3" y="1758156"/>
            <a:ext cx="11744325" cy="4985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3600" dirty="0" smtClean="0"/>
          </a:p>
          <a:p>
            <a:pPr marL="0" indent="0">
              <a:buNone/>
            </a:pPr>
            <a:r>
              <a:rPr lang="en-AU" sz="3600" dirty="0" smtClean="0"/>
              <a:t>Overarching directions identified:</a:t>
            </a:r>
            <a:endParaRPr lang="en-AU" sz="3600" dirty="0"/>
          </a:p>
          <a:p>
            <a:pPr lvl="1"/>
            <a:r>
              <a:rPr lang="en-AU" sz="3600" dirty="0"/>
              <a:t>Clearly understanding the purpose of collecting data and what it will be used </a:t>
            </a:r>
            <a:r>
              <a:rPr lang="en-AU" sz="3600" dirty="0" smtClean="0"/>
              <a:t>for</a:t>
            </a:r>
            <a:endParaRPr lang="en-AU" sz="3600" dirty="0"/>
          </a:p>
          <a:p>
            <a:pPr lvl="1"/>
            <a:r>
              <a:rPr lang="en-AU" sz="3600" dirty="0"/>
              <a:t>Providing clearer data requests that reduce confusion and </a:t>
            </a:r>
            <a:r>
              <a:rPr lang="en-AU" sz="3600" dirty="0" smtClean="0"/>
              <a:t>misinterpretation</a:t>
            </a:r>
            <a:endParaRPr lang="en-AU" sz="3600" dirty="0"/>
          </a:p>
          <a:p>
            <a:pPr lvl="1"/>
            <a:r>
              <a:rPr lang="en-AU" sz="3600" dirty="0"/>
              <a:t>Avoiding asking for the same information multiple </a:t>
            </a:r>
            <a:r>
              <a:rPr lang="en-AU" sz="3600" dirty="0" smtClean="0"/>
              <a:t>times</a:t>
            </a:r>
            <a:endParaRPr lang="en-AU" sz="3600" dirty="0"/>
          </a:p>
          <a:p>
            <a:pPr lvl="1"/>
            <a:r>
              <a:rPr lang="en-AU" sz="3600" dirty="0"/>
              <a:t>Improving data integrity and consistency of </a:t>
            </a:r>
            <a:r>
              <a:rPr lang="en-AU" sz="3600" dirty="0" smtClean="0"/>
              <a:t>reporting</a:t>
            </a:r>
            <a:endParaRPr lang="en-AU" sz="3600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3" y="203541"/>
            <a:ext cx="2347163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6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4638" y="365126"/>
            <a:ext cx="9086850" cy="1460499"/>
          </a:xfrm>
        </p:spPr>
        <p:txBody>
          <a:bodyPr>
            <a:normAutofit fontScale="90000"/>
          </a:bodyPr>
          <a:lstStyle/>
          <a:p>
            <a:r>
              <a:rPr lang="en-AU" b="1" i="1" dirty="0" smtClean="0"/>
              <a:t>Disability Advocacy By the Numbers 2012-2016: Data Integrity Supplementary Report</a:t>
            </a:r>
            <a:r>
              <a:rPr lang="en-AU" i="1" dirty="0" smtClean="0"/>
              <a:t/>
            </a:r>
            <a:br>
              <a:rPr lang="en-AU" i="1" dirty="0" smtClean="0"/>
            </a:b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3" y="1758156"/>
            <a:ext cx="11744325" cy="49855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sz="3600" dirty="0" smtClean="0"/>
              <a:t>Key questions:</a:t>
            </a:r>
            <a:endParaRPr lang="en-AU" sz="3600" dirty="0"/>
          </a:p>
          <a:p>
            <a:r>
              <a:rPr lang="en-AU" sz="3600" dirty="0" smtClean="0"/>
              <a:t>What information do we want to know about disability advocacy?</a:t>
            </a:r>
          </a:p>
          <a:p>
            <a:r>
              <a:rPr lang="en-AU" sz="3600" dirty="0" smtClean="0"/>
              <a:t>How do organisations get the data for reporting now, and can this made easier?</a:t>
            </a:r>
          </a:p>
          <a:p>
            <a:r>
              <a:rPr lang="en-AU" sz="3600" dirty="0" smtClean="0"/>
              <a:t>What information should be made public?</a:t>
            </a:r>
          </a:p>
          <a:p>
            <a:r>
              <a:rPr lang="en-AU" sz="3600" dirty="0" smtClean="0"/>
              <a:t>How do we write questions that are easy to answer and will be completed by organisations?</a:t>
            </a:r>
          </a:p>
          <a:p>
            <a:r>
              <a:rPr lang="en-AU" sz="3600" dirty="0" smtClean="0"/>
              <a:t>How do we report systemic, group and self-advocacy?</a:t>
            </a:r>
          </a:p>
          <a:p>
            <a:r>
              <a:rPr lang="en-AU" sz="3600" dirty="0" smtClean="0"/>
              <a:t>How do we measure demand and outcomes?</a:t>
            </a:r>
            <a:endParaRPr lang="en-AU" sz="3600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3" y="203541"/>
            <a:ext cx="2347163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539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Disability Advocacy by the Numbers 2012-16</vt:lpstr>
      <vt:lpstr>About the Reports</vt:lpstr>
      <vt:lpstr>Disability Advocacy By the Numbers 2012-2016</vt:lpstr>
      <vt:lpstr>Disability Advocacy By the Numbers 2012-2016</vt:lpstr>
      <vt:lpstr>Disability Advocacy By the Numbers 2012-2016</vt:lpstr>
      <vt:lpstr>Disability Advocacy By the Numbers 2012-2016: Data Integrity Supplementary Report </vt:lpstr>
      <vt:lpstr>Disability Advocacy By the Numbers 2012-2016: Data Integrity Supplementary Report </vt:lpstr>
      <vt:lpstr>Disability Advocacy By the Numbers 2012-2016: Data Integrity Supplementary Report </vt:lpstr>
      <vt:lpstr>Disability Advocacy By the Numbers 2012-2016: Data Integrity Supplementary Report </vt:lpstr>
      <vt:lpstr>Next Steps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Disability Advocacy by the Numbers 2012-16</dc:title>
  <dc:creator>Melissa Coe</dc:creator>
  <cp:lastModifiedBy>Melissa Coe</cp:lastModifiedBy>
  <cp:revision>10</cp:revision>
  <dcterms:created xsi:type="dcterms:W3CDTF">2017-05-10T01:49:30Z</dcterms:created>
  <dcterms:modified xsi:type="dcterms:W3CDTF">2017-05-17T23:04:54Z</dcterms:modified>
</cp:coreProperties>
</file>