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5" r:id="rId3"/>
    <p:sldId id="259" r:id="rId4"/>
    <p:sldId id="264" r:id="rId5"/>
    <p:sldId id="266" r:id="rId6"/>
    <p:sldId id="274" r:id="rId7"/>
    <p:sldId id="268" r:id="rId8"/>
    <p:sldId id="269" r:id="rId9"/>
    <p:sldId id="270" r:id="rId10"/>
    <p:sldId id="263" r:id="rId11"/>
    <p:sldId id="277" r:id="rId12"/>
    <p:sldId id="276" r:id="rId13"/>
    <p:sldId id="273" r:id="rId14"/>
    <p:sldId id="278" r:id="rId15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724"/>
    <a:srgbClr val="FF0000"/>
    <a:srgbClr val="00573F"/>
    <a:srgbClr val="D4F2F4"/>
    <a:srgbClr val="C3EDEF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0" autoAdjust="0"/>
  </p:normalViewPr>
  <p:slideViewPr>
    <p:cSldViewPr>
      <p:cViewPr varScale="1">
        <p:scale>
          <a:sx n="74" d="100"/>
          <a:sy n="74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6214A-D31F-4D6F-B378-F4639ACEB970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8E441-5619-47F3-9AB0-FA19D75763A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394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2264E-459F-4043-AF7D-EE401A174527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4287C-7AEA-45FF-8390-22E0333E5B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845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23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7393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800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5109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6639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237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273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257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749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755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44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755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050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AU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287C-7AEA-45FF-8390-22E0333E5B52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050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17389"/>
            <a:ext cx="9144000" cy="1502173"/>
            <a:chOff x="0" y="-17389"/>
            <a:chExt cx="9144000" cy="1502173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-2"/>
              <a:ext cx="9107488" cy="1483795"/>
            </a:xfrm>
            <a:prstGeom prst="rect">
              <a:avLst/>
            </a:prstGeom>
            <a:solidFill>
              <a:srgbClr val="D4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02784" y="991"/>
              <a:ext cx="741216" cy="1483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643" l="0" r="91751">
                          <a14:foregroundMark x1="47062" y1="12188" x2="58872" y2="1843"/>
                          <a14:foregroundMark x1="23086" y1="23424" x2="33650" y2="0"/>
                          <a14:foregroundMark x1="24214" y1="20868" x2="18576" y2="178"/>
                          <a14:foregroundMark x1="21484" y1="26873" x2="2967" y2="48454"/>
                          <a14:foregroundMark x1="32344" y1="67004" x2="11513" y2="99643"/>
                          <a14:foregroundMark x1="29080" y1="65874" x2="57982" y2="91498"/>
                          <a14:foregroundMark x1="18220" y1="67895" x2="59" y2="91677"/>
                          <a14:foregroundMark x1="6053" y1="84780" x2="2077" y2="99643"/>
                          <a14:backgroundMark x1="21128" y1="2556" x2="22196" y2="178"/>
                          <a14:backgroundMark x1="19288" y1="6897" x2="23501" y2="0"/>
                          <a14:backgroundMark x1="19110" y1="4697" x2="20000" y2="713"/>
                          <a14:backgroundMark x1="19466" y1="4875" x2="23323" y2="1843"/>
                          <a14:backgroundMark x1="772" y1="2378" x2="772" y2="1427"/>
                          <a14:backgroundMark x1="2255" y1="82759" x2="2255" y2="99822"/>
                        </a14:backgroundRemoval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0" b="59819"/>
            <a:stretch/>
          </p:blipFill>
          <p:spPr>
            <a:xfrm>
              <a:off x="0" y="-17389"/>
              <a:ext cx="3208894" cy="15011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0D7AFB-87EA-4FF4-BE31-E3C366711842}" type="datetimeFigureOut">
              <a:rPr lang="en-AU" smtClean="0"/>
              <a:t>20/02/2017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FFA193-E255-498D-B85C-8F38C411F153}" type="slidenum">
              <a:rPr lang="en-AU" smtClean="0"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836712"/>
            <a:ext cx="2808312" cy="51845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AU" sz="4400" dirty="0" smtClean="0">
                <a:solidFill>
                  <a:srgbClr val="FF0000"/>
                </a:solidFill>
              </a:rPr>
              <a:t>Absolutely everyone: state disability plan </a:t>
            </a:r>
            <a:br>
              <a:rPr lang="en-AU" sz="4400" dirty="0" smtClean="0">
                <a:solidFill>
                  <a:srgbClr val="FF0000"/>
                </a:solidFill>
              </a:rPr>
            </a:br>
            <a:r>
              <a:rPr lang="en-AU" sz="4400" dirty="0" smtClean="0">
                <a:solidFill>
                  <a:srgbClr val="FF0000"/>
                </a:solidFill>
              </a:rPr>
              <a:t>2017 - 2020</a:t>
            </a:r>
            <a:endParaRPr lang="en-AU" sz="2800" b="1" dirty="0" smtClean="0">
              <a:solidFill>
                <a:srgbClr val="FF0000"/>
              </a:solidFill>
            </a:endParaRPr>
          </a:p>
          <a:p>
            <a:endParaRPr lang="en-AU" sz="2800" b="1" dirty="0">
              <a:solidFill>
                <a:srgbClr val="FF0000"/>
              </a:solidFill>
            </a:endParaRPr>
          </a:p>
          <a:p>
            <a:endParaRPr lang="en-A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375302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85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6480720" cy="990600"/>
          </a:xfrm>
        </p:spPr>
        <p:txBody>
          <a:bodyPr>
            <a:noAutofit/>
          </a:bodyPr>
          <a:lstStyle/>
          <a:p>
            <a:pPr algn="ctr"/>
            <a:r>
              <a:rPr lang="en-AU" sz="5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</a:t>
            </a:r>
            <a:r>
              <a:rPr lang="en-AU" sz="5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uestions and answers</a:t>
            </a:r>
            <a:endParaRPr lang="en-AU" sz="5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6" name="Picture 2" descr="C:\Documents and Settings\pdan0302\Local Settings\Temporary Internet Files\Content.IE5\HK33ZLB7\question-mark-in-a-blue-circle-8959-large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C3EDE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628800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0608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356426" y="4113946"/>
            <a:ext cx="64807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900" dirty="0" smtClean="0"/>
              <a:t>statedisabilityplan.vic.gov.au</a:t>
            </a:r>
            <a:endParaRPr lang="en-AU" sz="3900" dirty="0"/>
          </a:p>
        </p:txBody>
      </p:sp>
      <p:sp>
        <p:nvSpPr>
          <p:cNvPr id="6" name="TextBox 5"/>
          <p:cNvSpPr txBox="1"/>
          <p:nvPr/>
        </p:nvSpPr>
        <p:spPr>
          <a:xfrm>
            <a:off x="1356426" y="4941168"/>
            <a:ext cx="65999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http://</a:t>
            </a:r>
            <a:r>
              <a:rPr lang="en-AU" sz="3600" dirty="0" smtClean="0"/>
              <a:t>statedisabilityplan.vic.gov.au/download_file/view/195/1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4244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6480720" cy="990600"/>
          </a:xfrm>
        </p:spPr>
        <p:txBody>
          <a:bodyPr>
            <a:noAutofit/>
          </a:bodyPr>
          <a:lstStyle/>
          <a:p>
            <a:r>
              <a:rPr lang="en-AU" sz="6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Group discussions</a:t>
            </a:r>
            <a:endParaRPr lang="en-AU" sz="6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00200"/>
            <a:ext cx="6480720" cy="4876800"/>
          </a:xfrm>
        </p:spPr>
        <p:txBody>
          <a:bodyPr/>
          <a:lstStyle/>
          <a:p>
            <a:endParaRPr lang="en-AU" sz="5400" dirty="0" smtClean="0"/>
          </a:p>
          <a:p>
            <a:pPr marL="0" indent="0" algn="ctr">
              <a:buNone/>
            </a:pPr>
            <a:r>
              <a:rPr lang="en-AU" sz="6000" dirty="0" smtClean="0"/>
              <a:t>your time </a:t>
            </a:r>
            <a:r>
              <a:rPr lang="en-AU" sz="5400" dirty="0" smtClean="0"/>
              <a:t/>
            </a:r>
            <a:br>
              <a:rPr lang="en-AU" sz="5400" dirty="0" smtClean="0"/>
            </a:br>
            <a:r>
              <a:rPr lang="en-AU" sz="5400" dirty="0" smtClean="0"/>
              <a:t>for discussion</a:t>
            </a:r>
            <a:endParaRPr lang="en-AU" sz="5400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69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33400"/>
            <a:ext cx="6408712" cy="990600"/>
          </a:xfrm>
        </p:spPr>
        <p:txBody>
          <a:bodyPr/>
          <a:lstStyle/>
          <a:p>
            <a:r>
              <a:rPr lang="en-AU" sz="4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Key priorities and actions</a:t>
            </a:r>
            <a:endParaRPr lang="en-AU" sz="4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6480720" cy="4632176"/>
          </a:xfrm>
        </p:spPr>
        <p:txBody>
          <a:bodyPr>
            <a:noAutofit/>
          </a:bodyPr>
          <a:lstStyle/>
          <a:p>
            <a:r>
              <a:rPr lang="en-AU" sz="3900" dirty="0" smtClean="0"/>
              <a:t>KP2 Universal design</a:t>
            </a:r>
          </a:p>
          <a:p>
            <a:r>
              <a:rPr lang="en-AU" sz="3900" dirty="0" smtClean="0"/>
              <a:t>KP6 </a:t>
            </a:r>
            <a:r>
              <a:rPr lang="en-AU" sz="3900" dirty="0" smtClean="0"/>
              <a:t>Housing</a:t>
            </a:r>
          </a:p>
          <a:p>
            <a:r>
              <a:rPr lang="en-AU" sz="3900" dirty="0" smtClean="0"/>
              <a:t>A19 Safeguards</a:t>
            </a:r>
          </a:p>
          <a:p>
            <a:r>
              <a:rPr lang="en-AU" sz="3900" dirty="0" smtClean="0"/>
              <a:t>A24 Voice and </a:t>
            </a:r>
            <a:r>
              <a:rPr lang="en-AU" sz="3900" dirty="0" smtClean="0"/>
              <a:t>leadership</a:t>
            </a:r>
          </a:p>
          <a:p>
            <a:r>
              <a:rPr lang="en-AU" sz="3900" dirty="0" smtClean="0"/>
              <a:t>ALSO</a:t>
            </a:r>
            <a:r>
              <a:rPr lang="en-AU" sz="3900" dirty="0" smtClean="0"/>
              <a:t>: </a:t>
            </a:r>
            <a:r>
              <a:rPr lang="en-AU" sz="3900" dirty="0" smtClean="0"/>
              <a:t>	principles,</a:t>
            </a:r>
            <a:r>
              <a:rPr lang="en-AU" sz="3900" dirty="0" smtClean="0"/>
              <a:t> </a:t>
            </a:r>
            <a:r>
              <a:rPr lang="en-AU" sz="3900" dirty="0" smtClean="0"/>
              <a:t/>
            </a:r>
            <a:br>
              <a:rPr lang="en-AU" sz="3900" dirty="0" smtClean="0"/>
            </a:br>
            <a:r>
              <a:rPr lang="en-AU" sz="3900" dirty="0" smtClean="0"/>
              <a:t>		outcomes, reporting</a:t>
            </a:r>
            <a:endParaRPr lang="en-AU" sz="3900" dirty="0"/>
          </a:p>
        </p:txBody>
      </p:sp>
    </p:spTree>
    <p:extLst>
      <p:ext uri="{BB962C8B-B14F-4D97-AF65-F5344CB8AC3E}">
        <p14:creationId xmlns:p14="http://schemas.microsoft.com/office/powerpoint/2010/main" val="371957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6552728" cy="990600"/>
          </a:xfrm>
        </p:spPr>
        <p:txBody>
          <a:bodyPr/>
          <a:lstStyle/>
          <a:p>
            <a:r>
              <a:rPr lang="en-AU" sz="5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plan as advocacy tool</a:t>
            </a:r>
            <a:endParaRPr lang="en-AU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276872"/>
            <a:ext cx="6480720" cy="4200128"/>
          </a:xfrm>
        </p:spPr>
        <p:txBody>
          <a:bodyPr>
            <a:noAutofit/>
          </a:bodyPr>
          <a:lstStyle/>
          <a:p>
            <a:r>
              <a:rPr lang="en-AU" sz="4400" dirty="0" smtClean="0">
                <a:solidFill>
                  <a:srgbClr val="0C3724"/>
                </a:solidFill>
              </a:rPr>
              <a:t>relevant actions</a:t>
            </a:r>
            <a:r>
              <a:rPr lang="en-AU" sz="4400" dirty="0" smtClean="0">
                <a:solidFill>
                  <a:srgbClr val="0C3724"/>
                </a:solidFill>
              </a:rPr>
              <a:t>, </a:t>
            </a:r>
            <a:r>
              <a:rPr lang="en-AU" sz="4400" dirty="0" smtClean="0">
                <a:solidFill>
                  <a:srgbClr val="0C3724"/>
                </a:solidFill>
              </a:rPr>
              <a:t>key </a:t>
            </a:r>
            <a:r>
              <a:rPr lang="en-AU" sz="4400" dirty="0" smtClean="0">
                <a:solidFill>
                  <a:srgbClr val="0C3724"/>
                </a:solidFill>
              </a:rPr>
              <a:t>priorities? </a:t>
            </a:r>
          </a:p>
          <a:p>
            <a:r>
              <a:rPr lang="en-AU" sz="4400" dirty="0" smtClean="0">
                <a:solidFill>
                  <a:srgbClr val="0C3724"/>
                </a:solidFill>
              </a:rPr>
              <a:t>new </a:t>
            </a:r>
            <a:r>
              <a:rPr lang="en-AU" sz="4400" dirty="0" smtClean="0">
                <a:solidFill>
                  <a:srgbClr val="0C3724"/>
                </a:solidFill>
              </a:rPr>
              <a:t>avenues?</a:t>
            </a:r>
          </a:p>
          <a:p>
            <a:r>
              <a:rPr lang="en-AU" sz="4400" dirty="0" smtClean="0">
                <a:solidFill>
                  <a:srgbClr val="0C3724"/>
                </a:solidFill>
              </a:rPr>
              <a:t>using policy framework</a:t>
            </a:r>
            <a:r>
              <a:rPr lang="en-AU" sz="4400" dirty="0" smtClean="0">
                <a:solidFill>
                  <a:srgbClr val="0C372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514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6480720" cy="990600"/>
          </a:xfrm>
        </p:spPr>
        <p:txBody>
          <a:bodyPr>
            <a:normAutofit/>
          </a:bodyPr>
          <a:lstStyle/>
          <a:p>
            <a:pPr algn="ctr"/>
            <a:r>
              <a:rPr lang="en-AU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Absolutely everyone</a:t>
            </a:r>
            <a:endParaRPr lang="en-AU" sz="4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00200"/>
            <a:ext cx="648072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dirty="0" smtClean="0"/>
              <a:t>Thank you</a:t>
            </a:r>
          </a:p>
          <a:p>
            <a:pPr marL="0" indent="0" algn="ctr">
              <a:buNone/>
            </a:pPr>
            <a:endParaRPr lang="en-AU" sz="4400" dirty="0" smtClean="0"/>
          </a:p>
          <a:p>
            <a:pPr marL="0" indent="0" algn="ctr">
              <a:buNone/>
            </a:pPr>
            <a:r>
              <a:rPr lang="en-AU" sz="4400" dirty="0" smtClean="0"/>
              <a:t>ofd@dhhs.vic.gov.au</a:t>
            </a:r>
          </a:p>
          <a:p>
            <a:pPr marL="0" indent="0" algn="ctr">
              <a:buNone/>
            </a:pPr>
            <a:r>
              <a:rPr lang="en-AU" sz="4400" dirty="0" smtClean="0"/>
              <a:t>1300 880 043</a:t>
            </a:r>
          </a:p>
          <a:p>
            <a:pPr marL="0" indent="0" algn="ctr">
              <a:buNone/>
            </a:pPr>
            <a:r>
              <a:rPr lang="en-AU" sz="3900" dirty="0"/>
              <a:t>s</a:t>
            </a:r>
            <a:r>
              <a:rPr lang="en-AU" sz="3900" dirty="0" smtClean="0"/>
              <a:t>tatedisabilityplan.vic.gov.au</a:t>
            </a:r>
            <a:endParaRPr lang="en-AU" sz="3900" dirty="0"/>
          </a:p>
        </p:txBody>
      </p:sp>
    </p:spTree>
    <p:extLst>
      <p:ext uri="{BB962C8B-B14F-4D97-AF65-F5344CB8AC3E}">
        <p14:creationId xmlns:p14="http://schemas.microsoft.com/office/powerpoint/2010/main" val="320306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plan and advocacy</a:t>
            </a:r>
            <a:endParaRPr lang="en-AU" sz="5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00200"/>
            <a:ext cx="6624736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3900" b="1" dirty="0" smtClean="0">
                <a:solidFill>
                  <a:srgbClr val="FF0000"/>
                </a:solidFill>
              </a:rPr>
              <a:t>Absolutely everyone </a:t>
            </a:r>
            <a:r>
              <a:rPr lang="en-AU" sz="3900" dirty="0" smtClean="0"/>
              <a:t>overview</a:t>
            </a:r>
          </a:p>
          <a:p>
            <a:pPr algn="r"/>
            <a:r>
              <a:rPr lang="en-AU" sz="3900" dirty="0" smtClean="0"/>
              <a:t>25 minutes</a:t>
            </a:r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r>
              <a:rPr lang="en-AU" sz="3900" dirty="0" smtClean="0"/>
              <a:t>Questions and answers</a:t>
            </a:r>
            <a:endParaRPr lang="en-AU" sz="3900" dirty="0"/>
          </a:p>
          <a:p>
            <a:pPr algn="r"/>
            <a:r>
              <a:rPr lang="en-AU" sz="3900" dirty="0" smtClean="0"/>
              <a:t>10 minutes</a:t>
            </a:r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r>
              <a:rPr lang="en-AU" sz="3900" dirty="0" smtClean="0"/>
              <a:t>Small group discussions</a:t>
            </a:r>
          </a:p>
          <a:p>
            <a:pPr algn="r"/>
            <a:r>
              <a:rPr lang="en-AU" sz="3900" dirty="0" smtClean="0"/>
              <a:t>25 minutes</a:t>
            </a:r>
            <a:endParaRPr lang="en-AU" sz="3900" dirty="0"/>
          </a:p>
        </p:txBody>
      </p:sp>
    </p:spTree>
    <p:extLst>
      <p:ext uri="{BB962C8B-B14F-4D97-AF65-F5344CB8AC3E}">
        <p14:creationId xmlns:p14="http://schemas.microsoft.com/office/powerpoint/2010/main" val="39543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7355160" cy="990600"/>
          </a:xfrm>
        </p:spPr>
        <p:txBody>
          <a:bodyPr>
            <a:normAutofit fontScale="90000"/>
          </a:bodyPr>
          <a:lstStyle/>
          <a:p>
            <a:r>
              <a:rPr lang="en-AU" sz="6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overview</a:t>
            </a:r>
            <a:endParaRPr lang="en-AU" sz="6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1" y="1556792"/>
            <a:ext cx="6480719" cy="47525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 smtClean="0"/>
              <a:t>two waves of consultation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 smtClean="0"/>
              <a:t>implements NDS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/>
              <a:t>c</a:t>
            </a:r>
            <a:r>
              <a:rPr lang="en-AU" sz="3800" dirty="0" smtClean="0"/>
              <a:t>omplements NDIS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/>
              <a:t>a</a:t>
            </a:r>
            <a:r>
              <a:rPr lang="en-AU" sz="3800" dirty="0" smtClean="0"/>
              <a:t>mbitious change </a:t>
            </a:r>
            <a:r>
              <a:rPr lang="en-AU" sz="3800" dirty="0"/>
              <a:t>agenda </a:t>
            </a:r>
            <a:endParaRPr lang="en-AU" sz="3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 smtClean="0"/>
              <a:t>outcomes </a:t>
            </a:r>
            <a:r>
              <a:rPr lang="en-AU" sz="3800" dirty="0"/>
              <a:t>focus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 smtClean="0"/>
              <a:t>came into force on</a:t>
            </a:r>
            <a:br>
              <a:rPr lang="en-AU" sz="3800" dirty="0" smtClean="0"/>
            </a:br>
            <a:r>
              <a:rPr lang="en-AU" sz="3800" dirty="0" smtClean="0"/>
              <a:t>1 January 2017</a:t>
            </a:r>
          </a:p>
        </p:txBody>
      </p:sp>
    </p:spTree>
    <p:extLst>
      <p:ext uri="{BB962C8B-B14F-4D97-AF65-F5344CB8AC3E}">
        <p14:creationId xmlns:p14="http://schemas.microsoft.com/office/powerpoint/2010/main" val="705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6480720" cy="990600"/>
          </a:xfrm>
        </p:spPr>
        <p:txBody>
          <a:bodyPr>
            <a:normAutofit/>
          </a:bodyPr>
          <a:lstStyle/>
          <a:p>
            <a:r>
              <a:rPr lang="en-AU" sz="4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r>
              <a:rPr lang="en-AU" sz="4800" baseline="30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rd</a:t>
            </a:r>
            <a:r>
              <a:rPr lang="en-AU" sz="4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state </a:t>
            </a:r>
            <a:r>
              <a:rPr lang="en-AU" sz="4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</a:t>
            </a:r>
            <a:r>
              <a:rPr lang="en-AU" sz="4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isability plan</a:t>
            </a:r>
            <a:endParaRPr lang="en-AU" sz="4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6408712" cy="492020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AU" sz="3600" b="1" dirty="0" smtClean="0"/>
              <a:t>2002 </a:t>
            </a:r>
            <a:r>
              <a:rPr lang="en-AU" sz="3600" b="1" dirty="0"/>
              <a:t>– </a:t>
            </a:r>
            <a:r>
              <a:rPr lang="en-AU" sz="3600" b="1" dirty="0" smtClean="0"/>
              <a:t>2012 plan</a:t>
            </a:r>
          </a:p>
          <a:p>
            <a:pPr>
              <a:spcAft>
                <a:spcPts val="1200"/>
              </a:spcAft>
            </a:pPr>
            <a:r>
              <a:rPr lang="en-AU" sz="3600" dirty="0" smtClean="0"/>
              <a:t>more individualised services</a:t>
            </a:r>
          </a:p>
          <a:p>
            <a:pPr marL="0" indent="0">
              <a:buNone/>
            </a:pPr>
            <a:r>
              <a:rPr lang="en-AU" sz="3600" b="1" dirty="0" smtClean="0"/>
              <a:t>2013 </a:t>
            </a:r>
            <a:r>
              <a:rPr lang="en-AU" sz="3600" b="1" dirty="0"/>
              <a:t>– </a:t>
            </a:r>
            <a:r>
              <a:rPr lang="en-AU" sz="3600" b="1" dirty="0" smtClean="0"/>
              <a:t>2016 plan</a:t>
            </a:r>
          </a:p>
          <a:p>
            <a:pPr>
              <a:spcAft>
                <a:spcPts val="1200"/>
              </a:spcAft>
            </a:pPr>
            <a:r>
              <a:rPr lang="en-AU" sz="3600" dirty="0" smtClean="0"/>
              <a:t>high-level goals</a:t>
            </a:r>
            <a:endParaRPr lang="en-AU" sz="3600" b="1" dirty="0" smtClean="0"/>
          </a:p>
          <a:p>
            <a:pPr marL="0" indent="0">
              <a:buNone/>
            </a:pPr>
            <a:r>
              <a:rPr lang="en-AU" sz="3600" b="1" dirty="0" smtClean="0"/>
              <a:t>2017 – 2020 plan </a:t>
            </a:r>
          </a:p>
          <a:p>
            <a:r>
              <a:rPr lang="en-AU" sz="3600" dirty="0" smtClean="0"/>
              <a:t>strengthened whole of government approach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211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33400"/>
            <a:ext cx="6840760" cy="990600"/>
          </a:xfrm>
        </p:spPr>
        <p:txBody>
          <a:bodyPr>
            <a:noAutofit/>
          </a:bodyPr>
          <a:lstStyle/>
          <a:p>
            <a:r>
              <a:rPr lang="en-AU" sz="5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</a:t>
            </a:r>
            <a:r>
              <a:rPr lang="en-AU" sz="5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he plan and the NDIS</a:t>
            </a:r>
            <a:endParaRPr lang="en-AU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88840"/>
            <a:ext cx="6480720" cy="4488160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</a:pPr>
            <a:r>
              <a:rPr lang="en-AU" sz="3600" dirty="0" smtClean="0"/>
              <a:t>NDIS is raising awareness</a:t>
            </a:r>
            <a:endParaRPr lang="en-AU" sz="3600" dirty="0"/>
          </a:p>
          <a:p>
            <a:pPr marL="342900" lvl="1" indent="-342900">
              <a:spcAft>
                <a:spcPts val="600"/>
              </a:spcAft>
            </a:pPr>
            <a:r>
              <a:rPr lang="en-AU" sz="3600" dirty="0"/>
              <a:t>u</a:t>
            </a:r>
            <a:r>
              <a:rPr lang="en-AU" sz="3600" dirty="0" smtClean="0"/>
              <a:t>se period </a:t>
            </a:r>
            <a:r>
              <a:rPr lang="en-AU" sz="3600" dirty="0"/>
              <a:t>of </a:t>
            </a:r>
            <a:r>
              <a:rPr lang="en-AU" sz="3600" dirty="0" smtClean="0"/>
              <a:t>change to move to </a:t>
            </a:r>
            <a:r>
              <a:rPr lang="en-AU" sz="3600" dirty="0"/>
              <a:t>full inclusion</a:t>
            </a:r>
          </a:p>
          <a:p>
            <a:pPr marL="342900" lvl="1" indent="-342900">
              <a:spcAft>
                <a:spcPts val="800"/>
              </a:spcAft>
            </a:pPr>
            <a:r>
              <a:rPr lang="en-AU" sz="3600" dirty="0" smtClean="0"/>
              <a:t>Leveraging from NDIS in range of areas, for example, health system</a:t>
            </a:r>
          </a:p>
        </p:txBody>
      </p:sp>
    </p:spTree>
    <p:extLst>
      <p:ext uri="{BB962C8B-B14F-4D97-AF65-F5344CB8AC3E}">
        <p14:creationId xmlns:p14="http://schemas.microsoft.com/office/powerpoint/2010/main" val="316030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6552728" cy="990600"/>
          </a:xfrm>
        </p:spPr>
        <p:txBody>
          <a:bodyPr>
            <a:normAutofit/>
          </a:bodyPr>
          <a:lstStyle/>
          <a:p>
            <a:r>
              <a:rPr lang="en-AU" sz="4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Vision and </a:t>
            </a:r>
            <a:r>
              <a:rPr lang="en-AU" sz="4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action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00200"/>
            <a:ext cx="648072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200" dirty="0" smtClean="0"/>
              <a:t>Satisfying everyday life:</a:t>
            </a:r>
          </a:p>
          <a:p>
            <a:r>
              <a:rPr lang="en-AU" sz="4000" dirty="0" smtClean="0"/>
              <a:t>Inclusive communities</a:t>
            </a:r>
          </a:p>
          <a:p>
            <a:r>
              <a:rPr lang="en-AU" sz="4000" dirty="0" smtClean="0"/>
              <a:t>Health, housing and </a:t>
            </a:r>
            <a:r>
              <a:rPr lang="en-AU" sz="4000" dirty="0" smtClean="0"/>
              <a:t>					wellbeing</a:t>
            </a:r>
            <a:endParaRPr lang="en-AU" sz="4000" dirty="0" smtClean="0"/>
          </a:p>
          <a:p>
            <a:r>
              <a:rPr lang="en-AU" sz="4000" dirty="0" smtClean="0"/>
              <a:t>Fairness and safety</a:t>
            </a:r>
          </a:p>
          <a:p>
            <a:r>
              <a:rPr lang="en-AU" sz="4000" dirty="0" smtClean="0"/>
              <a:t>Contributing lives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459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6480720" cy="990600"/>
          </a:xfrm>
        </p:spPr>
        <p:txBody>
          <a:bodyPr>
            <a:normAutofit/>
          </a:bodyPr>
          <a:lstStyle/>
          <a:p>
            <a:r>
              <a:rPr lang="en-AU" sz="5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Other key features </a:t>
            </a:r>
            <a:endParaRPr lang="en-AU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16832"/>
            <a:ext cx="6552728" cy="4560168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600" dirty="0" smtClean="0"/>
              <a:t>universal design approaches</a:t>
            </a:r>
          </a:p>
          <a:p>
            <a:pPr marL="342900" lvl="1" indent="-342900">
              <a:spcAft>
                <a:spcPts val="800"/>
              </a:spcAft>
            </a:pPr>
            <a:r>
              <a:rPr lang="en-AU" sz="3600" dirty="0"/>
              <a:t>economic participation </a:t>
            </a:r>
            <a:endParaRPr lang="en-AU" sz="3600" dirty="0" smtClean="0"/>
          </a:p>
          <a:p>
            <a:pPr marL="342900" lvl="1" indent="-342900">
              <a:spcAft>
                <a:spcPts val="800"/>
              </a:spcAft>
            </a:pPr>
            <a:r>
              <a:rPr lang="en-AU" sz="3600" dirty="0" smtClean="0"/>
              <a:t>links </a:t>
            </a:r>
            <a:r>
              <a:rPr lang="en-AU" sz="3600" dirty="0" smtClean="0"/>
              <a:t>with other key strategies</a:t>
            </a:r>
          </a:p>
          <a:p>
            <a:pPr marL="3429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600" dirty="0" smtClean="0"/>
              <a:t>strong focus on diversity</a:t>
            </a:r>
          </a:p>
          <a:p>
            <a:pPr marL="3429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600" dirty="0" smtClean="0"/>
              <a:t>disability awareness</a:t>
            </a:r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24871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6480720" cy="990600"/>
          </a:xfrm>
        </p:spPr>
        <p:txBody>
          <a:bodyPr>
            <a:noAutofit/>
          </a:bodyPr>
          <a:lstStyle/>
          <a:p>
            <a:r>
              <a:rPr lang="en-AU" sz="6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Implementation </a:t>
            </a:r>
            <a:endParaRPr lang="en-AU" sz="6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6552728" cy="4732784"/>
          </a:xfrm>
        </p:spPr>
        <p:txBody>
          <a:bodyPr>
            <a:noAutofit/>
          </a:bodyPr>
          <a:lstStyle/>
          <a:p>
            <a:pPr marL="514350" indent="-457200"/>
            <a:r>
              <a:rPr lang="en-AU" sz="4000" dirty="0" smtClean="0"/>
              <a:t>action being implemented 		across government</a:t>
            </a:r>
          </a:p>
          <a:p>
            <a:pPr marL="514350" indent="-457200"/>
            <a:r>
              <a:rPr lang="en-AU" sz="4000" dirty="0"/>
              <a:t>c</a:t>
            </a:r>
            <a:r>
              <a:rPr lang="en-AU" sz="4000" dirty="0" smtClean="0"/>
              <a:t>oordination by </a:t>
            </a:r>
            <a:r>
              <a:rPr lang="en-AU" sz="4000" dirty="0" err="1" smtClean="0"/>
              <a:t>OfD</a:t>
            </a:r>
            <a:endParaRPr lang="en-AU" sz="4000" dirty="0" smtClean="0"/>
          </a:p>
          <a:p>
            <a:pPr marL="514350" indent="-457200"/>
            <a:r>
              <a:rPr lang="en-AU" sz="4000" dirty="0" smtClean="0"/>
              <a:t>IDC is Inter-Departmental 	Committee on Disability</a:t>
            </a:r>
          </a:p>
          <a:p>
            <a:pPr marL="514350" indent="-457200"/>
            <a:r>
              <a:rPr lang="en-AU" sz="4000" dirty="0" smtClean="0"/>
              <a:t>IDC has governance role</a:t>
            </a:r>
          </a:p>
        </p:txBody>
      </p:sp>
    </p:spTree>
    <p:extLst>
      <p:ext uri="{BB962C8B-B14F-4D97-AF65-F5344CB8AC3E}">
        <p14:creationId xmlns:p14="http://schemas.microsoft.com/office/powerpoint/2010/main" val="60417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6480720" cy="990600"/>
          </a:xfrm>
        </p:spPr>
        <p:txBody>
          <a:bodyPr>
            <a:noAutofit/>
          </a:bodyPr>
          <a:lstStyle/>
          <a:p>
            <a:r>
              <a:rPr lang="en-AU" sz="4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</a:t>
            </a:r>
            <a:r>
              <a:rPr lang="en-AU" sz="4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ccountability, outcomes</a:t>
            </a:r>
            <a:endParaRPr lang="en-AU" sz="4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6480720" cy="4704184"/>
          </a:xfrm>
        </p:spPr>
        <p:txBody>
          <a:bodyPr>
            <a:normAutofit/>
          </a:bodyPr>
          <a:lstStyle/>
          <a:p>
            <a:pPr marL="400050" indent="-342900"/>
            <a:r>
              <a:rPr lang="en-AU" sz="3800" dirty="0" smtClean="0"/>
              <a:t>accountability is critical</a:t>
            </a:r>
          </a:p>
          <a:p>
            <a:pPr marL="400050" indent="-342900"/>
            <a:r>
              <a:rPr lang="en-AU" sz="3800" dirty="0" smtClean="0"/>
              <a:t>commitment to </a:t>
            </a:r>
            <a:br>
              <a:rPr lang="en-AU" sz="3800" dirty="0" smtClean="0"/>
            </a:br>
            <a:r>
              <a:rPr lang="en-AU" sz="3800" dirty="0" smtClean="0"/>
              <a:t>	annual public reporting</a:t>
            </a:r>
          </a:p>
          <a:p>
            <a:pPr marL="400050" indent="-342900"/>
            <a:r>
              <a:rPr lang="en-AU" sz="3800" dirty="0"/>
              <a:t>o</a:t>
            </a:r>
            <a:r>
              <a:rPr lang="en-AU" sz="3800" dirty="0" smtClean="0"/>
              <a:t>utcomes framework with 	indicators and measures</a:t>
            </a:r>
          </a:p>
          <a:p>
            <a:pPr marL="400050" indent="-342900"/>
            <a:r>
              <a:rPr lang="en-AU" sz="3800" dirty="0"/>
              <a:t>VDAC </a:t>
            </a:r>
            <a:r>
              <a:rPr lang="en-AU" sz="3800" dirty="0" smtClean="0"/>
              <a:t>role</a:t>
            </a:r>
            <a:endParaRPr lang="en-AU" sz="3800" dirty="0"/>
          </a:p>
        </p:txBody>
      </p:sp>
    </p:spTree>
    <p:extLst>
      <p:ext uri="{BB962C8B-B14F-4D97-AF65-F5344CB8AC3E}">
        <p14:creationId xmlns:p14="http://schemas.microsoft.com/office/powerpoint/2010/main" val="3859991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8233</TotalTime>
  <Words>213</Words>
  <Application>Microsoft Office PowerPoint</Application>
  <PresentationFormat>On-screen Show (4:3)</PresentationFormat>
  <Paragraphs>86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PowerPoint Presentation</vt:lpstr>
      <vt:lpstr>The plan and advocacy</vt:lpstr>
      <vt:lpstr>overview</vt:lpstr>
      <vt:lpstr>3rd state disability plan</vt:lpstr>
      <vt:lpstr>the plan and the NDIS</vt:lpstr>
      <vt:lpstr>Vision and action areas</vt:lpstr>
      <vt:lpstr>Other key features </vt:lpstr>
      <vt:lpstr>Implementation </vt:lpstr>
      <vt:lpstr>accountability, outcomes</vt:lpstr>
      <vt:lpstr>questions and answers</vt:lpstr>
      <vt:lpstr>Group discussions</vt:lpstr>
      <vt:lpstr>Key priorities and actions</vt:lpstr>
      <vt:lpstr>plan as advocacy tool</vt:lpstr>
      <vt:lpstr>Absolutely everyone</vt:lpstr>
    </vt:vector>
  </TitlesOfParts>
  <Company>Department of Human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on the state disability plan 2017-2020</dc:title>
  <dc:creator>Mark R Feigan</dc:creator>
  <cp:lastModifiedBy>Mark Feigan</cp:lastModifiedBy>
  <cp:revision>242</cp:revision>
  <cp:lastPrinted>2017-02-20T04:16:17Z</cp:lastPrinted>
  <dcterms:created xsi:type="dcterms:W3CDTF">2016-04-29T05:03:06Z</dcterms:created>
  <dcterms:modified xsi:type="dcterms:W3CDTF">2017-02-20T04:19:28Z</dcterms:modified>
</cp:coreProperties>
</file>